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313863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5688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B2A"/>
    <a:srgbClr val="312B42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47" autoAdjust="0"/>
    <p:restoredTop sz="94280" autoAdjust="0"/>
  </p:normalViewPr>
  <p:slideViewPr>
    <p:cSldViewPr snapToGrid="0">
      <p:cViewPr varScale="1">
        <p:scale>
          <a:sx n="81" d="100"/>
          <a:sy n="81" d="100"/>
        </p:scale>
        <p:origin x="1974" y="90"/>
      </p:cViewPr>
      <p:guideLst>
        <p:guide orient="horz" pos="3672"/>
        <p:guide pos="56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842" y="0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A56B5-FB47-427A-9C4B-F355FFFB20C0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6409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842" y="8846409"/>
            <a:ext cx="2971592" cy="4674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D266B-8B1F-43AC-9E8A-9F3A37691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73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673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4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7"/>
            <a:ext cx="5486400" cy="366733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6555"/>
            <a:ext cx="2971800" cy="4673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46555"/>
            <a:ext cx="2971800" cy="4673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9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4866468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25" y="758347"/>
            <a:ext cx="2136750" cy="7794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2061007"/>
            <a:ext cx="7886700" cy="2387600"/>
          </a:xfrm>
        </p:spPr>
        <p:txBody>
          <a:bodyPr anchor="b">
            <a:normAutofit/>
          </a:bodyPr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3" y="5110610"/>
            <a:ext cx="50291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450"/>
              </a:spcBef>
              <a:buNone/>
              <a:defRPr sz="2100">
                <a:solidFill>
                  <a:srgbClr val="ED6B2A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2400" b="1">
                <a:solidFill>
                  <a:srgbClr val="ED6B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>
            <a:no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1"/>
            <a:ext cx="2949178" cy="3759200"/>
          </a:xfrm>
        </p:spPr>
        <p:txBody>
          <a:bodyPr>
            <a:noAutofit/>
          </a:bodyPr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7960492" y="0"/>
            <a:ext cx="1183508" cy="6858000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7093" y="365126"/>
            <a:ext cx="6530301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6356352"/>
            <a:ext cx="1120140" cy="365125"/>
          </a:xfrm>
        </p:spPr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07056" y="4782916"/>
            <a:ext cx="2907105" cy="50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1825625"/>
            <a:ext cx="3125815" cy="4351339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900"/>
              </a:spcAft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9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900"/>
              </a:spcAft>
              <a:defRPr sz="9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900"/>
              </a:spcAft>
              <a:defRPr sz="8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900"/>
              </a:spcAft>
              <a:defRPr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242663" y="1709739"/>
            <a:ext cx="4901339" cy="3575184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402239"/>
            <a:ext cx="3381536" cy="2187227"/>
          </a:xfrm>
        </p:spPr>
        <p:txBody>
          <a:bodyPr anchor="ctr">
            <a:noAutofit/>
          </a:bodyPr>
          <a:lstStyle>
            <a:lvl1pPr algn="l">
              <a:defRPr sz="3600">
                <a:solidFill>
                  <a:srgbClr val="ED6B2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8"/>
            <a:ext cx="3867150" cy="3978275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9" y="1489075"/>
            <a:ext cx="3868340" cy="6413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9" y="2193928"/>
            <a:ext cx="3868340" cy="3978275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332855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46" y="48922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6211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5669280" cy="1600200"/>
          </a:xfrm>
        </p:spPr>
        <p:txBody>
          <a:bodyPr anchor="b">
            <a:noAutofit/>
          </a:bodyPr>
          <a:lstStyle>
            <a:lvl1pPr>
              <a:defRPr sz="2400">
                <a:solidFill>
                  <a:srgbClr val="312B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1"/>
            <a:ext cx="2926080" cy="3759200"/>
          </a:xfrm>
        </p:spPr>
        <p:txBody>
          <a:bodyPr>
            <a:noAutofit/>
          </a:bodyPr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9144000" cy="159585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6" y="499387"/>
            <a:ext cx="2184151" cy="38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45745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2"/>
            <a:ext cx="21717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2"/>
            <a:ext cx="245745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Intensive Hemodialysis, Treatment Complications and Tolerability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2" y="5110610"/>
            <a:ext cx="7589520" cy="11377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dirty="0"/>
              <a:t>Morfin JA, Fluck RJ, Weinhandl ED, Kansal S, McCullough PA, Komenda P. Intensive Hemodialysis and Treatment Complications and Tolerability. American Journal of Kidney Diseases, Volume 68, Issue 5, S43 - S50.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431526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t="16112" r="8328" b="13239"/>
          <a:stretch/>
        </p:blipFill>
        <p:spPr>
          <a:xfrm>
            <a:off x="3601809" y="2290625"/>
            <a:ext cx="5690187" cy="4374870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/>
        </p:nvSpPr>
        <p:spPr>
          <a:xfrm>
            <a:off x="627863" y="2323287"/>
            <a:ext cx="2709103" cy="1559944"/>
          </a:xfrm>
          <a:prstGeom prst="rect">
            <a:avLst/>
          </a:prstGeom>
        </p:spPr>
        <p:txBody>
          <a:bodyPr vert="horz" wrap="square" lIns="73152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Symptoms identified as more important included fatigue, drops in blood pressure, and cramping.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cap="smal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5, Figure 1:</a:t>
            </a:r>
            <a:r>
              <a:rPr lang="en-US" sz="1000" b="1" cap="small" baseline="30000" dirty="0"/>
              <a:t>3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00" dirty="0"/>
              <a:t>Prevalence of commonly reported symptoms in a cohort of 550 hemodialysis patients.</a:t>
            </a:r>
            <a:r>
              <a:rPr lang="en-US" sz="1000" baseline="30000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863" y="4773168"/>
            <a:ext cx="3566160" cy="1091504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Caplin B, Kumar S, Davenport A. Patients’ perspective of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haemodialysis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-associated symptoms.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Nephrol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Dial Transplant Off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Publ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Eur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Dial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Transpl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Assoc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-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Eur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Ren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Assoc. 2011;26(8):2656-2663. doi:10.1093/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ndt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/gfq763. 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Urquhart-Secord R, Craig JC,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Hemmelgarn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B, et al. Patient and Caregiver Priorities for Outcomes in Hemodialysis: An International Nominal Group Technique Study. Am J Kidney Dis Off J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Kidney Found. March 2016. doi:10.1053/j.ajkd.2016.02.037.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Morfin, J.A., Fluck, R.J., Weinhandl, E.D., Kansal, S., McCullough, P.A., Komenda, P. Intensive hemodialysis and treatment complications and tolerability. Am J Kidney Dis. 2016;68:S43–S50.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863" y="457200"/>
            <a:ext cx="5669280" cy="1600200"/>
          </a:xfr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Many of the most commonly reported symptoms among hemodialysis patients and care partners were identified as being more important than life expectancy.</a:t>
            </a:r>
            <a:r>
              <a:rPr lang="en-US" sz="2000" b="1" baseline="30000" dirty="0">
                <a:solidFill>
                  <a:srgbClr val="ED6B2A"/>
                </a:solidFill>
              </a:rPr>
              <a:t>1,2</a:t>
            </a:r>
            <a:endParaRPr lang="en-US" sz="2000" b="1" dirty="0">
              <a:solidFill>
                <a:srgbClr val="ED6B2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410392188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841" y="457200"/>
            <a:ext cx="5486400" cy="16002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The cumulative incidence of intradialytic hypotension was significantly lower with intensive hemodialysis in both of the FHN Trials compared to conventional hemodialysis.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</a:p>
        </p:txBody>
      </p:sp>
      <p:pic>
        <p:nvPicPr>
          <p:cNvPr id="4" name="Picture 3" descr="NXS-15866-NxStage Medical-Advancing Dialysis_C5.F2 - [Fig]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561" y="1695016"/>
            <a:ext cx="5323009" cy="51887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7863" y="5034422"/>
            <a:ext cx="3566160" cy="808354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Kotanko P,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Garg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AX,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Depner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T, et al. Effects of frequent hemodialysis on blood pressure: Results from the randomized frequent hemodialysis network trials.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Hemodial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Symp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Home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Hemodial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. 2015;19(3):386-401. doi:10.1111/hdi.12255.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Morfin, J.A., Fluck, R.J., Weinhandl, E.D., Kansal, S., McCullough, P.A., Komenda, P. Intensive hemodialysis and treatment complications and tolerability. Am J Kidney Dis. 2016;68:S43–S50.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2121408"/>
            <a:ext cx="3474720" cy="16682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5, Figure 2:</a:t>
            </a:r>
            <a:r>
              <a:rPr lang="en-US" sz="1000" b="1" cap="small" baseline="30000" dirty="0"/>
              <a:t>2</a:t>
            </a:r>
            <a:br>
              <a:rPr lang="en-US" sz="1000" dirty="0"/>
            </a:br>
            <a:r>
              <a:rPr lang="en-US" sz="1000" dirty="0"/>
              <a:t>Incidence of levels I, II, and III intradialytic hypotension for intensive versus conventional hemodialysis in the FHN Daily Trial and the FHN Nocturnal Trial.</a:t>
            </a:r>
            <a:r>
              <a:rPr lang="en-US" sz="1000" baseline="30000" dirty="0"/>
              <a:t>1</a:t>
            </a:r>
            <a:r>
              <a:rPr lang="en-US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i="1" dirty="0"/>
              <a:t>Symptoms of intradialytic hypotension were classified into 3 categories: those that led to lowering of the UF rate or reduced blood flow (Level I); those that led to the administration of saline, but not to lowering of the UF rate (Level II); and those that led to both the administration of saline and lowering of the UF rate (Level III).</a:t>
            </a:r>
            <a:endParaRPr lang="en-US" sz="1000" i="1" baseline="30000" dirty="0"/>
          </a:p>
        </p:txBody>
      </p:sp>
      <p:grpSp>
        <p:nvGrpSpPr>
          <p:cNvPr id="7" name="Group 6"/>
          <p:cNvGrpSpPr/>
          <p:nvPr/>
        </p:nvGrpSpPr>
        <p:grpSpPr>
          <a:xfrm>
            <a:off x="6125888" y="2647335"/>
            <a:ext cx="774804" cy="669187"/>
            <a:chOff x="7465505" y="3434854"/>
            <a:chExt cx="657228" cy="605539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7729919" y="3972124"/>
              <a:ext cx="128401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7465505" y="3434854"/>
              <a:ext cx="657228" cy="605539"/>
              <a:chOff x="7505697" y="3434854"/>
              <a:chExt cx="657228" cy="605539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7834311" y="3434855"/>
                <a:ext cx="0" cy="128401"/>
              </a:xfrm>
              <a:prstGeom prst="line">
                <a:avLst/>
              </a:prstGeom>
              <a:ln w="28575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7834311" y="3939186"/>
                <a:ext cx="0" cy="202414"/>
              </a:xfrm>
              <a:prstGeom prst="line">
                <a:avLst/>
              </a:prstGeom>
              <a:ln w="12700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7834311" y="3333647"/>
                <a:ext cx="0" cy="202414"/>
              </a:xfrm>
              <a:prstGeom prst="line">
                <a:avLst/>
              </a:prstGeom>
              <a:ln w="12700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505697" y="3640848"/>
                <a:ext cx="657228" cy="2786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b="1" cap="small" dirty="0">
                    <a:solidFill>
                      <a:srgbClr val="ED6B2A"/>
                    </a:solidFill>
                  </a:rPr>
                  <a:t>21%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sz="800" b="1" cap="small" dirty="0">
                    <a:solidFill>
                      <a:srgbClr val="ED6B2A"/>
                    </a:solidFill>
                  </a:rPr>
                  <a:t>Reduction</a:t>
                </a:r>
                <a:endParaRPr lang="en-US" b="1" cap="small" dirty="0">
                  <a:solidFill>
                    <a:srgbClr val="ED6B2A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8116209" y="3642851"/>
            <a:ext cx="774804" cy="1546829"/>
            <a:chOff x="7465505" y="3434853"/>
            <a:chExt cx="657228" cy="605540"/>
          </a:xfrm>
        </p:grpSpPr>
        <p:cxnSp>
          <p:nvCxnSpPr>
            <p:cNvPr id="16" name="Straight Connector 15"/>
            <p:cNvCxnSpPr/>
            <p:nvPr/>
          </p:nvCxnSpPr>
          <p:spPr>
            <a:xfrm rot="5400000">
              <a:off x="7689297" y="3933534"/>
              <a:ext cx="209642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7465505" y="3434853"/>
              <a:ext cx="657228" cy="605540"/>
              <a:chOff x="7505697" y="3434853"/>
              <a:chExt cx="657228" cy="60554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7834311" y="3434853"/>
                <a:ext cx="0" cy="209642"/>
              </a:xfrm>
              <a:prstGeom prst="line">
                <a:avLst/>
              </a:prstGeom>
              <a:ln w="28575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7834311" y="3939186"/>
                <a:ext cx="0" cy="202414"/>
              </a:xfrm>
              <a:prstGeom prst="line">
                <a:avLst/>
              </a:prstGeom>
              <a:ln w="12700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7834311" y="3333647"/>
                <a:ext cx="0" cy="202414"/>
              </a:xfrm>
              <a:prstGeom prst="line">
                <a:avLst/>
              </a:prstGeom>
              <a:ln w="12700">
                <a:solidFill>
                  <a:srgbClr val="ED6B2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7505697" y="3692418"/>
                <a:ext cx="657228" cy="27862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>
                  <a:lnSpc>
                    <a:spcPct val="70000"/>
                  </a:lnSpc>
                </a:pPr>
                <a:r>
                  <a:rPr lang="en-US" b="1" cap="small" dirty="0">
                    <a:solidFill>
                      <a:srgbClr val="ED6B2A"/>
                    </a:solidFill>
                  </a:rPr>
                  <a:t>67%</a:t>
                </a:r>
              </a:p>
              <a:p>
                <a:pPr algn="ctr">
                  <a:lnSpc>
                    <a:spcPct val="70000"/>
                  </a:lnSpc>
                </a:pPr>
                <a:r>
                  <a:rPr lang="en-US" sz="800" b="1" cap="small" dirty="0">
                    <a:solidFill>
                      <a:srgbClr val="ED6B2A"/>
                    </a:solidFill>
                  </a:rPr>
                  <a:t>Reduction</a:t>
                </a:r>
                <a:endParaRPr lang="en-US" b="1" cap="small" dirty="0">
                  <a:solidFill>
                    <a:srgbClr val="ED6B2A"/>
                  </a:solidFill>
                </a:endParaRP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2217410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7863" y="5081922"/>
            <a:ext cx="3108960" cy="772500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Rayner HC,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Zepel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L, Fuller DS, et al. Recovery time, quality of life, and mortality in hemodialysis patients: the Dialysis Outcomes and Practice Patterns Study (DOPPS). Am J Kidney Dis Off J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Kidney Found. 2014;64(1):86-94. doi:10.1053/j.ajkd.2014.01.014.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Morfin, J.A., Fluck, R.J., Weinhandl, E.D., Kansal, S., McCullough, P.A., Komenda, P. Intensive hemodialysis and treatment complications and tolerability. Am J Kidney Dis. 2016;68:S43–S50.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27863" y="457200"/>
            <a:ext cx="5486400" cy="16002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Each 1-hour increment in post-dialysis recovery time was associated with a 3% and 5% increased risk of hospitalization and death respectively.</a:t>
            </a:r>
            <a:r>
              <a:rPr lang="en-US" sz="2000" baseline="30000" dirty="0"/>
              <a:t>1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27863" y="2322576"/>
            <a:ext cx="2926080" cy="20703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Recovery time was from 2 to 6 hours in 41% of patients, from 7 to 12 hours in 17% of patients, and greater than 12 hours in 10% of patients.</a:t>
            </a:r>
            <a:r>
              <a:rPr lang="en-US" sz="1400" b="1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cap="smal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Table 4:</a:t>
            </a:r>
            <a:r>
              <a:rPr lang="en-US" sz="1000" b="1" cap="small" baseline="30000" dirty="0"/>
              <a:t>2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dirty="0"/>
              <a:t>Hazard ratios for mortality by reported recovery time.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i="1" dirty="0"/>
              <a:t>Dashed bars span one standard deviation above and below the mean.</a:t>
            </a:r>
            <a:endParaRPr lang="en-US" sz="1000" i="1" baseline="30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815" y="2045360"/>
            <a:ext cx="5550313" cy="46619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27475924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574" y="1926927"/>
            <a:ext cx="5157445" cy="5027325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/>
        </p:nvSpPr>
        <p:spPr>
          <a:xfrm>
            <a:off x="627863" y="2322576"/>
            <a:ext cx="2926080" cy="1907941"/>
          </a:xfrm>
          <a:prstGeom prst="rect">
            <a:avLst/>
          </a:prstGeom>
        </p:spPr>
        <p:txBody>
          <a:bodyPr vert="horz" wrap="square" lIns="73152" tIns="0" rIns="73152" bIns="0" rtlCol="0">
            <a:no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The percentage of patients with recovery time less than 1 hour increased from 19% at baseline to 65% after 12 months.</a:t>
            </a:r>
            <a:r>
              <a:rPr lang="en-US" sz="14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cap="small" baseline="30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5, Figure 4:</a:t>
            </a:r>
            <a:r>
              <a:rPr lang="en-US" sz="1000" b="1" cap="small" baseline="30000" dirty="0"/>
              <a:t>2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00" dirty="0"/>
              <a:t>Mean post-dialysis recovery time in intention-to-treat and per-protocol cohorts of the FREEDOM study.</a:t>
            </a:r>
            <a:r>
              <a:rPr lang="en-US" sz="10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i="1" dirty="0"/>
              <a:t>Dashed bars span one standard deviation above and below the mean.</a:t>
            </a:r>
            <a:endParaRPr lang="en-US" sz="1000" i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27863" y="4939420"/>
            <a:ext cx="3364711" cy="90456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Jaber BL, Lee Y, Collins AJ, et al. Effect of daily hemodialysis on depressive symptoms and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postdialysis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recovery time: interim report from the FREEDOM (Following Rehabilitation, Economics and Everyday-Dialysis Outcome Measurements) Study. Am J Kidney Dis Off J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Kidney Found. 2010;56(3):531-539. doi:10.1053/j.ajkd.2010.04.019..08</a:t>
            </a:r>
          </a:p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Morfin, J.A., Fluck, R.J., Weinhandl, E.D., Kansal, S., McCullough, P.A., Komenda, P. Intensive hemodialysis and treatment complications and tolerability. Am J Kidney Dis. 2016;68:S43–S50.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In FREEDOM Study, mean post-dialysis recovery time fell from 7.9 hours at baseline to 1.0 hours at 4 months, and to 1.1 hours at 12 months.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  <a:endParaRPr lang="en-US" sz="2000" b="1" dirty="0">
              <a:solidFill>
                <a:srgbClr val="ED6B2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7863" y="6080760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352335109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5443</TotalTime>
  <Words>654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WelcomeDoc</vt:lpstr>
      <vt:lpstr>Intensive Hemodialysis, Treatment Complications and Tolerability</vt:lpstr>
      <vt:lpstr>Many of the most commonly reported symptoms among hemodialysis patients and care partners were identified as being more important than life expectancy.1,2</vt:lpstr>
      <vt:lpstr>The cumulative incidence of intradialytic hypotension was significantly lower with intensive hemodialysis in both of the FHN Trials compared to conventional hemodialysis.1</vt:lpstr>
      <vt:lpstr>Each 1-hour increment in post-dialysis recovery time was associated with a 3% and 5% increased risk of hospitalization and death respectively.1</vt:lpstr>
      <vt:lpstr>In FREEDOM Study, mean post-dialysis recovery time fell from 7.9 hours at baseline to 1.0 hours at 4 months, and to 1.1 hours at 12 months.1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</dc:title>
  <dc:creator>ITMac</dc:creator>
  <cp:keywords/>
  <cp:lastModifiedBy>JL</cp:lastModifiedBy>
  <cp:revision>182</cp:revision>
  <cp:lastPrinted>2016-11-04T01:37:46Z</cp:lastPrinted>
  <dcterms:created xsi:type="dcterms:W3CDTF">2016-09-07T13:28:07Z</dcterms:created>
  <dcterms:modified xsi:type="dcterms:W3CDTF">2017-05-16T13:49:40Z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