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2"/>
  </p:sldMasterIdLst>
  <p:notesMasterIdLst>
    <p:notesMasterId r:id="rId19"/>
  </p:notesMasterIdLst>
  <p:handoutMasterIdLst>
    <p:handoutMasterId r:id="rId20"/>
  </p:handoutMasterIdLst>
  <p:sldIdLst>
    <p:sldId id="346" r:id="rId3"/>
    <p:sldId id="559" r:id="rId4"/>
    <p:sldId id="532" r:id="rId5"/>
    <p:sldId id="533" r:id="rId6"/>
    <p:sldId id="558" r:id="rId7"/>
    <p:sldId id="537" r:id="rId8"/>
    <p:sldId id="538" r:id="rId9"/>
    <p:sldId id="555" r:id="rId10"/>
    <p:sldId id="556" r:id="rId11"/>
    <p:sldId id="539" r:id="rId12"/>
    <p:sldId id="557" r:id="rId13"/>
    <p:sldId id="560" r:id="rId14"/>
    <p:sldId id="543" r:id="rId15"/>
    <p:sldId id="544" r:id="rId16"/>
    <p:sldId id="530" r:id="rId17"/>
    <p:sldId id="358" r:id="rId18"/>
  </p:sldIdLst>
  <p:sldSz cx="12192000" cy="6858000"/>
  <p:notesSz cx="6858000" cy="9313863"/>
  <p:embeddedFontLst>
    <p:embeddedFont>
      <p:font typeface="Adobe Fan Heiti Std B" panose="020B0700000000000000" pitchFamily="34" charset="-128"/>
      <p:bold r:id="rId21"/>
    </p:embeddedFont>
    <p:embeddedFont>
      <p:font typeface="Leelawadee" panose="020B0502040204020203" pitchFamily="34" charset="-34"/>
      <p:regular r:id="rId22"/>
      <p:bold r:id="rId23"/>
    </p:embeddedFont>
    <p:embeddedFont>
      <p:font typeface="Calibri" panose="020F0502020204030204" pitchFamily="34" charset="0"/>
      <p:regular r:id="rId24"/>
      <p:bold r:id="rId25"/>
      <p:italic r:id="rId26"/>
      <p:boldItalic r:id="rId27"/>
    </p:embeddedFont>
  </p:embeddedFontLst>
  <p:custDataLst>
    <p:tags r:id="rId28"/>
  </p:custDataLst>
  <p:defaultTextStyle>
    <a:defPPr>
      <a:defRPr lang="en-US"/>
    </a:defPPr>
    <a:lvl1pPr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7056" userDrawn="1">
          <p15:clr>
            <a:srgbClr val="A4A3A4"/>
          </p15:clr>
        </p15:guide>
        <p15:guide id="3" pos="480" userDrawn="1">
          <p15:clr>
            <a:srgbClr val="A4A3A4"/>
          </p15:clr>
        </p15:guide>
        <p15:guide id="4" orient="horz"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 id="2" name="LaGreca, Jennifer" initials="LJ" lastIdx="10" clrIdx="2">
    <p:extLst>
      <p:ext uri="{19B8F6BF-5375-455C-9EA6-DF929625EA0E}">
        <p15:presenceInfo xmlns:p15="http://schemas.microsoft.com/office/powerpoint/2012/main" userId="LaGreca, Jenni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B42"/>
    <a:srgbClr val="ED6B2A"/>
    <a:srgbClr val="C8C6C7"/>
    <a:srgbClr val="F0F0F2"/>
    <a:srgbClr val="C6C4C5"/>
    <a:srgbClr val="323232"/>
    <a:srgbClr val="9E94BA"/>
    <a:srgbClr val="665989"/>
    <a:srgbClr val="7C6FA1"/>
    <a:srgbClr val="F7AE2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80599" autoAdjust="0"/>
  </p:normalViewPr>
  <p:slideViewPr>
    <p:cSldViewPr snapToGrid="0">
      <p:cViewPr varScale="1">
        <p:scale>
          <a:sx n="78" d="100"/>
          <a:sy n="78" d="100"/>
        </p:scale>
        <p:origin x="1092" y="82"/>
      </p:cViewPr>
      <p:guideLst>
        <p:guide orient="horz" pos="1008"/>
        <p:guide pos="7056"/>
        <p:guide pos="480"/>
        <p:guide orient="horz"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23915"/>
    </p:cViewPr>
  </p:sorterViewPr>
  <p:notesViewPr>
    <p:cSldViewPr snapToGrid="0" showGuides="1">
      <p:cViewPr varScale="1">
        <p:scale>
          <a:sx n="73" d="100"/>
          <a:sy n="73" d="100"/>
        </p:scale>
        <p:origin x="2842"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000" b="0" i="0" u="none" strike="noStrike" kern="1200" cap="small" baseline="0">
                <a:solidFill>
                  <a:schemeClr val="dk1">
                    <a:lumMod val="75000"/>
                    <a:lumOff val="25000"/>
                  </a:schemeClr>
                </a:solidFill>
                <a:latin typeface="+mn-lt"/>
                <a:ea typeface="+mn-ea"/>
                <a:cs typeface="+mn-cs"/>
              </a:defRPr>
            </a:pPr>
            <a:r>
              <a:rPr lang="en-US" sz="2000" b="0" cap="small" baseline="0" dirty="0"/>
              <a:t>Rates of Sudden Cardiac Death in Selected Populations</a:t>
            </a:r>
            <a:r>
              <a:rPr lang="en-US" sz="2000" b="0" cap="small" baseline="30000" dirty="0"/>
              <a:t>1,3</a:t>
            </a:r>
          </a:p>
        </c:rich>
      </c:tx>
      <c:layout>
        <c:manualLayout>
          <c:xMode val="edge"/>
          <c:yMode val="edge"/>
          <c:x val="7.1724307366429887E-2"/>
          <c:y val="2.0430497469973604E-2"/>
        </c:manualLayout>
      </c:layout>
      <c:overlay val="0"/>
      <c:spPr>
        <a:noFill/>
        <a:ln>
          <a:noFill/>
        </a:ln>
        <a:effectLst/>
      </c:spPr>
      <c:txPr>
        <a:bodyPr rot="0" spcFirstLastPara="1" vertOverflow="ellipsis" vert="horz" wrap="square" anchor="ctr" anchorCtr="1"/>
        <a:lstStyle/>
        <a:p>
          <a:pPr algn="l">
            <a:defRPr sz="2000" b="0" i="0" u="none" strike="noStrike" kern="1200" cap="small"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9665911487730214E-2"/>
          <c:y val="0.17803719223834141"/>
          <c:w val="0.89949651143680998"/>
          <c:h val="0.69326997810788316"/>
        </c:manualLayout>
      </c:layout>
      <c:barChart>
        <c:barDir val="bar"/>
        <c:grouping val="clustered"/>
        <c:varyColors val="0"/>
        <c:ser>
          <c:idx val="3"/>
          <c:order val="0"/>
          <c:tx>
            <c:strRef>
              <c:f>Sheet1!$A$2</c:f>
              <c:strCache>
                <c:ptCount val="1"/>
                <c:pt idx="0">
                  <c:v>General population</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f>
              <c:strCache>
                <c:ptCount val="1"/>
                <c:pt idx="0">
                  <c:v>Events per 1000 patient years</c:v>
                </c:pt>
              </c:strCache>
            </c:strRef>
          </c:cat>
          <c:val>
            <c:numRef>
              <c:f>Sheet1!$B$2</c:f>
              <c:numCache>
                <c:formatCode>General</c:formatCode>
                <c:ptCount val="1"/>
                <c:pt idx="0">
                  <c:v>1.5</c:v>
                </c:pt>
              </c:numCache>
            </c:numRef>
          </c:val>
          <c:extLst>
            <c:ext xmlns:c16="http://schemas.microsoft.com/office/drawing/2014/chart" uri="{C3380CC4-5D6E-409C-BE32-E72D297353CC}">
              <c16:uniqueId val="{00000008-8B63-4CEA-89CF-3D7155725C99}"/>
            </c:ext>
          </c:extLst>
        </c:ser>
        <c:ser>
          <c:idx val="2"/>
          <c:order val="1"/>
          <c:tx>
            <c:strRef>
              <c:f>Sheet1!$A$3</c:f>
              <c:strCache>
                <c:ptCount val="1"/>
                <c:pt idx="0">
                  <c:v>CVD, GFR &gt;60</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Events per 1000 patient years</c:v>
                </c:pt>
              </c:strCache>
            </c:strRef>
          </c:cat>
          <c:val>
            <c:numRef>
              <c:f>Sheet1!$B$3</c:f>
              <c:numCache>
                <c:formatCode>General</c:formatCode>
                <c:ptCount val="1"/>
                <c:pt idx="0">
                  <c:v>3.8</c:v>
                </c:pt>
              </c:numCache>
            </c:numRef>
          </c:val>
          <c:extLst>
            <c:ext xmlns:c16="http://schemas.microsoft.com/office/drawing/2014/chart" uri="{C3380CC4-5D6E-409C-BE32-E72D297353CC}">
              <c16:uniqueId val="{00000007-8B63-4CEA-89CF-3D7155725C99}"/>
            </c:ext>
          </c:extLst>
        </c:ser>
        <c:ser>
          <c:idx val="1"/>
          <c:order val="2"/>
          <c:tx>
            <c:strRef>
              <c:f>Sheet1!$A$4</c:f>
              <c:strCache>
                <c:ptCount val="1"/>
                <c:pt idx="0">
                  <c:v>CKD stage III, IV</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f>
              <c:strCache>
                <c:ptCount val="1"/>
                <c:pt idx="0">
                  <c:v>Events per 1000 patient years</c:v>
                </c:pt>
              </c:strCache>
            </c:strRef>
          </c:cat>
          <c:val>
            <c:numRef>
              <c:f>Sheet1!$B$4</c:f>
              <c:numCache>
                <c:formatCode>General</c:formatCode>
                <c:ptCount val="1"/>
                <c:pt idx="0">
                  <c:v>7.3</c:v>
                </c:pt>
              </c:numCache>
            </c:numRef>
          </c:val>
          <c:extLst>
            <c:ext xmlns:c16="http://schemas.microsoft.com/office/drawing/2014/chart" uri="{C3380CC4-5D6E-409C-BE32-E72D297353CC}">
              <c16:uniqueId val="{00000006-8B63-4CEA-89CF-3D7155725C99}"/>
            </c:ext>
          </c:extLst>
        </c:ser>
        <c:ser>
          <c:idx val="0"/>
          <c:order val="3"/>
          <c:tx>
            <c:strRef>
              <c:f>Sheet1!$A$5</c:f>
              <c:strCache>
                <c:ptCount val="1"/>
                <c:pt idx="0">
                  <c:v>CKD stage V, non-dialysis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Events per 1000 patient years</c:v>
                </c:pt>
              </c:strCache>
            </c:strRef>
          </c:cat>
          <c:val>
            <c:numRef>
              <c:f>Sheet1!$B$5</c:f>
              <c:numCache>
                <c:formatCode>General</c:formatCode>
                <c:ptCount val="1"/>
                <c:pt idx="0">
                  <c:v>12.6</c:v>
                </c:pt>
              </c:numCache>
            </c:numRef>
          </c:val>
          <c:extLst>
            <c:ext xmlns:c16="http://schemas.microsoft.com/office/drawing/2014/chart" uri="{C3380CC4-5D6E-409C-BE32-E72D297353CC}">
              <c16:uniqueId val="{00000000-8B63-4CEA-89CF-3D7155725C99}"/>
            </c:ext>
          </c:extLst>
        </c:ser>
        <c:ser>
          <c:idx val="4"/>
          <c:order val="4"/>
          <c:tx>
            <c:strRef>
              <c:f>Sheet1!$A$6</c:f>
              <c:strCache>
                <c:ptCount val="1"/>
                <c:pt idx="0">
                  <c:v>Dialysis</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c:f>
              <c:strCache>
                <c:ptCount val="1"/>
                <c:pt idx="0">
                  <c:v>Events per 1000 patient years</c:v>
                </c:pt>
              </c:strCache>
            </c:strRef>
          </c:cat>
          <c:val>
            <c:numRef>
              <c:f>Sheet1!$B$6</c:f>
              <c:numCache>
                <c:formatCode>General</c:formatCode>
                <c:ptCount val="1"/>
                <c:pt idx="0">
                  <c:v>24.2</c:v>
                </c:pt>
              </c:numCache>
            </c:numRef>
          </c:val>
          <c:extLst>
            <c:ext xmlns:c16="http://schemas.microsoft.com/office/drawing/2014/chart" uri="{C3380CC4-5D6E-409C-BE32-E72D297353CC}">
              <c16:uniqueId val="{00000009-8B63-4CEA-89CF-3D7155725C99}"/>
            </c:ext>
          </c:extLst>
        </c:ser>
        <c:dLbls>
          <c:dLblPos val="inEnd"/>
          <c:showLegendKey val="0"/>
          <c:showVal val="1"/>
          <c:showCatName val="0"/>
          <c:showSerName val="0"/>
          <c:showPercent val="0"/>
          <c:showBubbleSize val="0"/>
        </c:dLbls>
        <c:gapWidth val="65"/>
        <c:axId val="986242312"/>
        <c:axId val="590456640"/>
      </c:barChart>
      <c:catAx>
        <c:axId val="986242312"/>
        <c:scaling>
          <c:orientation val="minMax"/>
        </c:scaling>
        <c:delete val="0"/>
        <c:axPos val="l"/>
        <c:numFmt formatCode="General" sourceLinked="1"/>
        <c:majorTickMark val="none"/>
        <c:minorTickMark val="none"/>
        <c:tickLblPos val="none"/>
        <c:spPr>
          <a:noFill/>
          <a:ln w="19050" cap="flat" cmpd="sng" algn="ctr">
            <a:solidFill>
              <a:schemeClr val="tx2"/>
            </a:solidFill>
            <a:round/>
          </a:ln>
          <a:effectLst/>
        </c:spPr>
        <c:txPr>
          <a:bodyPr rot="-5400000" spcFirstLastPara="1" vertOverflow="ellipsis"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90456640"/>
        <c:crosses val="autoZero"/>
        <c:auto val="1"/>
        <c:lblAlgn val="ctr"/>
        <c:lblOffset val="100"/>
        <c:noMultiLvlLbl val="0"/>
      </c:catAx>
      <c:valAx>
        <c:axId val="59045664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400" b="0" i="0" u="none" strike="noStrike" kern="1200" cap="small" baseline="0">
                    <a:solidFill>
                      <a:schemeClr val="dk1">
                        <a:lumMod val="75000"/>
                        <a:lumOff val="25000"/>
                      </a:schemeClr>
                    </a:solidFill>
                    <a:latin typeface="+mn-lt"/>
                    <a:ea typeface="+mn-ea"/>
                    <a:cs typeface="+mn-cs"/>
                  </a:defRPr>
                </a:pPr>
                <a:r>
                  <a:rPr lang="en-US" sz="1400" b="0" cap="small" baseline="0"/>
                  <a:t>Events per 1000 patient years</a:t>
                </a:r>
              </a:p>
            </c:rich>
          </c:tx>
          <c:overlay val="0"/>
          <c:spPr>
            <a:noFill/>
            <a:ln>
              <a:noFill/>
            </a:ln>
            <a:effectLst/>
          </c:spPr>
          <c:txPr>
            <a:bodyPr rot="0" spcFirstLastPara="1" vertOverflow="ellipsis" vert="horz" wrap="square" anchor="ctr" anchorCtr="1"/>
            <a:lstStyle/>
            <a:p>
              <a:pPr>
                <a:defRPr sz="1400" b="0" i="0" u="none" strike="noStrike" kern="1200" cap="small"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862423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r>
              <a:rPr lang="en-US" sz="1400" dirty="0">
                <a:solidFill>
                  <a:schemeClr val="tx2"/>
                </a:solidFill>
              </a:rPr>
              <a:t>One-year Cardiovascular</a:t>
            </a:r>
            <a:r>
              <a:rPr lang="en-US" sz="1400" baseline="0" dirty="0">
                <a:solidFill>
                  <a:schemeClr val="tx2"/>
                </a:solidFill>
              </a:rPr>
              <a:t> Mortality Rates in Adult Patients by Primary Cause of Death</a:t>
            </a:r>
          </a:p>
          <a:p>
            <a:pPr algn="l">
              <a:defRPr sz="1400">
                <a:solidFill>
                  <a:schemeClr val="tx2"/>
                </a:solidFill>
              </a:defRPr>
            </a:pPr>
            <a:r>
              <a:rPr lang="en-US" sz="1100" baseline="0" dirty="0">
                <a:solidFill>
                  <a:schemeClr val="tx2"/>
                </a:solidFill>
              </a:rPr>
              <a:t>according to death notification form</a:t>
            </a:r>
            <a:endParaRPr lang="en-US" sz="1100" dirty="0">
              <a:solidFill>
                <a:schemeClr val="tx2"/>
              </a:solidFill>
            </a:endParaRPr>
          </a:p>
        </c:rich>
      </c:tx>
      <c:layout>
        <c:manualLayout>
          <c:xMode val="edge"/>
          <c:yMode val="edge"/>
          <c:x val="0.12165973495237209"/>
          <c:y val="8.057612138274545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23973999934265"/>
          <c:y val="0.20905294929752846"/>
          <c:w val="0.84894271581037795"/>
          <c:h val="0.61213552522941994"/>
        </c:manualLayout>
      </c:layout>
      <c:lineChart>
        <c:grouping val="standard"/>
        <c:varyColors val="0"/>
        <c:ser>
          <c:idx val="0"/>
          <c:order val="0"/>
          <c:spPr>
            <a:ln w="57150" cap="rnd">
              <a:solidFill>
                <a:schemeClr val="accent2"/>
              </a:solidFill>
              <a:round/>
            </a:ln>
            <a:effectLst/>
          </c:spPr>
          <c:marker>
            <c:symbol val="none"/>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0.0</c:formatCode>
                <c:ptCount val="10"/>
                <c:pt idx="0">
                  <c:v>6.4</c:v>
                </c:pt>
                <c:pt idx="1">
                  <c:v>6</c:v>
                </c:pt>
                <c:pt idx="2">
                  <c:v>5.7</c:v>
                </c:pt>
                <c:pt idx="3">
                  <c:v>5.4</c:v>
                </c:pt>
                <c:pt idx="4">
                  <c:v>5.2</c:v>
                </c:pt>
                <c:pt idx="5">
                  <c:v>5.2</c:v>
                </c:pt>
                <c:pt idx="6">
                  <c:v>5</c:v>
                </c:pt>
                <c:pt idx="7">
                  <c:v>4.9000000000000004</c:v>
                </c:pt>
                <c:pt idx="8">
                  <c:v>5</c:v>
                </c:pt>
                <c:pt idx="9">
                  <c:v>5.0999999999999996</c:v>
                </c:pt>
              </c:numCache>
            </c:numRef>
          </c:val>
          <c:smooth val="0"/>
          <c:extLst>
            <c:ext xmlns:c16="http://schemas.microsoft.com/office/drawing/2014/chart" uri="{C3380CC4-5D6E-409C-BE32-E72D297353CC}">
              <c16:uniqueId val="{00000000-4A2A-408C-822C-AC0454AE4FCD}"/>
            </c:ext>
          </c:extLst>
        </c:ser>
        <c:ser>
          <c:idx val="1"/>
          <c:order val="1"/>
          <c:spPr>
            <a:ln w="57150" cap="rnd">
              <a:solidFill>
                <a:schemeClr val="accent4"/>
              </a:solidFill>
              <a:round/>
            </a:ln>
            <a:effectLst/>
          </c:spPr>
          <c:marker>
            <c:symbol val="none"/>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0.0</c:formatCode>
                <c:ptCount val="10"/>
                <c:pt idx="0">
                  <c:v>1.6</c:v>
                </c:pt>
                <c:pt idx="1">
                  <c:v>1.4</c:v>
                </c:pt>
                <c:pt idx="2">
                  <c:v>1.2</c:v>
                </c:pt>
                <c:pt idx="3">
                  <c:v>1.1000000000000001</c:v>
                </c:pt>
                <c:pt idx="4">
                  <c:v>1</c:v>
                </c:pt>
                <c:pt idx="5">
                  <c:v>1</c:v>
                </c:pt>
                <c:pt idx="6">
                  <c:v>0.9</c:v>
                </c:pt>
                <c:pt idx="7">
                  <c:v>0.8</c:v>
                </c:pt>
                <c:pt idx="8">
                  <c:v>0.7</c:v>
                </c:pt>
                <c:pt idx="9">
                  <c:v>0.6</c:v>
                </c:pt>
              </c:numCache>
            </c:numRef>
          </c:val>
          <c:smooth val="0"/>
          <c:extLst>
            <c:ext xmlns:c16="http://schemas.microsoft.com/office/drawing/2014/chart" uri="{C3380CC4-5D6E-409C-BE32-E72D297353CC}">
              <c16:uniqueId val="{00000001-4A2A-408C-822C-AC0454AE4FCD}"/>
            </c:ext>
          </c:extLst>
        </c:ser>
        <c:dLbls>
          <c:showLegendKey val="0"/>
          <c:showVal val="0"/>
          <c:showCatName val="0"/>
          <c:showSerName val="0"/>
          <c:showPercent val="0"/>
          <c:showBubbleSize val="0"/>
        </c:dLbls>
        <c:smooth val="0"/>
        <c:axId val="-1537630128"/>
        <c:axId val="-1537284496"/>
      </c:lineChart>
      <c:catAx>
        <c:axId val="-153763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37284496"/>
        <c:crosses val="autoZero"/>
        <c:auto val="1"/>
        <c:lblAlgn val="ctr"/>
        <c:lblOffset val="100"/>
        <c:noMultiLvlLbl val="0"/>
      </c:catAx>
      <c:valAx>
        <c:axId val="-153728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small" baseline="0">
                    <a:solidFill>
                      <a:schemeClr val="tx2"/>
                    </a:solidFill>
                    <a:latin typeface="+mn-lt"/>
                    <a:ea typeface="+mn-ea"/>
                    <a:cs typeface="+mn-cs"/>
                  </a:defRPr>
                </a:pPr>
                <a:r>
                  <a:rPr lang="en-US" sz="1200" cap="small" baseline="0">
                    <a:solidFill>
                      <a:schemeClr val="tx2"/>
                    </a:solidFill>
                  </a:rPr>
                  <a:t>Deaths per 100 patient-years</a:t>
                </a:r>
                <a:endParaRPr lang="en-US" sz="1200" cap="small" baseline="0" dirty="0">
                  <a:solidFill>
                    <a:schemeClr val="tx2"/>
                  </a:solidFill>
                </a:endParaRPr>
              </a:p>
            </c:rich>
          </c:tx>
          <c:layout>
            <c:manualLayout>
              <c:xMode val="edge"/>
              <c:yMode val="edge"/>
              <c:x val="3.1023081855815763E-2"/>
              <c:y val="0.24673825322812051"/>
            </c:manualLayout>
          </c:layout>
          <c:overlay val="0"/>
          <c:spPr>
            <a:noFill/>
            <a:ln>
              <a:noFill/>
            </a:ln>
            <a:effectLst/>
          </c:spPr>
          <c:txPr>
            <a:bodyPr rot="-5400000" spcFirstLastPara="1" vertOverflow="ellipsis" vert="horz" wrap="square" anchor="ctr" anchorCtr="1"/>
            <a:lstStyle/>
            <a:p>
              <a:pPr>
                <a:defRPr sz="1200" b="0" i="0" u="none" strike="noStrike" kern="1200" cap="small"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37630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592" cy="4674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67454"/>
          </a:xfrm>
          <a:prstGeom prst="rect">
            <a:avLst/>
          </a:prstGeom>
        </p:spPr>
        <p:txBody>
          <a:bodyPr vert="horz" lIns="91440" tIns="45720" rIns="91440" bIns="45720" rtlCol="0"/>
          <a:lstStyle>
            <a:lvl1pPr algn="r">
              <a:defRPr sz="1200"/>
            </a:lvl1pPr>
          </a:lstStyle>
          <a:p>
            <a:fld id="{077A56B5-FB47-427A-9C4B-F355FFFB20C0}" type="datetimeFigureOut">
              <a:rPr lang="en-US" smtClean="0"/>
              <a:t>7/2/2018</a:t>
            </a:fld>
            <a:endParaRPr lang="en-US"/>
          </a:p>
        </p:txBody>
      </p:sp>
      <p:sp>
        <p:nvSpPr>
          <p:cNvPr id="4" name="Footer Placeholder 3"/>
          <p:cNvSpPr>
            <a:spLocks noGrp="1"/>
          </p:cNvSpPr>
          <p:nvPr>
            <p:ph type="ftr" sz="quarter" idx="2"/>
          </p:nvPr>
        </p:nvSpPr>
        <p:spPr>
          <a:xfrm>
            <a:off x="1" y="8846409"/>
            <a:ext cx="2971592" cy="4674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846409"/>
            <a:ext cx="2971592" cy="467454"/>
          </a:xfrm>
          <a:prstGeom prst="rect">
            <a:avLst/>
          </a:prstGeom>
        </p:spPr>
        <p:txBody>
          <a:bodyPr vert="horz" lIns="91440" tIns="45720" rIns="91440" bIns="45720" rtlCol="0" anchor="b"/>
          <a:lstStyle>
            <a:lvl1pPr algn="r">
              <a:defRPr sz="1200"/>
            </a:lvl1pPr>
          </a:lstStyle>
          <a:p>
            <a:fld id="{6B4D266B-8B1F-43AC-9E8A-9F3A37691B72}" type="slidenum">
              <a:rPr lang="en-US" smtClean="0"/>
              <a:t>‹#›</a:t>
            </a:fld>
            <a:endParaRPr lang="en-US"/>
          </a:p>
        </p:txBody>
      </p:sp>
    </p:spTree>
    <p:extLst>
      <p:ext uri="{BB962C8B-B14F-4D97-AF65-F5344CB8AC3E}">
        <p14:creationId xmlns:p14="http://schemas.microsoft.com/office/powerpoint/2010/main" val="29331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673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5" y="1"/>
            <a:ext cx="2971800" cy="467311"/>
          </a:xfrm>
          <a:prstGeom prst="rect">
            <a:avLst/>
          </a:prstGeom>
        </p:spPr>
        <p:txBody>
          <a:bodyPr vert="horz" lIns="92492" tIns="46246" rIns="92492" bIns="46246" rtlCol="0"/>
          <a:lstStyle>
            <a:lvl1pPr algn="r">
              <a:defRPr sz="1200"/>
            </a:lvl1pPr>
          </a:lstStyle>
          <a:p>
            <a:fld id="{EC13577B-6902-467D-A26C-08A0DD5E4E03}" type="datetimeFigureOut">
              <a:rPr lang="en-US" smtClean="0"/>
              <a:t>7/2/2018</a:t>
            </a:fld>
            <a:endParaRPr lang="en-US"/>
          </a:p>
        </p:txBody>
      </p:sp>
      <p:sp>
        <p:nvSpPr>
          <p:cNvPr id="4" name="Slide Image Placeholder 3"/>
          <p:cNvSpPr>
            <a:spLocks noGrp="1" noRot="1" noChangeAspect="1"/>
          </p:cNvSpPr>
          <p:nvPr>
            <p:ph type="sldImg" idx="2"/>
          </p:nvPr>
        </p:nvSpPr>
        <p:spPr>
          <a:xfrm>
            <a:off x="635000" y="1163638"/>
            <a:ext cx="5588000" cy="3144837"/>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82297"/>
            <a:ext cx="5486400" cy="3667333"/>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6555"/>
            <a:ext cx="2971800" cy="4673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46555"/>
            <a:ext cx="2971800" cy="467310"/>
          </a:xfrm>
          <a:prstGeom prst="rect">
            <a:avLst/>
          </a:prstGeom>
        </p:spPr>
        <p:txBody>
          <a:bodyPr vert="horz" lIns="92492" tIns="46246" rIns="92492" bIns="46246"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313514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a:p>
        </p:txBody>
      </p:sp>
    </p:spTree>
    <p:extLst>
      <p:ext uri="{BB962C8B-B14F-4D97-AF65-F5344CB8AC3E}">
        <p14:creationId xmlns:p14="http://schemas.microsoft.com/office/powerpoint/2010/main" val="35899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The study enrolled 66 patients; 62 (94%) completed 6 months of follow-up and the devices also detected atrial fibrillation.</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a:p>
        </p:txBody>
      </p:sp>
    </p:spTree>
    <p:extLst>
      <p:ext uri="{BB962C8B-B14F-4D97-AF65-F5344CB8AC3E}">
        <p14:creationId xmlns:p14="http://schemas.microsoft.com/office/powerpoint/2010/main" val="37013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formatting</a:t>
            </a:r>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a:p>
        </p:txBody>
      </p:sp>
    </p:spTree>
    <p:extLst>
      <p:ext uri="{BB962C8B-B14F-4D97-AF65-F5344CB8AC3E}">
        <p14:creationId xmlns:p14="http://schemas.microsoft.com/office/powerpoint/2010/main" val="315893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formatting</a:t>
            </a:r>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a:p>
        </p:txBody>
      </p:sp>
    </p:spTree>
    <p:extLst>
      <p:ext uri="{BB962C8B-B14F-4D97-AF65-F5344CB8AC3E}">
        <p14:creationId xmlns:p14="http://schemas.microsoft.com/office/powerpoint/2010/main" val="322870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The study enrolled 66 patients; 62 (94%) completed 6 months of follow-up and the devices also detected atrial fibrillation.</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a:p>
        </p:txBody>
      </p:sp>
    </p:spTree>
    <p:extLst>
      <p:ext uri="{BB962C8B-B14F-4D97-AF65-F5344CB8AC3E}">
        <p14:creationId xmlns:p14="http://schemas.microsoft.com/office/powerpoint/2010/main" val="112933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formatting</a:t>
            </a:r>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a:p>
        </p:txBody>
      </p:sp>
    </p:spTree>
    <p:extLst>
      <p:ext uri="{BB962C8B-B14F-4D97-AF65-F5344CB8AC3E}">
        <p14:creationId xmlns:p14="http://schemas.microsoft.com/office/powerpoint/2010/main" val="308444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900" dirty="0">
                <a:solidFill>
                  <a:schemeClr val="tx2"/>
                </a:solidFill>
              </a:rPr>
              <a:t>Roy-</a:t>
            </a:r>
            <a:r>
              <a:rPr lang="en-US" sz="900" dirty="0" err="1">
                <a:solidFill>
                  <a:schemeClr val="tx2"/>
                </a:solidFill>
              </a:rPr>
              <a:t>Chaudhury</a:t>
            </a:r>
            <a:r>
              <a:rPr lang="en-US" sz="900" dirty="0">
                <a:solidFill>
                  <a:schemeClr val="tx2"/>
                </a:solidFill>
              </a:rPr>
              <a:t>, P., et al. Table 5. Primary outcomes of the Monitoring in Dialysis Study indicate that clinically significant arrhythmias are common in hemodialysis patients and related to dialytic cycle. </a:t>
            </a:r>
            <a:r>
              <a:rPr lang="en-US" sz="900" i="1" dirty="0">
                <a:solidFill>
                  <a:schemeClr val="tx2"/>
                </a:solidFill>
              </a:rPr>
              <a:t>Kidney Int. </a:t>
            </a:r>
            <a:r>
              <a:rPr lang="en-US" sz="900" dirty="0">
                <a:solidFill>
                  <a:schemeClr val="tx2"/>
                </a:solidFill>
              </a:rPr>
              <a:t>2018;93:941–951.</a:t>
            </a:r>
          </a:p>
          <a:p>
            <a:pPr marL="0" indent="0">
              <a:buNone/>
            </a:pPr>
            <a:endParaRPr lang="en-US" sz="900" baseline="30000" dirty="0">
              <a:solidFill>
                <a:schemeClr val="tx2"/>
              </a:solidFill>
            </a:endParaRPr>
          </a:p>
          <a:p>
            <a:pPr marL="0" indent="0">
              <a:buNone/>
            </a:pPr>
            <a:r>
              <a:rPr lang="en-US" sz="900" dirty="0" err="1">
                <a:solidFill>
                  <a:schemeClr val="tx2"/>
                </a:solidFill>
              </a:rPr>
              <a:t>Lainscak</a:t>
            </a:r>
            <a:r>
              <a:rPr lang="en-US" sz="900" dirty="0">
                <a:solidFill>
                  <a:schemeClr val="tx2"/>
                </a:solidFill>
              </a:rPr>
              <a:t>, M. How To Improve Adherence To Life-Saving Heart Failure Treatments With Potassium Binders. </a:t>
            </a:r>
            <a:r>
              <a:rPr lang="en-US" sz="900" i="1" dirty="0">
                <a:solidFill>
                  <a:schemeClr val="tx2"/>
                </a:solidFill>
              </a:rPr>
              <a:t>Card Fail Rev.</a:t>
            </a:r>
            <a:r>
              <a:rPr lang="en-US" sz="900" dirty="0">
                <a:solidFill>
                  <a:schemeClr val="tx2"/>
                </a:solidFill>
              </a:rPr>
              <a:t> 2017;3(1):33–9.</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a:p>
        </p:txBody>
      </p:sp>
    </p:spTree>
    <p:extLst>
      <p:ext uri="{BB962C8B-B14F-4D97-AF65-F5344CB8AC3E}">
        <p14:creationId xmlns:p14="http://schemas.microsoft.com/office/powerpoint/2010/main" val="35566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color – APM2302</a:t>
            </a:r>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a:p>
        </p:txBody>
      </p:sp>
    </p:spTree>
    <p:extLst>
      <p:ext uri="{BB962C8B-B14F-4D97-AF65-F5344CB8AC3E}">
        <p14:creationId xmlns:p14="http://schemas.microsoft.com/office/powerpoint/2010/main" val="2928524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dvancingdialysis.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p:nvSpPr>
        <p:spPr>
          <a:xfrm>
            <a:off x="0" y="1"/>
            <a:ext cx="12192000" cy="4866217"/>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pic>
        <p:nvPicPr>
          <p:cNvPr id="5" name="Picture 7" descr="NXS-AdvancingDialysis-Stacked[reversed].pn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84685" y="628651"/>
            <a:ext cx="2849033" cy="103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8200" y="2061007"/>
            <a:ext cx="10515600" cy="2387600"/>
          </a:xfrm>
        </p:spPr>
        <p:txBody>
          <a:bodyPr anchor="b">
            <a:normAutofit/>
          </a:bodyPr>
          <a:lstStyle>
            <a:lvl1pPr algn="l">
              <a:defRPr sz="5467">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3" y="5110610"/>
            <a:ext cx="6705599" cy="1137793"/>
          </a:xfrm>
        </p:spPr>
        <p:txBody>
          <a:bodyPr>
            <a:noAutofit/>
          </a:bodyPr>
          <a:lstStyle>
            <a:lvl1pPr marL="0" indent="0" algn="l">
              <a:lnSpc>
                <a:spcPct val="150000"/>
              </a:lnSpc>
              <a:spcBef>
                <a:spcPts val="600"/>
              </a:spcBef>
              <a:buNone/>
              <a:defRPr sz="2800">
                <a:solidFill>
                  <a:schemeClr val="tx2"/>
                </a:solidFill>
                <a:latin typeface="+mj-lt"/>
              </a:defRPr>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53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4" y="1825625"/>
            <a:ext cx="5212080"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6228761" y="1825625"/>
            <a:ext cx="5212080"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332822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712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Rectangle 6"/>
          <p:cNvSpPr/>
          <p:nvPr userDrawn="1"/>
        </p:nvSpPr>
        <p:spPr>
          <a:xfrm>
            <a:off x="0" y="1768146"/>
            <a:ext cx="12192000" cy="4505332"/>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p:nvPr>
        </p:nvSpPr>
        <p:spPr>
          <a:xfrm>
            <a:off x="838201" y="365129"/>
            <a:ext cx="7772400" cy="1325563"/>
          </a:xfrm>
          <a:prstGeom prst="rect">
            <a:avLst/>
          </a:prstGeom>
        </p:spPr>
        <p:txBody>
          <a:bodyPr vert="horz" lIns="68580" tIns="34290" rIns="68580" bIns="34290" rtlCol="0" anchor="b" anchorCtr="0">
            <a:noAutofit/>
          </a:bodyPr>
          <a:lstStyle>
            <a:lvl1pPr>
              <a:defRPr b="0"/>
            </a:lvl1pPr>
          </a:lstStyle>
          <a:p>
            <a:r>
              <a:rPr lang="en-US" dirty="0"/>
              <a:t>Click to edit Master title style</a:t>
            </a:r>
          </a:p>
        </p:txBody>
      </p:sp>
      <p:sp>
        <p:nvSpPr>
          <p:cNvPr id="13" name="Content Placeholder 2"/>
          <p:cNvSpPr>
            <a:spLocks noGrp="1"/>
          </p:cNvSpPr>
          <p:nvPr>
            <p:ph idx="1"/>
          </p:nvPr>
        </p:nvSpPr>
        <p:spPr>
          <a:xfrm>
            <a:off x="838205" y="1825625"/>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3"/>
          </p:nvPr>
        </p:nvSpPr>
        <p:spPr>
          <a:xfrm>
            <a:off x="5758548" y="1825624"/>
            <a:ext cx="4700449" cy="4351339"/>
          </a:xfrm>
        </p:spPr>
        <p:txBody>
          <a:bodyPr>
            <a:noAutofit/>
          </a:bodyPr>
          <a:lstStyle>
            <a:lvl1pPr marL="0" indent="0">
              <a:lnSpc>
                <a:spcPct val="100000"/>
              </a:lnSpc>
              <a:spcBef>
                <a:spcPts val="0"/>
              </a:spcBef>
              <a:spcAft>
                <a:spcPts val="300"/>
              </a:spcAft>
              <a:buNone/>
              <a:defRPr sz="2400">
                <a:solidFill>
                  <a:schemeClr val="tx1"/>
                </a:solidFill>
              </a:defRPr>
            </a:lvl1pPr>
            <a:lvl2pPr>
              <a:lnSpc>
                <a:spcPct val="100000"/>
              </a:lnSpc>
              <a:spcBef>
                <a:spcPts val="0"/>
              </a:spcBef>
              <a:spcAft>
                <a:spcPts val="300"/>
              </a:spcAft>
              <a:defRPr sz="2400">
                <a:solidFill>
                  <a:schemeClr val="tx1"/>
                </a:solidFill>
              </a:defRPr>
            </a:lvl2pPr>
            <a:lvl3pPr>
              <a:lnSpc>
                <a:spcPct val="100000"/>
              </a:lnSpc>
              <a:spcBef>
                <a:spcPts val="0"/>
              </a:spcBef>
              <a:spcAft>
                <a:spcPts val="300"/>
              </a:spcAft>
              <a:defRPr sz="2400">
                <a:solidFill>
                  <a:schemeClr val="tx1"/>
                </a:solidFill>
              </a:defRPr>
            </a:lvl3pPr>
            <a:lvl4pPr>
              <a:lnSpc>
                <a:spcPct val="100000"/>
              </a:lnSpc>
              <a:spcBef>
                <a:spcPts val="0"/>
              </a:spcBef>
              <a:spcAft>
                <a:spcPts val="300"/>
              </a:spcAft>
              <a:defRPr sz="2400">
                <a:solidFill>
                  <a:schemeClr val="tx1"/>
                </a:solidFill>
              </a:defRPr>
            </a:lvl4pPr>
            <a:lvl5pPr>
              <a:lnSpc>
                <a:spcPct val="100000"/>
              </a:lnSpc>
              <a:spcBef>
                <a:spcPts val="0"/>
              </a:spcBef>
              <a:spcAft>
                <a:spcPts val="300"/>
              </a:spcAft>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5182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8" name="Rectangle 7"/>
          <p:cNvSpPr/>
          <p:nvPr userDrawn="1"/>
        </p:nvSpPr>
        <p:spPr>
          <a:xfrm>
            <a:off x="5656883" y="1709739"/>
            <a:ext cx="6535119" cy="3575184"/>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867"/>
          </a:p>
        </p:txBody>
      </p:sp>
      <p:sp>
        <p:nvSpPr>
          <p:cNvPr id="2" name="Title 1"/>
          <p:cNvSpPr>
            <a:spLocks noGrp="1"/>
          </p:cNvSpPr>
          <p:nvPr>
            <p:ph type="title"/>
          </p:nvPr>
        </p:nvSpPr>
        <p:spPr>
          <a:xfrm>
            <a:off x="838201" y="2402239"/>
            <a:ext cx="4508715" cy="2187227"/>
          </a:xfrm>
        </p:spPr>
        <p:txBody>
          <a:bodyPr anchor="ctr">
            <a:noAutofit/>
          </a:bodyPr>
          <a:lstStyle>
            <a:lvl1pPr algn="l">
              <a:defRPr sz="4800">
                <a:solidFill>
                  <a:srgbClr val="ED6B2A"/>
                </a:solidFill>
              </a:defRPr>
            </a:lvl1pPr>
          </a:lstStyle>
          <a:p>
            <a:r>
              <a:rPr lang="en-US" dirty="0"/>
              <a:t>Click to edit Master title style</a:t>
            </a:r>
          </a:p>
        </p:txBody>
      </p:sp>
      <p:pic>
        <p:nvPicPr>
          <p:cNvPr id="11" name="Picture 10" descr="NXS-AdvancingDialysis-Horizontal.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907101" y="435555"/>
            <a:ext cx="2912201" cy="510651"/>
          </a:xfrm>
          <a:prstGeom prst="rect">
            <a:avLst/>
          </a:prstGeom>
        </p:spPr>
      </p:pic>
    </p:spTree>
    <p:extLst>
      <p:ext uri="{BB962C8B-B14F-4D97-AF65-F5344CB8AC3E}">
        <p14:creationId xmlns:p14="http://schemas.microsoft.com/office/powerpoint/2010/main" val="149922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902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ractive Voting Polling Question" type="titleOnly" preserve="1">
  <p:cSld name="Interactive Voting Poll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E8A0-9031-4FE5-8CD8-FDF0D68A2749}"/>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5F9E5C5A-989D-4855-ABCF-D749B4EAEACC}"/>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DCE53B40-804E-4F91-9EF5-62EF1A8FAEB8}"/>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Tree>
    <p:extLst>
      <p:ext uri="{BB962C8B-B14F-4D97-AF65-F5344CB8AC3E}">
        <p14:creationId xmlns:p14="http://schemas.microsoft.com/office/powerpoint/2010/main" val="1530917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053A-9AAD-4BDB-B228-801378409E31}"/>
              </a:ext>
            </a:extLst>
          </p:cNvPr>
          <p:cNvSpPr>
            <a:spLocks noGrp="1"/>
          </p:cNvSpPr>
          <p:nvPr>
            <p:ph type="title"/>
          </p:nvPr>
        </p:nvSpPr>
        <p:spPr/>
        <p:txBody>
          <a:bodyPr/>
          <a:lstStyle/>
          <a:p>
            <a:r>
              <a:rPr lang="en-US"/>
              <a:t>Click to edit Master title style</a:t>
            </a:r>
          </a:p>
        </p:txBody>
      </p:sp>
      <p:sp>
        <p:nvSpPr>
          <p:cNvPr id="8" name="Oval 7">
            <a:extLst>
              <a:ext uri="{FF2B5EF4-FFF2-40B4-BE49-F238E27FC236}">
                <a16:creationId xmlns:a16="http://schemas.microsoft.com/office/drawing/2014/main" id="{53C2395B-B39D-4463-B411-1917C47FF8E6}"/>
              </a:ext>
            </a:extLst>
          </p:cNvPr>
          <p:cNvSpPr/>
          <p:nvPr userDrawn="1">
            <p:custDataLst>
              <p:tags r:id="rId1"/>
            </p:custDataLst>
          </p:nvPr>
        </p:nvSpPr>
        <p:spPr>
          <a:xfrm>
            <a:off x="1095129" y="5505939"/>
            <a:ext cx="1190869" cy="1190869"/>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z="4400" b="1" dirty="0"/>
              <a:t>10</a:t>
            </a:r>
          </a:p>
        </p:txBody>
      </p:sp>
    </p:spTree>
    <p:extLst>
      <p:ext uri="{BB962C8B-B14F-4D97-AF65-F5344CB8AC3E}">
        <p14:creationId xmlns:p14="http://schemas.microsoft.com/office/powerpoint/2010/main" val="376633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4874623" cy="679904"/>
          </a:xfrm>
        </p:spPr>
        <p:txBody>
          <a:bodyPr>
            <a:noAutofit/>
          </a:bodyPr>
          <a:lstStyle>
            <a:lvl1pPr>
              <a:defRPr sz="2400">
                <a:solidFill>
                  <a:schemeClr val="tx1">
                    <a:lumMod val="85000"/>
                    <a:lumOff val="15000"/>
                  </a:schemeClr>
                </a:solidFill>
              </a:defRPr>
            </a:lvl1pPr>
          </a:lstStyle>
          <a:p>
            <a:r>
              <a:rPr lang="en-US" dirty="0"/>
              <a:t>Main Slide Title</a:t>
            </a:r>
          </a:p>
        </p:txBody>
      </p:sp>
      <p:sp>
        <p:nvSpPr>
          <p:cNvPr id="8" name="Text Placeholder 7"/>
          <p:cNvSpPr>
            <a:spLocks noGrp="1"/>
          </p:cNvSpPr>
          <p:nvPr>
            <p:ph type="body" sz="quarter" idx="13" hasCustomPrompt="1"/>
          </p:nvPr>
        </p:nvSpPr>
        <p:spPr>
          <a:xfrm>
            <a:off x="838200" y="844046"/>
            <a:ext cx="3368675" cy="679450"/>
          </a:xfrm>
        </p:spPr>
        <p:txBody>
          <a:bodyPr>
            <a:normAutofit/>
          </a:bodyPr>
          <a:lstStyle>
            <a:lvl1pPr marL="0" indent="0">
              <a:buNone/>
              <a:defRPr sz="1600" i="1">
                <a:solidFill>
                  <a:schemeClr val="bg1">
                    <a:lumMod val="75000"/>
                  </a:schemeClr>
                </a:solidFill>
              </a:defRPr>
            </a:lvl1pPr>
          </a:lstStyle>
          <a:p>
            <a:pPr lvl="0"/>
            <a:r>
              <a:rPr lang="en-US" dirty="0"/>
              <a:t>Sub-header Title Text</a:t>
            </a:r>
          </a:p>
        </p:txBody>
      </p:sp>
    </p:spTree>
    <p:extLst>
      <p:ext uri="{BB962C8B-B14F-4D97-AF65-F5344CB8AC3E}">
        <p14:creationId xmlns:p14="http://schemas.microsoft.com/office/powerpoint/2010/main" val="2142450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72A-F52E-4F89-8097-3F98DC5762F1}"/>
              </a:ext>
            </a:extLst>
          </p:cNvPr>
          <p:cNvSpPr>
            <a:spLocks noGrp="1"/>
          </p:cNvSpPr>
          <p:nvPr>
            <p:ph type="title"/>
          </p:nvPr>
        </p:nvSpPr>
        <p:spPr/>
        <p:txBody>
          <a:bodyPr/>
          <a:lstStyle/>
          <a:p>
            <a:r>
              <a:rPr lang="en-US"/>
              <a:t>Click to edit Master title style</a:t>
            </a:r>
          </a:p>
        </p:txBody>
      </p:sp>
      <p:sp>
        <p:nvSpPr>
          <p:cNvPr id="3" name="question">
            <a:extLst>
              <a:ext uri="{FF2B5EF4-FFF2-40B4-BE49-F238E27FC236}">
                <a16:creationId xmlns:a16="http://schemas.microsoft.com/office/drawing/2014/main" id="{9DC8A1E5-240D-43B1-9304-CFCEE995214F}"/>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question here</a:t>
            </a:r>
          </a:p>
        </p:txBody>
      </p:sp>
      <p:sp>
        <p:nvSpPr>
          <p:cNvPr id="4" name="choices">
            <a:extLst>
              <a:ext uri="{FF2B5EF4-FFF2-40B4-BE49-F238E27FC236}">
                <a16:creationId xmlns:a16="http://schemas.microsoft.com/office/drawing/2014/main" id="{51E98906-2839-46BB-A972-5773BE39828A}"/>
              </a:ext>
            </a:extLst>
          </p:cNvPr>
          <p:cNvSpPr>
            <a:spLocks noGrp="1"/>
          </p:cNvSpPr>
          <p:nvPr>
            <p:ph type="body" sz="quarter" idx="11" hasCustomPrompt="1"/>
          </p:nvPr>
        </p:nvSpPr>
        <p:spPr>
          <a:xfrm>
            <a:off x="838200" y="2681818"/>
            <a:ext cx="5048250" cy="3566582"/>
          </a:xfrm>
          <a:prstGeom prst="rect">
            <a:avLst/>
          </a:prstGeom>
        </p:spPr>
        <p:txBody>
          <a:bodyPr>
            <a:normAutofit/>
          </a:bodyPr>
          <a:lstStyle>
            <a:lvl1pPr marL="457200"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1pPr>
            <a:lvl2pPr marL="914389"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2pPr>
            <a:lvl3pPr marL="1371577"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3pPr>
            <a:lvl4pPr marL="1828766"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4pPr>
            <a:lvl5pPr marL="2285955" indent="-228594" algn="l" defTabSz="914377" rtl="0" eaLnBrk="1" fontAlgn="base" hangingPunct="1">
              <a:lnSpc>
                <a:spcPct val="90000"/>
              </a:lnSpc>
              <a:spcBef>
                <a:spcPct val="30000"/>
              </a:spcBef>
              <a:spcAft>
                <a:spcPct val="0"/>
              </a:spcAft>
              <a:buFont typeface="Arial" panose="020B0604020202020204" pitchFamily="34" charset="0"/>
              <a:buAutoNum type="arabicPeriod"/>
              <a:defRPr/>
            </a:lvl5pPr>
          </a:lstStyle>
          <a:p>
            <a:pPr lvl="0"/>
            <a:r>
              <a:rPr lang="en-US"/>
              <a:t>Click to add choices here</a:t>
            </a:r>
          </a:p>
        </p:txBody>
      </p:sp>
      <p:sp>
        <p:nvSpPr>
          <p:cNvPr id="5" name="chartPosition">
            <a:extLst>
              <a:ext uri="{FF2B5EF4-FFF2-40B4-BE49-F238E27FC236}">
                <a16:creationId xmlns:a16="http://schemas.microsoft.com/office/drawing/2014/main" id="{F9E80C6D-AE7C-4C7D-817C-99715642CD19}"/>
              </a:ext>
            </a:extLst>
          </p:cNvPr>
          <p:cNvSpPr>
            <a:spLocks noGrp="1"/>
          </p:cNvSpPr>
          <p:nvPr>
            <p:ph type="chart" sz="quarter" idx="12"/>
          </p:nvPr>
        </p:nvSpPr>
        <p:spPr>
          <a:xfrm>
            <a:off x="6305550" y="2681818"/>
            <a:ext cx="5048250" cy="3566582"/>
          </a:xfrm>
          <a:prstGeom prst="rect">
            <a:avLst/>
          </a:prstGeom>
        </p:spPr>
        <p:txBody>
          <a:bodyPr/>
          <a:lstStyle/>
          <a:p>
            <a:endParaRPr lang="en-US"/>
          </a:p>
        </p:txBody>
      </p:sp>
    </p:spTree>
    <p:extLst>
      <p:ext uri="{BB962C8B-B14F-4D97-AF65-F5344CB8AC3E}">
        <p14:creationId xmlns:p14="http://schemas.microsoft.com/office/powerpoint/2010/main" val="589237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eractive Voting Chart Standard" type="titleOnly" preserve="1">
  <p:cSld name="Interactive Voting Chart 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7582-C5FA-4D5E-B3DF-996217F6549B}"/>
              </a:ext>
            </a:extLst>
          </p:cNvPr>
          <p:cNvSpPr>
            <a:spLocks noGrp="1"/>
          </p:cNvSpPr>
          <p:nvPr>
            <p:ph type="title"/>
          </p:nvPr>
        </p:nvSpPr>
        <p:spPr/>
        <p:txBody>
          <a:bodyPr/>
          <a:lstStyle/>
          <a:p>
            <a:r>
              <a:rPr lang="en-US"/>
              <a:t>Click to edit Master title style</a:t>
            </a:r>
          </a:p>
        </p:txBody>
      </p:sp>
      <p:sp>
        <p:nvSpPr>
          <p:cNvPr id="3" name="chartPosition">
            <a:extLst>
              <a:ext uri="{FF2B5EF4-FFF2-40B4-BE49-F238E27FC236}">
                <a16:creationId xmlns:a16="http://schemas.microsoft.com/office/drawing/2014/main" id="{F97BCC06-F375-4B93-8CF3-9CFFB0F02DB5}"/>
              </a:ext>
            </a:extLst>
          </p:cNvPr>
          <p:cNvSpPr>
            <a:spLocks noGrp="1"/>
          </p:cNvSpPr>
          <p:nvPr>
            <p:ph type="chart" idx="10"/>
          </p:nvPr>
        </p:nvSpPr>
        <p:spPr>
          <a:xfrm>
            <a:off x="838200" y="1843617"/>
            <a:ext cx="10515600" cy="4404782"/>
          </a:xfrm>
        </p:spPr>
        <p:txBody>
          <a:bodyPr/>
          <a:lstStyle/>
          <a:p>
            <a:endParaRPr lang="en-US"/>
          </a:p>
        </p:txBody>
      </p:sp>
    </p:spTree>
    <p:extLst>
      <p:ext uri="{BB962C8B-B14F-4D97-AF65-F5344CB8AC3E}">
        <p14:creationId xmlns:p14="http://schemas.microsoft.com/office/powerpoint/2010/main" val="129727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rgbClr val="ED6B2A"/>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043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teractive Voting Ranking Question" type="titleOnly" preserve="1">
  <p:cSld name="Interactive Voting Ranking Ques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F7F2-38AF-4315-B742-23ABDBAC4F8C}"/>
              </a:ext>
            </a:extLst>
          </p:cNvPr>
          <p:cNvSpPr>
            <a:spLocks noGrp="1"/>
          </p:cNvSpPr>
          <p:nvPr>
            <p:ph type="title"/>
          </p:nvPr>
        </p:nvSpPr>
        <p:spPr/>
        <p:txBody>
          <a:bodyPr/>
          <a:lstStyle/>
          <a:p>
            <a:r>
              <a:rPr lang="en-US"/>
              <a:t>Click to edit Master title style</a:t>
            </a:r>
          </a:p>
        </p:txBody>
      </p:sp>
      <p:sp>
        <p:nvSpPr>
          <p:cNvPr id="3" name="rankedScaleText">
            <a:extLst>
              <a:ext uri="{FF2B5EF4-FFF2-40B4-BE49-F238E27FC236}">
                <a16:creationId xmlns:a16="http://schemas.microsoft.com/office/drawing/2014/main" id="{34A7979F-ADA3-4326-9722-9977C957593B}"/>
              </a:ext>
            </a:extLst>
          </p:cNvPr>
          <p:cNvSpPr>
            <a:spLocks noGrp="1"/>
          </p:cNvSpPr>
          <p:nvPr>
            <p:ph type="body" idx="10" hasCustomPrompt="1"/>
          </p:nvPr>
        </p:nvSpPr>
        <p:spPr>
          <a:xfrm>
            <a:off x="838200" y="1843618"/>
            <a:ext cx="10515600" cy="685800"/>
          </a:xfrm>
        </p:spPr>
        <p:txBody>
          <a:bodyPr/>
          <a:lstStyle>
            <a:lvl1pPr marL="0" indent="0" algn="l" defTabSz="914377" rtl="0" eaLnBrk="1" fontAlgn="base" hangingPunct="1">
              <a:lnSpc>
                <a:spcPct val="90000"/>
              </a:lnSpc>
              <a:spcBef>
                <a:spcPct val="30000"/>
              </a:spcBef>
              <a:spcAft>
                <a:spcPct val="0"/>
              </a:spcAft>
              <a:buFontTx/>
              <a:buNone/>
              <a:defRPr/>
            </a:lvl1pPr>
            <a:lvl2pPr marL="228595" indent="0" algn="l" defTabSz="914377" rtl="0" eaLnBrk="1" fontAlgn="base" hangingPunct="1">
              <a:lnSpc>
                <a:spcPct val="90000"/>
              </a:lnSpc>
              <a:spcBef>
                <a:spcPct val="30000"/>
              </a:spcBef>
              <a:spcAft>
                <a:spcPct val="0"/>
              </a:spcAft>
              <a:buFontTx/>
              <a:buNone/>
              <a:defRPr/>
            </a:lvl2pPr>
            <a:lvl3pPr marL="685783" indent="0" algn="l" defTabSz="914377" rtl="0" eaLnBrk="1" fontAlgn="base" hangingPunct="1">
              <a:lnSpc>
                <a:spcPct val="90000"/>
              </a:lnSpc>
              <a:spcBef>
                <a:spcPct val="30000"/>
              </a:spcBef>
              <a:spcAft>
                <a:spcPct val="0"/>
              </a:spcAft>
              <a:buFontTx/>
              <a:buNone/>
              <a:defRPr/>
            </a:lvl3pPr>
            <a:lvl4pPr marL="1142972" indent="0" algn="l" defTabSz="914377" rtl="0" eaLnBrk="1" fontAlgn="base" hangingPunct="1">
              <a:lnSpc>
                <a:spcPct val="90000"/>
              </a:lnSpc>
              <a:spcBef>
                <a:spcPct val="30000"/>
              </a:spcBef>
              <a:spcAft>
                <a:spcPct val="0"/>
              </a:spcAft>
              <a:buFontTx/>
              <a:buNone/>
              <a:defRPr/>
            </a:lvl4pPr>
            <a:lvl5pPr marL="1600161" indent="0" algn="l" defTabSz="914377" rtl="0" eaLnBrk="1" fontAlgn="base" hangingPunct="1">
              <a:lnSpc>
                <a:spcPct val="90000"/>
              </a:lnSpc>
              <a:spcBef>
                <a:spcPct val="30000"/>
              </a:spcBef>
              <a:spcAft>
                <a:spcPct val="0"/>
              </a:spcAft>
              <a:buFontTx/>
              <a:buNone/>
              <a:defRPr/>
            </a:lvl5pPr>
          </a:lstStyle>
          <a:p>
            <a:pPr lvl="0"/>
            <a:r>
              <a:rPr lang="en-US"/>
              <a:t>Click to add scale information here</a:t>
            </a:r>
          </a:p>
        </p:txBody>
      </p:sp>
      <p:sp>
        <p:nvSpPr>
          <p:cNvPr id="4" name="rankedItem">
            <a:extLst>
              <a:ext uri="{FF2B5EF4-FFF2-40B4-BE49-F238E27FC236}">
                <a16:creationId xmlns:a16="http://schemas.microsoft.com/office/drawing/2014/main" id="{0E86AAE7-6D65-47D9-BDFF-6E555BD0D152}"/>
              </a:ext>
            </a:extLst>
          </p:cNvPr>
          <p:cNvSpPr>
            <a:spLocks noGrp="1"/>
          </p:cNvSpPr>
          <p:nvPr>
            <p:ph type="body" sz="quarter" idx="11" hasCustomPrompt="1"/>
          </p:nvPr>
        </p:nvSpPr>
        <p:spPr>
          <a:xfrm>
            <a:off x="838200" y="2681818"/>
            <a:ext cx="10515600" cy="3566582"/>
          </a:xfrm>
          <a:prstGeom prst="rect">
            <a:avLst/>
          </a:prstGeom>
        </p:spPr>
        <p:txBody>
          <a:bodyPr>
            <a:normAutofit/>
          </a:bodyPr>
          <a:lstStyle>
            <a:lvl1pPr marL="0" indent="0" algn="ctr" defTabSz="914377" rtl="0" eaLnBrk="1" fontAlgn="base" hangingPunct="1">
              <a:lnSpc>
                <a:spcPct val="90000"/>
              </a:lnSpc>
              <a:spcBef>
                <a:spcPct val="30000"/>
              </a:spcBef>
              <a:spcAft>
                <a:spcPct val="0"/>
              </a:spcAft>
              <a:buFontTx/>
              <a:buNone/>
              <a:defRPr/>
            </a:lvl1pPr>
            <a:lvl2pPr marL="228595" indent="0" algn="ctr" defTabSz="914377" rtl="0" eaLnBrk="1" fontAlgn="base" hangingPunct="1">
              <a:lnSpc>
                <a:spcPct val="90000"/>
              </a:lnSpc>
              <a:spcBef>
                <a:spcPct val="30000"/>
              </a:spcBef>
              <a:spcAft>
                <a:spcPct val="0"/>
              </a:spcAft>
              <a:buFontTx/>
              <a:buNone/>
              <a:defRPr/>
            </a:lvl2pPr>
            <a:lvl3pPr marL="685783" indent="0" algn="ctr" defTabSz="914377" rtl="0" eaLnBrk="1" fontAlgn="base" hangingPunct="1">
              <a:lnSpc>
                <a:spcPct val="90000"/>
              </a:lnSpc>
              <a:spcBef>
                <a:spcPct val="30000"/>
              </a:spcBef>
              <a:spcAft>
                <a:spcPct val="0"/>
              </a:spcAft>
              <a:buFontTx/>
              <a:buNone/>
              <a:defRPr/>
            </a:lvl3pPr>
            <a:lvl4pPr marL="1142972" indent="0" algn="ctr" defTabSz="914377" rtl="0" eaLnBrk="1" fontAlgn="base" hangingPunct="1">
              <a:lnSpc>
                <a:spcPct val="90000"/>
              </a:lnSpc>
              <a:spcBef>
                <a:spcPct val="30000"/>
              </a:spcBef>
              <a:spcAft>
                <a:spcPct val="0"/>
              </a:spcAft>
              <a:buFontTx/>
              <a:buNone/>
              <a:defRPr/>
            </a:lvl4pPr>
            <a:lvl5pPr marL="1600161" indent="0" algn="ctr" defTabSz="914377" rtl="0" eaLnBrk="1" fontAlgn="base" hangingPunct="1">
              <a:lnSpc>
                <a:spcPct val="90000"/>
              </a:lnSpc>
              <a:spcBef>
                <a:spcPct val="30000"/>
              </a:spcBef>
              <a:spcAft>
                <a:spcPct val="0"/>
              </a:spcAft>
              <a:buFontTx/>
              <a:buNone/>
              <a:defRPr/>
            </a:lvl5pPr>
          </a:lstStyle>
          <a:p>
            <a:pPr lvl="0"/>
            <a:r>
              <a:rPr lang="en-US"/>
              <a:t>Click to add item to be ranked here</a:t>
            </a:r>
          </a:p>
        </p:txBody>
      </p:sp>
    </p:spTree>
    <p:extLst>
      <p:ext uri="{BB962C8B-B14F-4D97-AF65-F5344CB8AC3E}">
        <p14:creationId xmlns:p14="http://schemas.microsoft.com/office/powerpoint/2010/main" val="2174229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solidFill>
                  <a:prstClr val="white"/>
                </a:solidFill>
              </a:rPr>
              <a:t>Vol 1, CKD, Ch 1</a:t>
            </a:r>
          </a:p>
        </p:txBody>
      </p:sp>
      <p:sp>
        <p:nvSpPr>
          <p:cNvPr id="3" name="Slide Number Placeholder 2"/>
          <p:cNvSpPr>
            <a:spLocks noGrp="1"/>
          </p:cNvSpPr>
          <p:nvPr>
            <p:ph type="sldNum" sz="quarter" idx="11"/>
          </p:nvPr>
        </p:nvSpPr>
        <p:spPr/>
        <p:txBody>
          <a:bodyPr/>
          <a:lstStyle/>
          <a:p>
            <a:fld id="{3F227FC0-035E-484D-AA62-D30602925625}" type="slidenum">
              <a:rPr lang="en-US" smtClean="0">
                <a:solidFill>
                  <a:prstClr val="white"/>
                </a:solidFill>
              </a:rPr>
              <a:pPr/>
              <a:t>‹#›</a:t>
            </a:fld>
            <a:endParaRPr lang="en-US">
              <a:solidFill>
                <a:prstClr val="white"/>
              </a:solidFill>
            </a:endParaRPr>
          </a:p>
        </p:txBody>
      </p:sp>
      <p:sp>
        <p:nvSpPr>
          <p:cNvPr id="4" name="Title 3"/>
          <p:cNvSpPr>
            <a:spLocks noGrp="1"/>
          </p:cNvSpPr>
          <p:nvPr>
            <p:ph type="title"/>
          </p:nvPr>
        </p:nvSpPr>
        <p:spPr>
          <a:xfrm>
            <a:off x="609600" y="274638"/>
            <a:ext cx="10972800" cy="1143000"/>
          </a:xfrm>
          <a:prstGeom prst="rect">
            <a:avLst/>
          </a:prstGeom>
        </p:spPr>
        <p:txBody>
          <a:bodyPr/>
          <a:lstStyle>
            <a:lvl1pPr>
              <a:defRPr>
                <a:latin typeface="+mn-lt"/>
              </a:defRPr>
            </a:lvl1pPr>
          </a:lstStyle>
          <a:p>
            <a:r>
              <a:rPr lang="en-US"/>
              <a:t>Click to edit Master title style</a:t>
            </a:r>
            <a:endParaRPr lang="en-US" dirty="0"/>
          </a:p>
        </p:txBody>
      </p:sp>
      <p:sp>
        <p:nvSpPr>
          <p:cNvPr id="11"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9129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solidFill>
                  <a:prstClr val="black">
                    <a:tint val="75000"/>
                  </a:prstClr>
                </a:solidFill>
              </a:rPr>
              <a:pPr/>
              <a:t>7/2/2018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60EDB8-5305-433F-BE41-D7A86D811DB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0" y="2"/>
            <a:ext cx="12192000" cy="159585"/>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en-US" sz="1400">
              <a:solidFill>
                <a:prstClr val="white"/>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907102" y="499388"/>
            <a:ext cx="2912201" cy="382987"/>
          </a:xfrm>
          <a:prstGeom prst="rect">
            <a:avLst/>
          </a:prstGeom>
        </p:spPr>
      </p:pic>
    </p:spTree>
    <p:extLst>
      <p:ext uri="{BB962C8B-B14F-4D97-AF65-F5344CB8AC3E}">
        <p14:creationId xmlns:p14="http://schemas.microsoft.com/office/powerpoint/2010/main" val="285724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7559040" cy="1600200"/>
          </a:xfrm>
        </p:spPr>
        <p:txBody>
          <a:bodyPr anchor="b">
            <a:noAutofit/>
          </a:bodyPr>
          <a:lstStyle>
            <a:lvl1pPr>
              <a:defRPr sz="2400">
                <a:solidFill>
                  <a:srgbClr val="312B42"/>
                </a:solidFill>
              </a:defRPr>
            </a:lvl1pPr>
          </a:lstStyle>
          <a:p>
            <a:r>
              <a:rPr lang="en-US" dirty="0"/>
              <a:t>Click to edit Master title style</a:t>
            </a:r>
          </a:p>
        </p:txBody>
      </p:sp>
      <p:sp>
        <p:nvSpPr>
          <p:cNvPr id="3" name="Content Placeholder 2"/>
          <p:cNvSpPr>
            <a:spLocks noGrp="1"/>
          </p:cNvSpPr>
          <p:nvPr>
            <p:ph idx="1"/>
          </p:nvPr>
        </p:nvSpPr>
        <p:spPr>
          <a:xfrm>
            <a:off x="5183188" y="987430"/>
            <a:ext cx="6172200" cy="4873625"/>
          </a:xfrm>
        </p:spPr>
        <p:txBody>
          <a:bodyPr vert="horz" lIns="68580" tIns="34290" rIns="68580" bIns="34290" rtlCol="0">
            <a:normAutofit/>
          </a:bodyPr>
          <a:lstStyle>
            <a:lvl1pPr>
              <a:defRPr lang="en-US" sz="1200" smtClean="0">
                <a:solidFill>
                  <a:schemeClr val="bg1">
                    <a:lumMod val="50000"/>
                  </a:schemeClr>
                </a:solidFill>
              </a:defRPr>
            </a:lvl1pPr>
            <a:lvl2pPr>
              <a:defRPr lang="en-US" sz="1100" smtClean="0">
                <a:solidFill>
                  <a:schemeClr val="bg1">
                    <a:lumMod val="50000"/>
                  </a:schemeClr>
                </a:solidFill>
              </a:defRPr>
            </a:lvl2pPr>
            <a:lvl3pPr>
              <a:defRPr lang="en-US" sz="900" smtClean="0">
                <a:solidFill>
                  <a:schemeClr val="bg1">
                    <a:lumMod val="50000"/>
                  </a:schemeClr>
                </a:solidFill>
              </a:defRPr>
            </a:lvl3pPr>
            <a:lvl4pPr>
              <a:defRPr lang="en-US" sz="800" smtClean="0">
                <a:solidFill>
                  <a:schemeClr val="bg1">
                    <a:lumMod val="50000"/>
                  </a:schemeClr>
                </a:solidFill>
              </a:defRPr>
            </a:lvl4pPr>
            <a:lvl5pPr>
              <a:defRPr lang="en-US" sz="800">
                <a:solidFill>
                  <a:schemeClr val="bg1">
                    <a:lumMod val="50000"/>
                  </a:schemeClr>
                </a:solidFill>
              </a:defRPr>
            </a:lvl5pPr>
          </a:lstStyle>
          <a:p>
            <a:pPr marL="0" lvl="0" indent="0">
              <a:lnSpc>
                <a:spcPct val="150000"/>
              </a:lnSpc>
              <a:spcAft>
                <a:spcPts val="900"/>
              </a:spcAft>
              <a:buNone/>
            </a:pPr>
            <a:r>
              <a:rPr lang="en-US" dirty="0"/>
              <a:t>Click to edit Master text styles</a:t>
            </a:r>
          </a:p>
          <a:p>
            <a:pPr marL="0" lvl="1" indent="0">
              <a:lnSpc>
                <a:spcPct val="150000"/>
              </a:lnSpc>
              <a:spcAft>
                <a:spcPts val="900"/>
              </a:spcAft>
              <a:buNone/>
            </a:pPr>
            <a:r>
              <a:rPr lang="en-US" dirty="0"/>
              <a:t>Second level</a:t>
            </a:r>
          </a:p>
          <a:p>
            <a:pPr marL="0" lvl="2" indent="0">
              <a:lnSpc>
                <a:spcPct val="150000"/>
              </a:lnSpc>
              <a:spcAft>
                <a:spcPts val="900"/>
              </a:spcAft>
              <a:buNone/>
            </a:pPr>
            <a:r>
              <a:rPr lang="en-US" dirty="0"/>
              <a:t>Third level</a:t>
            </a:r>
          </a:p>
          <a:p>
            <a:pPr marL="0" lvl="3" indent="0">
              <a:lnSpc>
                <a:spcPct val="150000"/>
              </a:lnSpc>
              <a:spcAft>
                <a:spcPts val="900"/>
              </a:spcAft>
              <a:buNone/>
            </a:pPr>
            <a:r>
              <a:rPr lang="en-US" dirty="0"/>
              <a:t>Fourth level</a:t>
            </a:r>
          </a:p>
          <a:p>
            <a:pPr marL="0" lvl="4" indent="0">
              <a:lnSpc>
                <a:spcPct val="150000"/>
              </a:lnSpc>
              <a:spcAft>
                <a:spcPts val="900"/>
              </a:spcAft>
              <a:buNone/>
            </a:pPr>
            <a:r>
              <a:rPr lang="en-US" dirty="0"/>
              <a:t>Fifth level</a:t>
            </a:r>
          </a:p>
        </p:txBody>
      </p:sp>
      <p:sp>
        <p:nvSpPr>
          <p:cNvPr id="4" name="Text Placeholder 3"/>
          <p:cNvSpPr>
            <a:spLocks noGrp="1"/>
          </p:cNvSpPr>
          <p:nvPr>
            <p:ph type="body" sz="half" idx="2"/>
          </p:nvPr>
        </p:nvSpPr>
        <p:spPr>
          <a:xfrm>
            <a:off x="839788" y="2101851"/>
            <a:ext cx="3901440" cy="3759200"/>
          </a:xfrm>
        </p:spPr>
        <p:txBody>
          <a:bodyPr>
            <a:noAutofit/>
          </a:bodyPr>
          <a:lstStyle>
            <a:lvl1pPr marL="0" indent="0">
              <a:lnSpc>
                <a:spcPct val="140000"/>
              </a:lnSpc>
              <a:buNone/>
              <a:defRPr sz="1200">
                <a:solidFill>
                  <a:schemeClr val="bg1">
                    <a:lumMod val="50000"/>
                  </a:schemeClr>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dirty="0"/>
              <a:t>Click to edit Master text styles</a:t>
            </a:r>
          </a:p>
        </p:txBody>
      </p:sp>
    </p:spTree>
    <p:extLst>
      <p:ext uri="{BB962C8B-B14F-4D97-AF65-F5344CB8AC3E}">
        <p14:creationId xmlns:p14="http://schemas.microsoft.com/office/powerpoint/2010/main" val="362016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8" name="Title Placeholder 1"/>
          <p:cNvSpPr>
            <a:spLocks noGrp="1"/>
          </p:cNvSpPr>
          <p:nvPr>
            <p:ph type="title"/>
          </p:nvPr>
        </p:nvSpPr>
        <p:spPr>
          <a:xfrm>
            <a:off x="1194235" y="95621"/>
            <a:ext cx="9620795" cy="1325563"/>
          </a:xfrm>
          <a:prstGeom prst="rect">
            <a:avLst/>
          </a:prstGeom>
        </p:spPr>
        <p:txBody>
          <a:bodyPr vert="horz" lIns="68580" tIns="34290" rIns="68580" bIns="34290" rtlCol="0" anchor="b" anchorCtr="0">
            <a:noAutofit/>
          </a:bodyPr>
          <a:lstStyle/>
          <a:p>
            <a:r>
              <a:rPr lang="en-US" dirty="0"/>
              <a:t>Click to edit Master title style</a:t>
            </a:r>
          </a:p>
        </p:txBody>
      </p:sp>
    </p:spTree>
    <p:extLst>
      <p:ext uri="{BB962C8B-B14F-4D97-AF65-F5344CB8AC3E}">
        <p14:creationId xmlns:p14="http://schemas.microsoft.com/office/powerpoint/2010/main" val="400006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8" name="Rectangle 7"/>
          <p:cNvSpPr/>
          <p:nvPr userDrawn="1"/>
        </p:nvSpPr>
        <p:spPr>
          <a:xfrm>
            <a:off x="0" y="2"/>
            <a:ext cx="12192000" cy="1332855"/>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400"/>
          </a:p>
        </p:txBody>
      </p:sp>
      <p:sp>
        <p:nvSpPr>
          <p:cNvPr id="3" name="Vertical Text Placeholder 2"/>
          <p:cNvSpPr>
            <a:spLocks noGrp="1"/>
          </p:cNvSpPr>
          <p:nvPr>
            <p:ph type="body" orient="vert" idx="1" hasCustomPrompt="1"/>
          </p:nvPr>
        </p:nvSpPr>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658100" y="266700"/>
            <a:ext cx="3955161" cy="693531"/>
          </a:xfrm>
          <a:prstGeom prst="rect">
            <a:avLst/>
          </a:prstGeom>
        </p:spPr>
      </p:pic>
    </p:spTree>
    <p:extLst>
      <p:ext uri="{BB962C8B-B14F-4D97-AF65-F5344CB8AC3E}">
        <p14:creationId xmlns:p14="http://schemas.microsoft.com/office/powerpoint/2010/main" val="128324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0F756-145A-47F8-8B02-10283737B762}"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t>‹#›</a:t>
            </a:fld>
            <a:endParaRPr lang="en-US"/>
          </a:p>
        </p:txBody>
      </p:sp>
    </p:spTree>
    <p:extLst>
      <p:ext uri="{BB962C8B-B14F-4D97-AF65-F5344CB8AC3E}">
        <p14:creationId xmlns:p14="http://schemas.microsoft.com/office/powerpoint/2010/main" val="2981112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7" name="Text Placeholder 6"/>
          <p:cNvSpPr>
            <a:spLocks noGrp="1"/>
          </p:cNvSpPr>
          <p:nvPr>
            <p:ph type="body" sz="quarter" idx="13"/>
          </p:nvPr>
        </p:nvSpPr>
        <p:spPr>
          <a:xfrm>
            <a:off x="838200" y="1876358"/>
            <a:ext cx="10515600" cy="41667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6652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3" name="Rectangle 2"/>
          <p:cNvSpPr/>
          <p:nvPr/>
        </p:nvSpPr>
        <p:spPr>
          <a:xfrm>
            <a:off x="5838825" y="1710266"/>
            <a:ext cx="6353175" cy="357505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a:t>Click to edit Master title style</a:t>
            </a:r>
            <a:endParaRPr lang="en-US" dirty="0"/>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238343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710266"/>
            <a:ext cx="12192000" cy="403028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710266"/>
            <a:ext cx="6534149" cy="357505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
        <p:nvSpPr>
          <p:cNvPr id="9" name="Freeform 7">
            <a:hlinkClick r:id="rId2" tooltip="Learn More"/>
            <a:extLst>
              <a:ext uri="{FF2B5EF4-FFF2-40B4-BE49-F238E27FC236}">
                <a16:creationId xmlns:a16="http://schemas.microsoft.com/office/drawing/2014/main" id="{3DB0BEE9-4405-489F-BE6A-A8FFDA151BE0}"/>
              </a:ext>
            </a:extLst>
          </p:cNvPr>
          <p:cNvSpPr/>
          <p:nvPr userDrawn="1"/>
        </p:nvSpPr>
        <p:spPr>
          <a:xfrm>
            <a:off x="11577723" y="6297027"/>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solidFill>
              <a:srgbClr val="ED6B2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733">
              <a:solidFill>
                <a:srgbClr val="ED6B2A"/>
              </a:solidFill>
            </a:endParaRPr>
          </a:p>
        </p:txBody>
      </p:sp>
    </p:spTree>
    <p:extLst>
      <p:ext uri="{BB962C8B-B14F-4D97-AF65-F5344CB8AC3E}">
        <p14:creationId xmlns:p14="http://schemas.microsoft.com/office/powerpoint/2010/main" val="264774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Rectangle 5"/>
          <p:cNvSpPr/>
          <p:nvPr userDrawn="1"/>
        </p:nvSpPr>
        <p:spPr>
          <a:xfrm>
            <a:off x="0" y="1023730"/>
            <a:ext cx="12192000" cy="583427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023729"/>
            <a:ext cx="6534149" cy="570506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48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1"/>
            <a:ext cx="12192000" cy="158751"/>
          </a:xfrm>
          <a:prstGeom prst="rect">
            <a:avLst/>
          </a:prstGeom>
          <a:solidFill>
            <a:srgbClr val="ED6B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4188535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Rectangle 5"/>
          <p:cNvSpPr/>
          <p:nvPr userDrawn="1"/>
        </p:nvSpPr>
        <p:spPr>
          <a:xfrm>
            <a:off x="0" y="1023730"/>
            <a:ext cx="12192000" cy="509353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57851" y="1023729"/>
            <a:ext cx="6534149" cy="5093531"/>
          </a:xfrm>
          <a:prstGeom prst="rect">
            <a:avLst/>
          </a:prstGeom>
          <a:solidFill>
            <a:srgbClr val="312B4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fontAlgn="auto" hangingPunct="1">
              <a:spcBef>
                <a:spcPts val="0"/>
              </a:spcBef>
              <a:spcAft>
                <a:spcPts val="0"/>
              </a:spcAft>
              <a:defRPr/>
            </a:pPr>
            <a:endParaRPr lang="en-US" sz="1867"/>
          </a:p>
        </p:txBody>
      </p:sp>
      <p:sp>
        <p:nvSpPr>
          <p:cNvPr id="2" name="Title 1"/>
          <p:cNvSpPr>
            <a:spLocks noGrp="1"/>
          </p:cNvSpPr>
          <p:nvPr>
            <p:ph type="title"/>
          </p:nvPr>
        </p:nvSpPr>
        <p:spPr>
          <a:xfrm>
            <a:off x="838201" y="2402239"/>
            <a:ext cx="4508715" cy="2187227"/>
          </a:xfrm>
        </p:spPr>
        <p:txBody>
          <a:bodyPr>
            <a:noAutofit/>
          </a:bodyPr>
          <a:lstStyle>
            <a:lvl1pPr algn="l">
              <a:defRPr sz="3200">
                <a:solidFill>
                  <a:schemeClr val="tx2">
                    <a:lumMod val="50000"/>
                  </a:schemeClr>
                </a:solidFill>
              </a:defRPr>
            </a:lvl1pPr>
          </a:lstStyle>
          <a:p>
            <a:r>
              <a:rPr lang="en-US" dirty="0"/>
              <a:t>Click to edit Master title style</a:t>
            </a:r>
          </a:p>
        </p:txBody>
      </p:sp>
      <p:sp>
        <p:nvSpPr>
          <p:cNvPr id="5" name="Text Placeholder 4"/>
          <p:cNvSpPr>
            <a:spLocks noGrp="1"/>
          </p:cNvSpPr>
          <p:nvPr>
            <p:ph type="body" sz="quarter" idx="13"/>
          </p:nvPr>
        </p:nvSpPr>
        <p:spPr>
          <a:xfrm>
            <a:off x="6010275" y="2085975"/>
            <a:ext cx="5962650" cy="2857500"/>
          </a:xfrm>
        </p:spPr>
        <p:txBody>
          <a:bodyPr anchor="ct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374714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12422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logo">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38200" y="6280150"/>
            <a:ext cx="7600950" cy="285750"/>
          </a:xfrm>
        </p:spPr>
        <p:txBody>
          <a:bodyPr/>
          <a:lstStyle>
            <a:lvl1pPr marL="0" indent="0">
              <a:buFontTx/>
              <a:buNone/>
              <a:defRPr sz="1200">
                <a:solidFill>
                  <a:schemeClr val="tx2"/>
                </a:solidFill>
                <a:latin typeface="+mn-lt"/>
              </a:defRPr>
            </a:lvl1pPr>
            <a:lvl2pPr marL="457189" indent="0">
              <a:buFontTx/>
              <a:buNone/>
              <a:defRPr sz="1200">
                <a:solidFill>
                  <a:schemeClr val="tx2"/>
                </a:solidFill>
                <a:latin typeface="+mn-lt"/>
              </a:defRPr>
            </a:lvl2pPr>
            <a:lvl3pPr marL="914377" indent="0">
              <a:buFontTx/>
              <a:buNone/>
              <a:defRPr sz="1200">
                <a:solidFill>
                  <a:schemeClr val="tx2"/>
                </a:solidFill>
                <a:latin typeface="+mn-lt"/>
              </a:defRPr>
            </a:lvl3pPr>
            <a:lvl4pPr marL="1371566" indent="0">
              <a:buFontTx/>
              <a:buNone/>
              <a:defRPr sz="1200">
                <a:solidFill>
                  <a:schemeClr val="tx2"/>
                </a:solidFill>
                <a:latin typeface="+mn-lt"/>
              </a:defRPr>
            </a:lvl4pPr>
            <a:lvl5pPr marL="1828755" indent="0">
              <a:buFontTx/>
              <a:buNone/>
              <a:defRPr sz="1200">
                <a:solidFill>
                  <a:schemeClr val="tx2"/>
                </a:solidFill>
                <a:latin typeface="+mn-lt"/>
              </a:defRPr>
            </a:lvl5pPr>
          </a:lstStyle>
          <a:p>
            <a:pPr lvl="0"/>
            <a:r>
              <a:rPr lang="en-US" dirty="0"/>
              <a:t>Edit Master text styles</a:t>
            </a:r>
          </a:p>
        </p:txBody>
      </p:sp>
    </p:spTree>
    <p:extLst>
      <p:ext uri="{BB962C8B-B14F-4D97-AF65-F5344CB8AC3E}">
        <p14:creationId xmlns:p14="http://schemas.microsoft.com/office/powerpoint/2010/main" val="120150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6185"/>
            <a:ext cx="77724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p:cNvSpPr txBox="1"/>
          <p:nvPr/>
        </p:nvSpPr>
        <p:spPr>
          <a:xfrm>
            <a:off x="7424808" y="6091706"/>
            <a:ext cx="4145280" cy="559136"/>
          </a:xfrm>
          <a:prstGeom prst="rect">
            <a:avLst/>
          </a:prstGeom>
          <a:noFill/>
        </p:spPr>
        <p:txBody>
          <a:bodyPr wrap="square" lIns="97536" tIns="0" rIns="97536" bIns="0" rtlCol="0" anchor="b" anchorCtr="0">
            <a:noAutofit/>
          </a:bodyPr>
          <a:lstStyle/>
          <a:p>
            <a:pPr algn="r">
              <a:lnSpc>
                <a:spcPct val="90000"/>
              </a:lnSpc>
            </a:pPr>
            <a:r>
              <a:rPr lang="en-US" sz="1867" dirty="0">
                <a:solidFill>
                  <a:srgbClr val="ED6B2A"/>
                </a:solidFill>
              </a:rPr>
              <a:t>AdvancingDialysis.org</a:t>
            </a:r>
          </a:p>
        </p:txBody>
      </p:sp>
      <p:pic>
        <p:nvPicPr>
          <p:cNvPr id="8" name="Picture 7" descr="NXS-AdvancingDialysis-Horizontal.png"/>
          <p:cNvPicPr>
            <a:picLocks noChangeAspect="1"/>
          </p:cNvPicPr>
          <p:nvPr/>
        </p:nvPicPr>
        <p:blipFill>
          <a:blip r:embed="rId28" cstate="screen">
            <a:extLst>
              <a:ext uri="{28A0092B-C50C-407E-A947-70E740481C1C}">
                <a14:useLocalDpi xmlns:a14="http://schemas.microsoft.com/office/drawing/2010/main" val="0"/>
              </a:ext>
            </a:extLst>
          </a:blip>
          <a:srcRect/>
          <a:stretch>
            <a:fillRect/>
          </a:stretch>
        </p:blipFill>
        <p:spPr bwMode="auto">
          <a:xfrm>
            <a:off x="8906934" y="436034"/>
            <a:ext cx="2912533" cy="51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52956"/>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72" r:id="rId3"/>
    <p:sldLayoutId id="2147483683" r:id="rId4"/>
    <p:sldLayoutId id="2147483680" r:id="rId5"/>
    <p:sldLayoutId id="2147483704" r:id="rId6"/>
    <p:sldLayoutId id="2147483713" r:id="rId7"/>
    <p:sldLayoutId id="2147483676" r:id="rId8"/>
    <p:sldLayoutId id="2147483678" r:id="rId9"/>
    <p:sldLayoutId id="2147483664" r:id="rId10"/>
    <p:sldLayoutId id="2147483681" r:id="rId11"/>
    <p:sldLayoutId id="2147483707" r:id="rId12"/>
    <p:sldLayoutId id="2147483687" r:id="rId13"/>
    <p:sldLayoutId id="2147483706" r:id="rId14"/>
    <p:sldLayoutId id="2147483697" r:id="rId15"/>
    <p:sldLayoutId id="2147483698" r:id="rId16"/>
    <p:sldLayoutId id="2147483699" r:id="rId17"/>
    <p:sldLayoutId id="2147483702" r:id="rId18"/>
    <p:sldLayoutId id="2147483703" r:id="rId19"/>
    <p:sldLayoutId id="2147483705" r:id="rId20"/>
    <p:sldLayoutId id="2147483708" r:id="rId21"/>
    <p:sldLayoutId id="2147483709" r:id="rId22"/>
    <p:sldLayoutId id="2147483710" r:id="rId23"/>
    <p:sldLayoutId id="2147483711" r:id="rId24"/>
    <p:sldLayoutId id="2147483712" r:id="rId25"/>
    <p:sldLayoutId id="2147483714" r:id="rId26"/>
  </p:sldLayoutIdLst>
  <p:txStyles>
    <p:titleStyle>
      <a:lvl1pPr algn="l" defTabSz="914377" rtl="0" eaLnBrk="1" fontAlgn="base" hangingPunct="1">
        <a:spcBef>
          <a:spcPct val="0"/>
        </a:spcBef>
        <a:spcAft>
          <a:spcPct val="0"/>
        </a:spcAft>
        <a:defRPr sz="3600" kern="1200">
          <a:solidFill>
            <a:schemeClr val="tx1"/>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p:titleStyle>
    <p:body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3" y="2061007"/>
            <a:ext cx="7912258" cy="2387600"/>
          </a:xfrm>
        </p:spPr>
        <p:txBody>
          <a:bodyPr>
            <a:normAutofit/>
          </a:bodyPr>
          <a:lstStyle/>
          <a:p>
            <a:r>
              <a:rPr lang="en-US" sz="4800" dirty="0"/>
              <a:t>Cardiac Arrhythmias in Dialysis Patients</a:t>
            </a:r>
            <a:endParaRPr lang="en-US" sz="4800" b="1" dirty="0"/>
          </a:p>
        </p:txBody>
      </p:sp>
      <p:sp>
        <p:nvSpPr>
          <p:cNvPr id="7" name="TextBox 6">
            <a:extLst>
              <a:ext uri="{FF2B5EF4-FFF2-40B4-BE49-F238E27FC236}">
                <a16:creationId xmlns:a16="http://schemas.microsoft.com/office/drawing/2014/main" id="{D42AB55E-558B-4B35-8767-22E51D246522}"/>
              </a:ext>
            </a:extLst>
          </p:cNvPr>
          <p:cNvSpPr txBox="1"/>
          <p:nvPr/>
        </p:nvSpPr>
        <p:spPr>
          <a:xfrm>
            <a:off x="0" y="4593276"/>
            <a:ext cx="12192000" cy="370998"/>
          </a:xfrm>
          <a:prstGeom prst="rect">
            <a:avLst/>
          </a:prstGeom>
          <a:gradFill flip="none" rotWithShape="1">
            <a:gsLst>
              <a:gs pos="0">
                <a:srgbClr val="ED7D31"/>
              </a:gs>
              <a:gs pos="74000">
                <a:srgbClr val="A5A5A5"/>
              </a:gs>
              <a:gs pos="83000">
                <a:sysClr val="window" lastClr="FFFFFF"/>
              </a:gs>
            </a:gsLst>
            <a:lin ang="0" scaled="1"/>
            <a:tileRect/>
          </a:gradFill>
          <a:ln>
            <a:noFill/>
          </a:ln>
        </p:spPr>
        <p:txBody>
          <a:bodyPr wrap="square" lIns="685800" rtlCol="0">
            <a:spAutoFit/>
          </a:bodyPr>
          <a:lstStyle/>
          <a:p>
            <a:pPr marL="225425" marR="0" lvl="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a:ea typeface="Adobe Fan Heiti Std B" panose="020B0700000000000000" pitchFamily="34" charset="-128"/>
              <a:cs typeface="Leelawadee" panose="020B0502040204020203" pitchFamily="34" charset="-34"/>
            </a:endParaRPr>
          </a:p>
        </p:txBody>
      </p:sp>
      <p:pic>
        <p:nvPicPr>
          <p:cNvPr id="5" name="Picture 4">
            <a:extLst>
              <a:ext uri="{FF2B5EF4-FFF2-40B4-BE49-F238E27FC236}">
                <a16:creationId xmlns:a16="http://schemas.microsoft.com/office/drawing/2014/main" id="{5A852AED-56D2-4FB0-945F-5F008F2123B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671717" y="5110609"/>
            <a:ext cx="758283" cy="982735"/>
          </a:xfrm>
          <a:prstGeom prst="rect">
            <a:avLst/>
          </a:prstGeom>
        </p:spPr>
      </p:pic>
      <p:sp>
        <p:nvSpPr>
          <p:cNvPr id="6" name="Subtitle 5">
            <a:extLst>
              <a:ext uri="{FF2B5EF4-FFF2-40B4-BE49-F238E27FC236}">
                <a16:creationId xmlns:a16="http://schemas.microsoft.com/office/drawing/2014/main" id="{C5F72E1D-E191-4DB5-9F2C-1EA892E134DC}"/>
              </a:ext>
            </a:extLst>
          </p:cNvPr>
          <p:cNvSpPr>
            <a:spLocks noGrp="1"/>
          </p:cNvSpPr>
          <p:nvPr>
            <p:ph type="subTitle" idx="1"/>
          </p:nvPr>
        </p:nvSpPr>
        <p:spPr/>
        <p:txBody>
          <a:bodyPr anchor="ctr"/>
          <a:lstStyle/>
          <a:p>
            <a:pPr>
              <a:lnSpc>
                <a:spcPct val="100000"/>
              </a:lnSpc>
            </a:pPr>
            <a:r>
              <a:rPr lang="en-US" sz="2400" dirty="0"/>
              <a:t>Timing and Frequency of Arrhythmias with Continuous Monitoring</a:t>
            </a:r>
          </a:p>
        </p:txBody>
      </p:sp>
    </p:spTree>
    <p:custDataLst>
      <p:tags r:id="rId1"/>
    </p:custDataLst>
    <p:extLst>
      <p:ext uri="{BB962C8B-B14F-4D97-AF65-F5344CB8AC3E}">
        <p14:creationId xmlns:p14="http://schemas.microsoft.com/office/powerpoint/2010/main" val="881021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7451-26D4-4AF0-B950-F83F5F770828}"/>
              </a:ext>
            </a:extLst>
          </p:cNvPr>
          <p:cNvSpPr>
            <a:spLocks noGrp="1"/>
          </p:cNvSpPr>
          <p:nvPr>
            <p:ph type="title"/>
          </p:nvPr>
        </p:nvSpPr>
        <p:spPr/>
        <p:txBody>
          <a:bodyPr/>
          <a:lstStyle/>
          <a:p>
            <a:r>
              <a:rPr lang="en-US" sz="3200" dirty="0"/>
              <a:t>Timing of device-detected atrial fibrillation</a:t>
            </a:r>
            <a:r>
              <a:rPr lang="en-US" sz="3200" baseline="30000" dirty="0"/>
              <a:t>1</a:t>
            </a:r>
          </a:p>
        </p:txBody>
      </p:sp>
      <p:sp>
        <p:nvSpPr>
          <p:cNvPr id="3" name="Text Placeholder 2">
            <a:extLst>
              <a:ext uri="{FF2B5EF4-FFF2-40B4-BE49-F238E27FC236}">
                <a16:creationId xmlns:a16="http://schemas.microsoft.com/office/drawing/2014/main" id="{D351D8F5-163A-4226-BE94-C6C2437FE1A8}"/>
              </a:ext>
            </a:extLst>
          </p:cNvPr>
          <p:cNvSpPr>
            <a:spLocks noGrp="1"/>
          </p:cNvSpPr>
          <p:nvPr>
            <p:ph type="body" sz="quarter" idx="13"/>
          </p:nvPr>
        </p:nvSpPr>
        <p:spPr>
          <a:xfrm>
            <a:off x="838199" y="1876358"/>
            <a:ext cx="4032504" cy="4166727"/>
          </a:xfrm>
        </p:spPr>
        <p:txBody>
          <a:bodyPr/>
          <a:lstStyle/>
          <a:p>
            <a:pPr>
              <a:lnSpc>
                <a:spcPct val="100000"/>
              </a:lnSpc>
              <a:spcBef>
                <a:spcPts val="0"/>
              </a:spcBef>
              <a:spcAft>
                <a:spcPts val="600"/>
              </a:spcAft>
            </a:pPr>
            <a:r>
              <a:rPr lang="en-US" sz="2000" dirty="0"/>
              <a:t>Atrial fibrillation frequency spiked during hemodialysis sessions, then decreased slowly over the next 24 – 36 hours</a:t>
            </a:r>
          </a:p>
          <a:p>
            <a:pPr>
              <a:lnSpc>
                <a:spcPct val="100000"/>
              </a:lnSpc>
              <a:spcBef>
                <a:spcPts val="0"/>
              </a:spcBef>
              <a:spcAft>
                <a:spcPts val="600"/>
              </a:spcAft>
            </a:pPr>
            <a:r>
              <a:rPr lang="en-US" sz="2000" dirty="0"/>
              <a:t>Climbed during the last 36 hours of the long interdialytic gap</a:t>
            </a:r>
          </a:p>
        </p:txBody>
      </p:sp>
      <p:sp>
        <p:nvSpPr>
          <p:cNvPr id="4" name="Text Placeholder 3">
            <a:extLst>
              <a:ext uri="{FF2B5EF4-FFF2-40B4-BE49-F238E27FC236}">
                <a16:creationId xmlns:a16="http://schemas.microsoft.com/office/drawing/2014/main" id="{06E20E09-1D95-48BE-8920-CE3E96144058}"/>
              </a:ext>
            </a:extLst>
          </p:cNvPr>
          <p:cNvSpPr>
            <a:spLocks noGrp="1"/>
          </p:cNvSpPr>
          <p:nvPr>
            <p:ph type="body" sz="quarter" idx="14"/>
          </p:nvPr>
        </p:nvSpPr>
        <p:spPr>
          <a:xfrm>
            <a:off x="838200" y="5837333"/>
            <a:ext cx="3599985" cy="918135"/>
          </a:xfrm>
        </p:spPr>
        <p:txBody>
          <a:bodyPr/>
          <a:lstStyle/>
          <a:p>
            <a:r>
              <a:rPr lang="nb-NO" kern="0" baseline="30000" dirty="0"/>
              <a:t>1</a:t>
            </a:r>
            <a:r>
              <a:rPr lang="en-US" kern="0" dirty="0"/>
              <a:t>Roy-</a:t>
            </a:r>
            <a:r>
              <a:rPr lang="en-US" kern="0" dirty="0" err="1"/>
              <a:t>Chaudhury</a:t>
            </a:r>
            <a:r>
              <a:rPr lang="en-US" kern="0" dirty="0"/>
              <a:t>, P., et al. Primary outcomes of the Monitoring in Dialysis Study indicate that clinically significant arrhythmias are common in hemodialysis patients and related to dialytic cycle. Kidney Int. 2018;93:941–951.</a:t>
            </a:r>
            <a:endParaRPr lang="nb-NO" kern="0" dirty="0"/>
          </a:p>
        </p:txBody>
      </p:sp>
      <p:pic>
        <p:nvPicPr>
          <p:cNvPr id="6" name="Picture 5">
            <a:extLst>
              <a:ext uri="{FF2B5EF4-FFF2-40B4-BE49-F238E27FC236}">
                <a16:creationId xmlns:a16="http://schemas.microsoft.com/office/drawing/2014/main" id="{348B5ACE-F3AF-4DDA-918A-27177493447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568" b="-3631"/>
          <a:stretch/>
        </p:blipFill>
        <p:spPr>
          <a:xfrm>
            <a:off x="5450177" y="1876358"/>
            <a:ext cx="6583680" cy="4076341"/>
          </a:xfrm>
          <a:prstGeom prst="rect">
            <a:avLst/>
          </a:prstGeom>
          <a:ln w="152400">
            <a:solidFill>
              <a:srgbClr val="C8C6C7"/>
            </a:solidFill>
            <a:miter lim="800000"/>
          </a:ln>
        </p:spPr>
      </p:pic>
    </p:spTree>
    <p:extLst>
      <p:ext uri="{BB962C8B-B14F-4D97-AF65-F5344CB8AC3E}">
        <p14:creationId xmlns:p14="http://schemas.microsoft.com/office/powerpoint/2010/main" val="212787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3E1BFAF-9BAC-48A3-9382-7B0522F4995A}"/>
              </a:ext>
            </a:extLst>
          </p:cNvPr>
          <p:cNvSpPr txBox="1">
            <a:spLocks/>
          </p:cNvSpPr>
          <p:nvPr/>
        </p:nvSpPr>
        <p:spPr bwMode="auto">
          <a:xfrm>
            <a:off x="838200" y="366185"/>
            <a:ext cx="77724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defTabSz="914377" rtl="0" eaLnBrk="1" fontAlgn="base" hangingPunct="1">
              <a:spcBef>
                <a:spcPct val="0"/>
              </a:spcBef>
              <a:spcAft>
                <a:spcPct val="0"/>
              </a:spcAft>
              <a:defRPr sz="2400" kern="1200">
                <a:solidFill>
                  <a:srgbClr val="312B42"/>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a:lstStyle>
          <a:p>
            <a:r>
              <a:rPr lang="en-US" sz="3200" dirty="0"/>
              <a:t>Factors associated with </a:t>
            </a:r>
          </a:p>
          <a:p>
            <a:r>
              <a:rPr lang="en-US" sz="3200" dirty="0"/>
              <a:t>arrhythmias</a:t>
            </a:r>
            <a:r>
              <a:rPr lang="en-US" sz="3200" baseline="30000" dirty="0"/>
              <a:t>1</a:t>
            </a:r>
          </a:p>
        </p:txBody>
      </p:sp>
      <p:sp>
        <p:nvSpPr>
          <p:cNvPr id="10" name="Text Placeholder 9">
            <a:extLst>
              <a:ext uri="{FF2B5EF4-FFF2-40B4-BE49-F238E27FC236}">
                <a16:creationId xmlns:a16="http://schemas.microsoft.com/office/drawing/2014/main" id="{6407E81C-E6F0-454C-97A5-9BE39EDEFE6C}"/>
              </a:ext>
            </a:extLst>
          </p:cNvPr>
          <p:cNvSpPr>
            <a:spLocks noGrp="1"/>
          </p:cNvSpPr>
          <p:nvPr>
            <p:ph type="body" sz="half" idx="2"/>
          </p:nvPr>
        </p:nvSpPr>
        <p:spPr>
          <a:xfrm>
            <a:off x="839788" y="1691219"/>
            <a:ext cx="3108960" cy="3449494"/>
          </a:xfrm>
        </p:spPr>
        <p:txBody>
          <a:bodyPr/>
          <a:lstStyle/>
          <a:p>
            <a:pPr>
              <a:lnSpc>
                <a:spcPct val="100000"/>
              </a:lnSpc>
              <a:spcBef>
                <a:spcPts val="0"/>
              </a:spcBef>
              <a:spcAft>
                <a:spcPts val="600"/>
              </a:spcAft>
            </a:pPr>
            <a:r>
              <a:rPr lang="en-US" sz="2000" dirty="0">
                <a:solidFill>
                  <a:schemeClr val="tx1"/>
                </a:solidFill>
              </a:rPr>
              <a:t>In unadjusted analyses comparing sessions with versus without arrhythmia:</a:t>
            </a:r>
          </a:p>
          <a:p>
            <a:pPr marL="285750" indent="-285750">
              <a:lnSpc>
                <a:spcPct val="100000"/>
              </a:lnSpc>
              <a:spcBef>
                <a:spcPts val="0"/>
              </a:spcBef>
              <a:spcAft>
                <a:spcPts val="600"/>
              </a:spcAft>
              <a:buFont typeface="Arial" panose="020B0604020202020204" pitchFamily="34" charset="0"/>
              <a:buChar char="•"/>
            </a:pPr>
            <a:r>
              <a:rPr lang="en-US" sz="2000" dirty="0">
                <a:solidFill>
                  <a:schemeClr val="tx1"/>
                </a:solidFill>
              </a:rPr>
              <a:t>Dialysate temperature was more likely to be ≥37℃</a:t>
            </a:r>
          </a:p>
          <a:p>
            <a:pPr marL="285750" indent="-285750">
              <a:lnSpc>
                <a:spcPct val="100000"/>
              </a:lnSpc>
              <a:spcBef>
                <a:spcPts val="0"/>
              </a:spcBef>
              <a:spcAft>
                <a:spcPts val="600"/>
              </a:spcAft>
              <a:buFont typeface="Arial" panose="020B0604020202020204" pitchFamily="34" charset="0"/>
              <a:buChar char="•"/>
            </a:pPr>
            <a:r>
              <a:rPr lang="en-US" sz="2000" dirty="0">
                <a:solidFill>
                  <a:schemeClr val="tx1"/>
                </a:solidFill>
              </a:rPr>
              <a:t>Dialysate calcium was more likely to be 2.5 </a:t>
            </a:r>
            <a:r>
              <a:rPr lang="en-US" sz="2000" dirty="0" err="1">
                <a:solidFill>
                  <a:schemeClr val="tx1"/>
                </a:solidFill>
              </a:rPr>
              <a:t>mEq</a:t>
            </a:r>
            <a:r>
              <a:rPr lang="en-US" sz="2000" dirty="0">
                <a:solidFill>
                  <a:schemeClr val="tx1"/>
                </a:solidFill>
              </a:rPr>
              <a:t>/L</a:t>
            </a:r>
          </a:p>
          <a:p>
            <a:pPr marL="285750" indent="-285750">
              <a:lnSpc>
                <a:spcPct val="100000"/>
              </a:lnSpc>
              <a:spcBef>
                <a:spcPts val="0"/>
              </a:spcBef>
              <a:spcAft>
                <a:spcPts val="600"/>
              </a:spcAft>
              <a:buFont typeface="Arial" panose="020B0604020202020204" pitchFamily="34" charset="0"/>
              <a:buChar char="•"/>
            </a:pPr>
            <a:r>
              <a:rPr lang="en-US" sz="2000" dirty="0">
                <a:solidFill>
                  <a:schemeClr val="tx1"/>
                </a:solidFill>
              </a:rPr>
              <a:t>Sodium modeling was likely to be employed</a:t>
            </a:r>
          </a:p>
        </p:txBody>
      </p:sp>
      <p:grpSp>
        <p:nvGrpSpPr>
          <p:cNvPr id="2" name="Group 1">
            <a:extLst>
              <a:ext uri="{FF2B5EF4-FFF2-40B4-BE49-F238E27FC236}">
                <a16:creationId xmlns:a16="http://schemas.microsoft.com/office/drawing/2014/main" id="{4D3D2D0D-AB21-404E-BE1E-6B777E2133C0}"/>
              </a:ext>
            </a:extLst>
          </p:cNvPr>
          <p:cNvGrpSpPr/>
          <p:nvPr/>
        </p:nvGrpSpPr>
        <p:grpSpPr>
          <a:xfrm>
            <a:off x="4053840" y="1344823"/>
            <a:ext cx="8138160" cy="5513177"/>
            <a:chOff x="4003288" y="1319085"/>
            <a:chExt cx="8138160" cy="5513177"/>
          </a:xfrm>
        </p:grpSpPr>
        <p:pic>
          <p:nvPicPr>
            <p:cNvPr id="8" name="Picture 7">
              <a:extLst>
                <a:ext uri="{FF2B5EF4-FFF2-40B4-BE49-F238E27FC236}">
                  <a16:creationId xmlns:a16="http://schemas.microsoft.com/office/drawing/2014/main" id="{2C54F225-8789-44D0-81E4-F8A59C3DC411}"/>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36" b="1997"/>
            <a:stretch/>
          </p:blipFill>
          <p:spPr>
            <a:xfrm>
              <a:off x="4003288" y="1516464"/>
              <a:ext cx="8138160" cy="5315798"/>
            </a:xfrm>
            <a:prstGeom prst="rect">
              <a:avLst/>
            </a:prstGeom>
            <a:ln>
              <a:solidFill>
                <a:schemeClr val="accent4"/>
              </a:solidFill>
            </a:ln>
          </p:spPr>
        </p:pic>
        <p:sp>
          <p:nvSpPr>
            <p:cNvPr id="13" name="TextBox 12">
              <a:extLst>
                <a:ext uri="{FF2B5EF4-FFF2-40B4-BE49-F238E27FC236}">
                  <a16:creationId xmlns:a16="http://schemas.microsoft.com/office/drawing/2014/main" id="{B3F5D34D-77E0-4B86-B3D6-23169B84F77C}"/>
                </a:ext>
              </a:extLst>
            </p:cNvPr>
            <p:cNvSpPr txBox="1"/>
            <p:nvPr/>
          </p:nvSpPr>
          <p:spPr>
            <a:xfrm>
              <a:off x="4003288" y="1319085"/>
              <a:ext cx="8138160" cy="523220"/>
            </a:xfrm>
            <a:prstGeom prst="rect">
              <a:avLst/>
            </a:prstGeom>
            <a:solidFill>
              <a:schemeClr val="accent4"/>
            </a:solidFill>
            <a:ln w="19050">
              <a:solidFill>
                <a:schemeClr val="accent2"/>
              </a:solidFill>
            </a:ln>
          </p:spPr>
          <p:txBody>
            <a:bodyPr wrap="square" lIns="640080" rIns="640080" rtlCol="0">
              <a:spAutoFit/>
            </a:bodyPr>
            <a:lstStyle/>
            <a:p>
              <a:pPr algn="ctr"/>
              <a:r>
                <a:rPr lang="en-US" sz="1400" b="1" dirty="0">
                  <a:solidFill>
                    <a:schemeClr val="bg1"/>
                  </a:solidFill>
                </a:rPr>
                <a:t>Adjusted associations of serum electrolytes and dialysate parameters with CSA rate from the start of one session to the beginning of the next</a:t>
              </a:r>
            </a:p>
          </p:txBody>
        </p:sp>
      </p:grpSp>
      <p:sp>
        <p:nvSpPr>
          <p:cNvPr id="12" name="Text Placeholder 3">
            <a:extLst>
              <a:ext uri="{FF2B5EF4-FFF2-40B4-BE49-F238E27FC236}">
                <a16:creationId xmlns:a16="http://schemas.microsoft.com/office/drawing/2014/main" id="{8E201EA3-30C7-4C0B-A047-B33B65B01102}"/>
              </a:ext>
            </a:extLst>
          </p:cNvPr>
          <p:cNvSpPr txBox="1">
            <a:spLocks/>
          </p:cNvSpPr>
          <p:nvPr/>
        </p:nvSpPr>
        <p:spPr>
          <a:xfrm>
            <a:off x="838201" y="5505747"/>
            <a:ext cx="2763643" cy="1251889"/>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buNone/>
            </a:pPr>
            <a:r>
              <a:rPr lang="en-US" sz="1200" baseline="30000" dirty="0">
                <a:solidFill>
                  <a:schemeClr val="tx2"/>
                </a:solidFill>
              </a:rPr>
              <a:t>1</a:t>
            </a:r>
            <a:r>
              <a:rPr lang="en-US" sz="1200" dirty="0">
                <a:solidFill>
                  <a:schemeClr val="tx2"/>
                </a:solidFill>
              </a:rPr>
              <a:t>Roy-Chaudhury, P., et al. Table 5. Primary outcomes of the Monitoring in Dialysis Study indicate that clinically significant arrhythmias are common in hemodialysis patients and related to dialytic cycle. </a:t>
            </a:r>
            <a:r>
              <a:rPr lang="en-US" sz="1200" i="1" dirty="0">
                <a:solidFill>
                  <a:schemeClr val="tx2"/>
                </a:solidFill>
              </a:rPr>
              <a:t>Kidney Int. </a:t>
            </a:r>
            <a:r>
              <a:rPr lang="en-US" sz="1200" dirty="0">
                <a:solidFill>
                  <a:schemeClr val="tx2"/>
                </a:solidFill>
              </a:rPr>
              <a:t>2018;93:941–951.</a:t>
            </a:r>
          </a:p>
        </p:txBody>
      </p:sp>
    </p:spTree>
    <p:extLst>
      <p:ext uri="{BB962C8B-B14F-4D97-AF65-F5344CB8AC3E}">
        <p14:creationId xmlns:p14="http://schemas.microsoft.com/office/powerpoint/2010/main" val="388064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CC04E82-D4F2-4542-B6BE-4A3847545EDD}"/>
              </a:ext>
            </a:extLst>
          </p:cNvPr>
          <p:cNvSpPr>
            <a:spLocks noGrp="1"/>
          </p:cNvSpPr>
          <p:nvPr>
            <p:ph type="body" orient="vert" idx="1"/>
          </p:nvPr>
        </p:nvSpPr>
        <p:spPr>
          <a:xfrm>
            <a:off x="758283" y="1600201"/>
            <a:ext cx="10443117" cy="3540512"/>
          </a:xfrm>
        </p:spPr>
        <p:txBody>
          <a:bodyPr/>
          <a:lstStyle/>
          <a:p>
            <a:pPr marL="0" indent="0">
              <a:lnSpc>
                <a:spcPct val="100000"/>
              </a:lnSpc>
              <a:spcBef>
                <a:spcPts val="0"/>
              </a:spcBef>
              <a:spcAft>
                <a:spcPts val="0"/>
              </a:spcAft>
              <a:buNone/>
            </a:pPr>
            <a:r>
              <a:rPr lang="en-US" b="1" dirty="0"/>
              <a:t>Conclusions</a:t>
            </a:r>
            <a:r>
              <a:rPr lang="en-US" baseline="30000" dirty="0"/>
              <a:t>1</a:t>
            </a:r>
          </a:p>
          <a:p>
            <a:pPr marL="0" indent="0">
              <a:lnSpc>
                <a:spcPct val="100000"/>
              </a:lnSpc>
              <a:spcBef>
                <a:spcPts val="0"/>
              </a:spcBef>
              <a:spcAft>
                <a:spcPts val="0"/>
              </a:spcAft>
              <a:buNone/>
            </a:pPr>
            <a:endParaRPr lang="en-US" sz="900" b="1" dirty="0"/>
          </a:p>
          <a:p>
            <a:pPr>
              <a:lnSpc>
                <a:spcPct val="100000"/>
              </a:lnSpc>
              <a:spcBef>
                <a:spcPts val="0"/>
              </a:spcBef>
              <a:spcAft>
                <a:spcPts val="600"/>
              </a:spcAft>
            </a:pPr>
            <a:r>
              <a:rPr lang="en-US" sz="2000" dirty="0"/>
              <a:t>Sudden cardiac arrest is the leading cause of death on dialysis, but progress in reducing risk has slowed</a:t>
            </a:r>
          </a:p>
          <a:p>
            <a:pPr>
              <a:lnSpc>
                <a:spcPct val="100000"/>
              </a:lnSpc>
              <a:spcBef>
                <a:spcPts val="0"/>
              </a:spcBef>
              <a:spcAft>
                <a:spcPts val="600"/>
              </a:spcAft>
            </a:pPr>
            <a:r>
              <a:rPr lang="en-US" sz="2000" dirty="0"/>
              <a:t>Continuous cardiac monitoring now shows that arrhythmias – including bradycardia and atrial fibrillation – occur frequently in conventional hemodialysis patients</a:t>
            </a:r>
          </a:p>
          <a:p>
            <a:pPr>
              <a:lnSpc>
                <a:spcPct val="100000"/>
              </a:lnSpc>
              <a:spcBef>
                <a:spcPts val="0"/>
              </a:spcBef>
              <a:spcAft>
                <a:spcPts val="600"/>
              </a:spcAft>
            </a:pPr>
            <a:r>
              <a:rPr lang="en-US" sz="2000" dirty="0"/>
              <a:t>The timing of arrhythmias strongly suggests that the hemodialysis prescription is related to events</a:t>
            </a:r>
          </a:p>
          <a:p>
            <a:pPr>
              <a:lnSpc>
                <a:spcPct val="100000"/>
              </a:lnSpc>
              <a:spcBef>
                <a:spcPts val="0"/>
              </a:spcBef>
              <a:spcAft>
                <a:spcPts val="600"/>
              </a:spcAft>
            </a:pPr>
            <a:r>
              <a:rPr lang="en-US" sz="2000" dirty="0"/>
              <a:t>Multiple strategies are likely needed to mitigate risk of arrhythmias</a:t>
            </a:r>
          </a:p>
          <a:p>
            <a:pPr>
              <a:lnSpc>
                <a:spcPct val="100000"/>
              </a:lnSpc>
              <a:spcBef>
                <a:spcPts val="0"/>
              </a:spcBef>
              <a:spcAft>
                <a:spcPts val="600"/>
              </a:spcAft>
            </a:pPr>
            <a:r>
              <a:rPr lang="en-US" sz="2000" dirty="0"/>
              <a:t>More studies of clinical strategies are urgently needed</a:t>
            </a:r>
            <a:endParaRPr lang="en-US" sz="1400" dirty="0">
              <a:solidFill>
                <a:schemeClr val="tx2"/>
              </a:solidFill>
            </a:endParaRPr>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9" name="Title 2"/>
          <p:cNvSpPr txBox="1">
            <a:spLocks/>
          </p:cNvSpPr>
          <p:nvPr/>
        </p:nvSpPr>
        <p:spPr>
          <a:xfrm>
            <a:off x="2153841" y="457200"/>
            <a:ext cx="5669280" cy="1600200"/>
          </a:xfrm>
          <a:prstGeom prst="rect">
            <a:avLst/>
          </a:prstGeom>
        </p:spPr>
        <p:txBody>
          <a:bodyPr anchor="b" anchorCtr="0">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a:lnSpc>
                <a:spcPct val="90000"/>
              </a:lnSpc>
            </a:pPr>
            <a:endParaRPr lang="en-US" sz="2000" b="1" dirty="0">
              <a:solidFill>
                <a:srgbClr val="ED6B2A"/>
              </a:solidFill>
            </a:endParaRPr>
          </a:p>
        </p:txBody>
      </p:sp>
      <p:sp>
        <p:nvSpPr>
          <p:cNvPr id="7" name="Text Placeholder 4">
            <a:extLst>
              <a:ext uri="{FF2B5EF4-FFF2-40B4-BE49-F238E27FC236}">
                <a16:creationId xmlns:a16="http://schemas.microsoft.com/office/drawing/2014/main" id="{248CBD45-02D8-4CDD-ACC2-F636BCD4D9EE}"/>
              </a:ext>
            </a:extLst>
          </p:cNvPr>
          <p:cNvSpPr txBox="1">
            <a:spLocks/>
          </p:cNvSpPr>
          <p:nvPr/>
        </p:nvSpPr>
        <p:spPr>
          <a:xfrm>
            <a:off x="723900" y="6155473"/>
            <a:ext cx="7099221" cy="644598"/>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buNone/>
            </a:pPr>
            <a:r>
              <a:rPr lang="en-US" sz="1200" baseline="30000" dirty="0">
                <a:solidFill>
                  <a:schemeClr val="tx2"/>
                </a:solidFill>
              </a:rPr>
              <a:t>1</a:t>
            </a:r>
            <a:r>
              <a:rPr lang="en-US" sz="1200" dirty="0">
                <a:solidFill>
                  <a:schemeClr val="tx2"/>
                </a:solidFill>
              </a:rPr>
              <a:t>Roy-Chaudhury, P., et al. Table 5. Primary outcomes of the Monitoring in Dialysis Study indicate that clinically significant arrhythmias are common in hemodialysis patients and related to dialytic cycle. </a:t>
            </a:r>
            <a:r>
              <a:rPr lang="en-US" sz="1200" i="1" dirty="0">
                <a:solidFill>
                  <a:schemeClr val="tx2"/>
                </a:solidFill>
              </a:rPr>
              <a:t>Kidney Int. </a:t>
            </a:r>
            <a:r>
              <a:rPr lang="en-US" sz="1200" dirty="0">
                <a:solidFill>
                  <a:schemeClr val="tx2"/>
                </a:solidFill>
              </a:rPr>
              <a:t>2018;93:941–951.</a:t>
            </a:r>
          </a:p>
        </p:txBody>
      </p:sp>
    </p:spTree>
    <p:extLst>
      <p:ext uri="{BB962C8B-B14F-4D97-AF65-F5344CB8AC3E}">
        <p14:creationId xmlns:p14="http://schemas.microsoft.com/office/powerpoint/2010/main" val="2123248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4CC04E82-D4F2-4542-B6BE-4A3847545EDD}"/>
              </a:ext>
            </a:extLst>
          </p:cNvPr>
          <p:cNvSpPr>
            <a:spLocks noGrp="1"/>
          </p:cNvSpPr>
          <p:nvPr>
            <p:ph type="body" orient="vert" idx="1"/>
          </p:nvPr>
        </p:nvSpPr>
        <p:spPr>
          <a:xfrm>
            <a:off x="762000" y="1600200"/>
            <a:ext cx="10439400" cy="4576233"/>
          </a:xfrm>
        </p:spPr>
        <p:txBody>
          <a:bodyPr/>
          <a:lstStyle/>
          <a:p>
            <a:pPr marL="0" indent="0">
              <a:lnSpc>
                <a:spcPct val="100000"/>
              </a:lnSpc>
              <a:spcBef>
                <a:spcPts val="0"/>
              </a:spcBef>
              <a:spcAft>
                <a:spcPts val="0"/>
              </a:spcAft>
              <a:buNone/>
            </a:pPr>
            <a:r>
              <a:rPr lang="en-US" b="1" dirty="0"/>
              <a:t>Broader context as summarized by Dr. Allan J. Collins:</a:t>
            </a:r>
          </a:p>
          <a:p>
            <a:pPr marL="0" indent="0">
              <a:lnSpc>
                <a:spcPct val="100000"/>
              </a:lnSpc>
              <a:spcBef>
                <a:spcPts val="0"/>
              </a:spcBef>
              <a:spcAft>
                <a:spcPts val="0"/>
              </a:spcAft>
              <a:buNone/>
            </a:pPr>
            <a:r>
              <a:rPr lang="en-US" sz="1600" dirty="0">
                <a:solidFill>
                  <a:schemeClr val="tx2"/>
                </a:solidFill>
              </a:rPr>
              <a:t>University of Minnesota School of Medicine</a:t>
            </a:r>
          </a:p>
          <a:p>
            <a:pPr marL="0" indent="0">
              <a:lnSpc>
                <a:spcPct val="100000"/>
              </a:lnSpc>
              <a:spcBef>
                <a:spcPts val="0"/>
              </a:spcBef>
              <a:spcAft>
                <a:spcPts val="0"/>
              </a:spcAft>
              <a:buNone/>
            </a:pPr>
            <a:r>
              <a:rPr lang="en-US" sz="1600" dirty="0">
                <a:solidFill>
                  <a:schemeClr val="tx2"/>
                </a:solidFill>
              </a:rPr>
              <a:t>Chief Medical Officer for NxStage Medical, Inc.</a:t>
            </a:r>
          </a:p>
          <a:p>
            <a:pPr marL="0" indent="0">
              <a:lnSpc>
                <a:spcPct val="100000"/>
              </a:lnSpc>
              <a:spcBef>
                <a:spcPts val="0"/>
              </a:spcBef>
              <a:spcAft>
                <a:spcPts val="600"/>
              </a:spcAft>
              <a:buNone/>
            </a:pPr>
            <a:endParaRPr lang="en-US" sz="900" b="1" dirty="0">
              <a:solidFill>
                <a:schemeClr val="tx2"/>
              </a:solidFill>
            </a:endParaRPr>
          </a:p>
          <a:p>
            <a:pPr>
              <a:lnSpc>
                <a:spcPct val="100000"/>
              </a:lnSpc>
              <a:spcBef>
                <a:spcPts val="0"/>
              </a:spcBef>
              <a:spcAft>
                <a:spcPts val="600"/>
              </a:spcAft>
            </a:pPr>
            <a:r>
              <a:rPr lang="en-US" sz="2000" dirty="0"/>
              <a:t>Hemodialysis frequency, interdialytic gap length, dialysate composition, and cardiovascular medications (e.g., beta blockers) are plausible risk factors for arrhythmia</a:t>
            </a:r>
          </a:p>
          <a:p>
            <a:pPr>
              <a:lnSpc>
                <a:spcPct val="100000"/>
              </a:lnSpc>
              <a:spcBef>
                <a:spcPts val="0"/>
              </a:spcBef>
              <a:spcAft>
                <a:spcPts val="600"/>
              </a:spcAft>
            </a:pPr>
            <a:r>
              <a:rPr lang="en-US" sz="2000" dirty="0"/>
              <a:t>Potential strategies to reduce the risk of arrhythmia may include:</a:t>
            </a:r>
            <a:endParaRPr lang="en-US" sz="2000" baseline="30000" dirty="0"/>
          </a:p>
          <a:p>
            <a:pPr lvl="1">
              <a:lnSpc>
                <a:spcPct val="100000"/>
              </a:lnSpc>
              <a:spcBef>
                <a:spcPts val="0"/>
              </a:spcBef>
              <a:spcAft>
                <a:spcPts val="600"/>
              </a:spcAft>
            </a:pPr>
            <a:r>
              <a:rPr lang="en-US" sz="2000" dirty="0"/>
              <a:t>Alter hemodialysis frequency and duration</a:t>
            </a:r>
            <a:endParaRPr lang="en-US" sz="2000" baseline="30000" dirty="0"/>
          </a:p>
          <a:p>
            <a:pPr lvl="1">
              <a:lnSpc>
                <a:spcPct val="100000"/>
              </a:lnSpc>
              <a:spcBef>
                <a:spcPts val="0"/>
              </a:spcBef>
              <a:spcAft>
                <a:spcPts val="600"/>
              </a:spcAft>
            </a:pPr>
            <a:r>
              <a:rPr lang="en-US" sz="2000" dirty="0"/>
              <a:t>Adjust electrolyte concentrations in the dialysate</a:t>
            </a:r>
            <a:endParaRPr lang="en-US" sz="2000" baseline="30000" dirty="0"/>
          </a:p>
          <a:p>
            <a:pPr lvl="1">
              <a:lnSpc>
                <a:spcPct val="100000"/>
              </a:lnSpc>
              <a:spcBef>
                <a:spcPts val="0"/>
              </a:spcBef>
              <a:spcAft>
                <a:spcPts val="600"/>
              </a:spcAft>
            </a:pPr>
            <a:r>
              <a:rPr lang="en-US" sz="2000" dirty="0"/>
              <a:t>Lower the dialysate temperature</a:t>
            </a:r>
            <a:endParaRPr lang="en-US" sz="2000" baseline="30000" dirty="0"/>
          </a:p>
          <a:p>
            <a:pPr lvl="1">
              <a:lnSpc>
                <a:spcPct val="100000"/>
              </a:lnSpc>
              <a:spcBef>
                <a:spcPts val="0"/>
              </a:spcBef>
              <a:spcAft>
                <a:spcPts val="600"/>
              </a:spcAft>
            </a:pPr>
            <a:r>
              <a:rPr lang="en-US" sz="2000" dirty="0"/>
              <a:t>Modify prescriptions of cardiovascular medication and/or oral potassium binders</a:t>
            </a:r>
            <a:endParaRPr lang="en-US" sz="1400" dirty="0">
              <a:solidFill>
                <a:schemeClr val="tx2"/>
              </a:solidFill>
            </a:endParaRPr>
          </a:p>
        </p:txBody>
      </p:sp>
      <p:sp>
        <p:nvSpPr>
          <p:cNvPr id="15" name="Title 1"/>
          <p:cNvSpPr>
            <a:spLocks noGrp="1"/>
          </p:cNvSpPr>
          <p:nvPr/>
        </p:nvSpPr>
        <p:spPr>
          <a:xfrm>
            <a:off x="2166808" y="457201"/>
            <a:ext cx="7846654" cy="221599"/>
          </a:xfrm>
          <a:prstGeom prst="rect">
            <a:avLst/>
          </a:prstGeom>
        </p:spPr>
        <p:txBody>
          <a:bodyPr vert="horz" wrap="square" lIns="0" tIns="0" rIns="0" bIns="0" rtlCol="0" anchor="t">
            <a:spAutoFit/>
          </a:bodyPr>
          <a:lstStyle>
            <a:lvl1pPr algn="l" defTabSz="914400" rtl="0" eaLnBrk="1" latinLnBrk="0" hangingPunct="1">
              <a:spcBef>
                <a:spcPct val="0"/>
              </a:spcBef>
              <a:buNone/>
              <a:defRPr sz="3200" b="1" kern="1200">
                <a:solidFill>
                  <a:srgbClr val="ED6B2A"/>
                </a:solidFill>
                <a:latin typeface="+mj-lt"/>
                <a:ea typeface="+mj-ea"/>
                <a:cs typeface="+mj-cs"/>
              </a:defRPr>
            </a:lvl1pPr>
          </a:lstStyle>
          <a:p>
            <a:pPr>
              <a:lnSpc>
                <a:spcPct val="90000"/>
              </a:lnSpc>
            </a:pPr>
            <a:endParaRPr lang="en-US" sz="2400" b="0" spc="-23" baseline="30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
        <p:nvSpPr>
          <p:cNvPr id="9" name="Title 2"/>
          <p:cNvSpPr txBox="1">
            <a:spLocks/>
          </p:cNvSpPr>
          <p:nvPr/>
        </p:nvSpPr>
        <p:spPr>
          <a:xfrm>
            <a:off x="2153841" y="457200"/>
            <a:ext cx="5669280" cy="1600200"/>
          </a:xfrm>
          <a:prstGeom prst="rect">
            <a:avLst/>
          </a:prstGeom>
        </p:spPr>
        <p:txBody>
          <a:bodyPr anchor="b" anchorCtr="0">
            <a:noAutofit/>
          </a:bodyPr>
          <a:lstStyle>
            <a:lvl1pPr algn="l" defTabSz="685800" rtl="0" eaLnBrk="1" latinLnBrk="0" hangingPunct="1">
              <a:spcBef>
                <a:spcPct val="0"/>
              </a:spcBef>
              <a:buNone/>
              <a:defRPr sz="3300" kern="1200">
                <a:solidFill>
                  <a:schemeClr val="tx1"/>
                </a:solidFill>
                <a:latin typeface="+mj-lt"/>
                <a:ea typeface="+mj-ea"/>
                <a:cs typeface="+mj-cs"/>
              </a:defRPr>
            </a:lvl1pPr>
          </a:lstStyle>
          <a:p>
            <a:pPr>
              <a:lnSpc>
                <a:spcPct val="90000"/>
              </a:lnSpc>
            </a:pPr>
            <a:endParaRPr lang="en-US" sz="2000" b="1" dirty="0">
              <a:solidFill>
                <a:srgbClr val="ED6B2A"/>
              </a:solidFill>
            </a:endParaRPr>
          </a:p>
        </p:txBody>
      </p:sp>
      <p:sp>
        <p:nvSpPr>
          <p:cNvPr id="6" name="Text Placeholder 4">
            <a:extLst>
              <a:ext uri="{FF2B5EF4-FFF2-40B4-BE49-F238E27FC236}">
                <a16:creationId xmlns:a16="http://schemas.microsoft.com/office/drawing/2014/main" id="{AD4949C8-6E95-46AC-A429-DC8E0907D34C}"/>
              </a:ext>
            </a:extLst>
          </p:cNvPr>
          <p:cNvSpPr txBox="1">
            <a:spLocks/>
          </p:cNvSpPr>
          <p:nvPr/>
        </p:nvSpPr>
        <p:spPr>
          <a:xfrm>
            <a:off x="723900" y="5709427"/>
            <a:ext cx="6357124" cy="990286"/>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dirty="0">
                <a:solidFill>
                  <a:schemeClr val="tx2"/>
                </a:solidFill>
              </a:rPr>
              <a:t>Dr. Collins has held several leadership roles at the National Kidney Foundation (NKF), serving as president for two years, and on the NKF scientific advisory board for six years, and with the Kidney Dialysis Outcomes Quality Initiative. Dr. Collins is the Chief Medical Officer for NxStage Medical, Inc.</a:t>
            </a:r>
          </a:p>
        </p:txBody>
      </p:sp>
    </p:spTree>
    <p:extLst>
      <p:ext uri="{BB962C8B-B14F-4D97-AF65-F5344CB8AC3E}">
        <p14:creationId xmlns:p14="http://schemas.microsoft.com/office/powerpoint/2010/main" val="20960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762000" y="1609725"/>
            <a:ext cx="10439400" cy="4566709"/>
          </a:xfrm>
        </p:spPr>
        <p:txBody>
          <a:bodyPr/>
          <a:lstStyle/>
          <a:p>
            <a:pPr marL="0" indent="0">
              <a:spcAft>
                <a:spcPts val="1200"/>
              </a:spcAft>
              <a:buNone/>
            </a:pPr>
            <a:r>
              <a:rPr lang="en-US" b="1" dirty="0"/>
              <a:t>About this presentation </a:t>
            </a:r>
          </a:p>
          <a:p>
            <a:pPr marL="0" indent="0">
              <a:lnSpc>
                <a:spcPct val="100000"/>
              </a:lnSpc>
              <a:spcBef>
                <a:spcPts val="0"/>
              </a:spcBef>
              <a:spcAft>
                <a:spcPts val="1200"/>
              </a:spcAft>
              <a:buNone/>
            </a:pPr>
            <a:r>
              <a:rPr lang="en-US" sz="2000" dirty="0">
                <a:solidFill>
                  <a:srgbClr val="323232"/>
                </a:solidFill>
              </a:rPr>
              <a:t>This presentation is one in an ongoing series focused on recent articles, clinical findings or guidelines related to issues affecting dialysis patients.</a:t>
            </a:r>
          </a:p>
          <a:p>
            <a:pPr marL="0" indent="0">
              <a:lnSpc>
                <a:spcPct val="100000"/>
              </a:lnSpc>
              <a:spcBef>
                <a:spcPts val="0"/>
              </a:spcBef>
              <a:spcAft>
                <a:spcPts val="1200"/>
              </a:spcAft>
              <a:buNone/>
            </a:pPr>
            <a:r>
              <a:rPr lang="en-US" sz="2000" dirty="0">
                <a:solidFill>
                  <a:srgbClr val="323232"/>
                </a:solidFill>
              </a:rPr>
              <a:t>AdvancingDialysis.org is dedicated to providing clinicians and patients with better access to and more awareness of the reported clinical benefits and improved quality of life made possible with home dialysis, including more frequent, solo, more intensive, and nocturnal therapy schedules.</a:t>
            </a:r>
          </a:p>
          <a:p>
            <a:pPr marL="0" indent="0">
              <a:lnSpc>
                <a:spcPct val="100000"/>
              </a:lnSpc>
              <a:spcBef>
                <a:spcPts val="0"/>
              </a:spcBef>
              <a:spcAft>
                <a:spcPts val="1200"/>
              </a:spcAft>
              <a:buNone/>
            </a:pPr>
            <a:endParaRPr lang="en-US" sz="1200" dirty="0">
              <a:solidFill>
                <a:srgbClr val="323232"/>
              </a:solidFill>
            </a:endParaRPr>
          </a:p>
          <a:p>
            <a:pPr marL="0" indent="0">
              <a:lnSpc>
                <a:spcPct val="100000"/>
              </a:lnSpc>
              <a:spcBef>
                <a:spcPts val="0"/>
              </a:spcBef>
              <a:spcAft>
                <a:spcPts val="1200"/>
              </a:spcAft>
              <a:buNone/>
            </a:pPr>
            <a:r>
              <a:rPr lang="en-US" sz="2000" dirty="0">
                <a:solidFill>
                  <a:srgbClr val="323232"/>
                </a:solidFill>
              </a:rPr>
              <a:t>For more information, visit </a:t>
            </a:r>
            <a:r>
              <a:rPr lang="en-US" sz="2000" b="1" dirty="0">
                <a:solidFill>
                  <a:srgbClr val="323232"/>
                </a:solidFill>
              </a:rPr>
              <a:t>AdvancingDialysis.org</a:t>
            </a:r>
            <a:endParaRPr lang="en-US" sz="1100" dirty="0">
              <a:solidFill>
                <a:srgbClr val="323232"/>
              </a:solidFill>
            </a:endParaRPr>
          </a:p>
          <a:p>
            <a:pPr marL="0" indent="0">
              <a:lnSpc>
                <a:spcPct val="100000"/>
              </a:lnSpc>
              <a:spcBef>
                <a:spcPts val="0"/>
              </a:spcBef>
              <a:spcAft>
                <a:spcPts val="1200"/>
              </a:spcAft>
              <a:buNone/>
            </a:pPr>
            <a:r>
              <a:rPr lang="en-US" sz="2000" dirty="0">
                <a:solidFill>
                  <a:srgbClr val="323232"/>
                </a:solidFill>
              </a:rPr>
              <a:t>AdvancingDialysis.org is a project of NxStage Medical, Inc.</a:t>
            </a:r>
          </a:p>
          <a:p>
            <a:pPr marL="0" indent="0">
              <a:buNone/>
            </a:pPr>
            <a:endParaRPr lang="en-US" sz="2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pic>
        <p:nvPicPr>
          <p:cNvPr id="12" name="Picture 11">
            <a:extLst>
              <a:ext uri="{FF2B5EF4-FFF2-40B4-BE49-F238E27FC236}">
                <a16:creationId xmlns:a16="http://schemas.microsoft.com/office/drawing/2014/main" id="{D3C49124-7AC2-4219-80B4-6AB3B3356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4531" y="4785083"/>
            <a:ext cx="884760" cy="1148487"/>
          </a:xfrm>
          <a:prstGeom prst="rect">
            <a:avLst/>
          </a:prstGeom>
        </p:spPr>
      </p:pic>
    </p:spTree>
    <p:extLst>
      <p:ext uri="{BB962C8B-B14F-4D97-AF65-F5344CB8AC3E}">
        <p14:creationId xmlns:p14="http://schemas.microsoft.com/office/powerpoint/2010/main" val="3161896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orient="vert" idx="1"/>
          </p:nvPr>
        </p:nvSpPr>
        <p:spPr>
          <a:xfrm>
            <a:off x="762000" y="1609725"/>
            <a:ext cx="10456126" cy="4566709"/>
          </a:xfrm>
        </p:spPr>
        <p:txBody>
          <a:bodyPr/>
          <a:lstStyle/>
          <a:p>
            <a:pPr marL="0" indent="0">
              <a:spcAft>
                <a:spcPts val="1200"/>
              </a:spcAft>
              <a:buNone/>
            </a:pPr>
            <a:r>
              <a:rPr lang="en-US" b="1" dirty="0"/>
              <a:t>Potential Risks</a:t>
            </a:r>
          </a:p>
          <a:p>
            <a:pPr marL="0" indent="0">
              <a:lnSpc>
                <a:spcPct val="100000"/>
              </a:lnSpc>
              <a:spcBef>
                <a:spcPts val="0"/>
              </a:spcBef>
              <a:spcAft>
                <a:spcPts val="1200"/>
              </a:spcAft>
              <a:buNone/>
            </a:pPr>
            <a:r>
              <a:rPr lang="en-US" sz="2000" dirty="0">
                <a:solidFill>
                  <a:srgbClr val="323232"/>
                </a:solidFill>
              </a:rPr>
              <a:t>Not everyone will experience the reported benefits of home and more frequent hemodialysis. All forms of hemodialysis involve some risks. When vascular access is exposed to more frequent use, infection of the site, and other access related complications may also be potential risks.</a:t>
            </a:r>
          </a:p>
          <a:p>
            <a:pPr marL="0" indent="0">
              <a:lnSpc>
                <a:spcPct val="100000"/>
              </a:lnSpc>
              <a:spcBef>
                <a:spcPts val="0"/>
              </a:spcBef>
              <a:spcAft>
                <a:spcPts val="1200"/>
              </a:spcAft>
              <a:buNone/>
            </a:pPr>
            <a:r>
              <a:rPr lang="en-US" sz="2000" dirty="0">
                <a:solidFill>
                  <a:srgbClr val="323232"/>
                </a:solidFill>
              </a:rPr>
              <a:t>Certain risks associated with hemodialysis treatment are increased when performing solo home hemodialysis because no one is present to help the patient respond to health emergencies.</a:t>
            </a:r>
          </a:p>
          <a:p>
            <a:pPr marL="0" indent="0">
              <a:lnSpc>
                <a:spcPct val="100000"/>
              </a:lnSpc>
              <a:spcBef>
                <a:spcPts val="0"/>
              </a:spcBef>
              <a:spcAft>
                <a:spcPts val="1200"/>
              </a:spcAft>
              <a:buNone/>
            </a:pPr>
            <a:r>
              <a:rPr lang="en-US" sz="2000" dirty="0">
                <a:solidFill>
                  <a:srgbClr val="323232"/>
                </a:solidFill>
              </a:rPr>
              <a:t>Certain risks associated with hemodialysis treatment are increased when performing nocturnal therapy due to the length of treatment time and because the patient and care partner are sleeping.</a:t>
            </a:r>
          </a:p>
          <a:p>
            <a:pPr marL="0" indent="0">
              <a:buNone/>
            </a:pPr>
            <a:endParaRPr lang="en-US" sz="2000" dirty="0"/>
          </a:p>
        </p:txBody>
      </p:sp>
      <p:sp>
        <p:nvSpPr>
          <p:cNvPr id="16" name="Content Placeholder 2"/>
          <p:cNvSpPr>
            <a:spLocks noGrp="1"/>
          </p:cNvSpPr>
          <p:nvPr/>
        </p:nvSpPr>
        <p:spPr>
          <a:xfrm>
            <a:off x="2169578" y="2018409"/>
            <a:ext cx="3017520" cy="2523768"/>
          </a:xfrm>
          <a:prstGeom prst="rect">
            <a:avLst/>
          </a:prstGeom>
        </p:spPr>
        <p:txBody>
          <a:bodyPr vert="horz" wrap="square" lIns="0" tIns="0" rIns="0" bIns="0" rtlCol="0">
            <a:noAutofit/>
          </a:bodyPr>
          <a:lstStyle>
            <a:lvl1pPr marL="0" indent="0" algn="l" defTabSz="914400" rtl="0" eaLnBrk="1" latinLnBrk="0" hangingPunct="1">
              <a:lnSpc>
                <a:spcPct val="140000"/>
              </a:lnSpc>
              <a:spcBef>
                <a:spcPct val="30000"/>
              </a:spcBef>
              <a:buFont typeface="Arial" panose="020B0604020202020204" pitchFamily="34" charset="0"/>
              <a:buNone/>
              <a:defRPr sz="1600" kern="1200">
                <a:solidFill>
                  <a:schemeClr val="bg1">
                    <a:lumMod val="50000"/>
                  </a:schemeClr>
                </a:solidFill>
                <a:latin typeface="+mn-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endParaRPr lang="en-US" sz="1000" baseline="30000" dirty="0"/>
          </a:p>
        </p:txBody>
      </p:sp>
    </p:spTree>
    <p:extLst>
      <p:ext uri="{BB962C8B-B14F-4D97-AF65-F5344CB8AC3E}">
        <p14:creationId xmlns:p14="http://schemas.microsoft.com/office/powerpoint/2010/main" val="106212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C11A0C-B657-4CD7-A32A-F6DC593248F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4A03D5-0DDF-4AE4-B222-DF99E2685461}"/>
              </a:ext>
            </a:extLst>
          </p:cNvPr>
          <p:cNvSpPr txBox="1"/>
          <p:nvPr/>
        </p:nvSpPr>
        <p:spPr>
          <a:xfrm>
            <a:off x="3304032" y="5644897"/>
            <a:ext cx="5583936" cy="502766"/>
          </a:xfrm>
          <a:prstGeom prst="rect">
            <a:avLst/>
          </a:prstGeom>
          <a:noFill/>
        </p:spPr>
        <p:txBody>
          <a:bodyPr wrap="square" rtlCol="0">
            <a:spAutoFit/>
          </a:bodyPr>
          <a:lstStyle/>
          <a:p>
            <a:pPr algn="ctr"/>
            <a:r>
              <a:rPr lang="en-US" sz="2667" dirty="0">
                <a:solidFill>
                  <a:schemeClr val="bg2"/>
                </a:solidFill>
              </a:rPr>
              <a:t>www.AdvancingDialysis.org</a:t>
            </a:r>
          </a:p>
        </p:txBody>
      </p:sp>
      <p:sp>
        <p:nvSpPr>
          <p:cNvPr id="2" name="TextBox 1">
            <a:extLst>
              <a:ext uri="{FF2B5EF4-FFF2-40B4-BE49-F238E27FC236}">
                <a16:creationId xmlns:a16="http://schemas.microsoft.com/office/drawing/2014/main" id="{313F4065-4BED-4496-8F79-D857073F0034}"/>
              </a:ext>
            </a:extLst>
          </p:cNvPr>
          <p:cNvSpPr txBox="1"/>
          <p:nvPr/>
        </p:nvSpPr>
        <p:spPr>
          <a:xfrm>
            <a:off x="4453631" y="6525088"/>
            <a:ext cx="3284738" cy="261610"/>
          </a:xfrm>
          <a:prstGeom prst="rect">
            <a:avLst/>
          </a:prstGeom>
          <a:noFill/>
        </p:spPr>
        <p:txBody>
          <a:bodyPr wrap="square" rtlCol="0">
            <a:spAutoFit/>
          </a:bodyPr>
          <a:lstStyle/>
          <a:p>
            <a:pPr algn="ctr"/>
            <a:r>
              <a:rPr lang="en-US" sz="1050" dirty="0">
                <a:solidFill>
                  <a:schemeClr val="bg1">
                    <a:lumMod val="75000"/>
                  </a:schemeClr>
                </a:solidFill>
              </a:rPr>
              <a:t>© 2018 NxStage Medical, Inc.</a:t>
            </a:r>
          </a:p>
        </p:txBody>
      </p:sp>
    </p:spTree>
    <p:custDataLst>
      <p:tags r:id="rId1"/>
    </p:custDataLst>
    <p:extLst>
      <p:ext uri="{BB962C8B-B14F-4D97-AF65-F5344CB8AC3E}">
        <p14:creationId xmlns:p14="http://schemas.microsoft.com/office/powerpoint/2010/main" val="262127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BDED1C-5D95-451A-A0ED-8899BF84038C}"/>
              </a:ext>
            </a:extLst>
          </p:cNvPr>
          <p:cNvSpPr>
            <a:spLocks noGrp="1"/>
          </p:cNvSpPr>
          <p:nvPr>
            <p:ph type="title"/>
          </p:nvPr>
        </p:nvSpPr>
        <p:spPr>
          <a:xfrm>
            <a:off x="838201" y="365129"/>
            <a:ext cx="7569819" cy="1325563"/>
          </a:xfrm>
        </p:spPr>
        <p:txBody>
          <a:bodyPr anchor="ctr"/>
          <a:lstStyle/>
          <a:p>
            <a:r>
              <a:rPr lang="en-US" sz="3200" dirty="0"/>
              <a:t>Increased risk of sudden cardiac death in dialysis patients</a:t>
            </a:r>
            <a:r>
              <a:rPr lang="en-US" sz="3200" baseline="30000" dirty="0"/>
              <a:t>1</a:t>
            </a:r>
            <a:endParaRPr lang="en-US" sz="3200" dirty="0"/>
          </a:p>
        </p:txBody>
      </p:sp>
      <p:sp>
        <p:nvSpPr>
          <p:cNvPr id="6" name="Content Placeholder 5">
            <a:extLst>
              <a:ext uri="{FF2B5EF4-FFF2-40B4-BE49-F238E27FC236}">
                <a16:creationId xmlns:a16="http://schemas.microsoft.com/office/drawing/2014/main" id="{B11591BD-E207-445D-9217-B5A0B44A9E17}"/>
              </a:ext>
            </a:extLst>
          </p:cNvPr>
          <p:cNvSpPr>
            <a:spLocks noGrp="1"/>
          </p:cNvSpPr>
          <p:nvPr>
            <p:ph idx="1"/>
          </p:nvPr>
        </p:nvSpPr>
        <p:spPr>
          <a:xfrm>
            <a:off x="838204" y="1866900"/>
            <a:ext cx="4473713" cy="3083122"/>
          </a:xfrm>
        </p:spPr>
        <p:txBody>
          <a:bodyPr/>
          <a:lstStyle/>
          <a:p>
            <a:pPr marL="285750" indent="-285750">
              <a:spcAft>
                <a:spcPts val="600"/>
              </a:spcAft>
              <a:buFont typeface="Arial" panose="020B0604020202020204" pitchFamily="34" charset="0"/>
              <a:buChar char="•"/>
            </a:pPr>
            <a:r>
              <a:rPr lang="en-US" sz="2000" dirty="0"/>
              <a:t>Decreased eGFR has been suggested to cause endocardial and diffuse myocardial fibrosis that could increase the risk of life-threatening ventricular arrhythmias and sudden cardiac death (SCD)</a:t>
            </a:r>
            <a:r>
              <a:rPr lang="en-US" sz="2000" baseline="30000" dirty="0"/>
              <a:t>2</a:t>
            </a:r>
          </a:p>
          <a:p>
            <a:pPr marL="285750" indent="-285750">
              <a:spcAft>
                <a:spcPts val="600"/>
              </a:spcAft>
              <a:buFont typeface="Arial" panose="020B0604020202020204" pitchFamily="34" charset="0"/>
              <a:buChar char="•"/>
            </a:pPr>
            <a:r>
              <a:rPr lang="en-US" sz="2000" dirty="0"/>
              <a:t>Each 10 mL/min/1.73 m</a:t>
            </a:r>
            <a:r>
              <a:rPr lang="en-US" sz="2000" baseline="30000" dirty="0"/>
              <a:t>2</a:t>
            </a:r>
            <a:r>
              <a:rPr lang="en-US" sz="2000" dirty="0"/>
              <a:t> decline in eGFR has been associated with an 11% increased risk of SCD</a:t>
            </a:r>
            <a:r>
              <a:rPr lang="en-US" sz="2000" baseline="30000" dirty="0"/>
              <a:t>1</a:t>
            </a:r>
          </a:p>
        </p:txBody>
      </p:sp>
      <p:graphicFrame>
        <p:nvGraphicFramePr>
          <p:cNvPr id="11" name="Content Placeholder 10">
            <a:extLst>
              <a:ext uri="{FF2B5EF4-FFF2-40B4-BE49-F238E27FC236}">
                <a16:creationId xmlns:a16="http://schemas.microsoft.com/office/drawing/2014/main" id="{BE34C1BC-2DD8-4A4A-937B-BE0C5079E8EC}"/>
              </a:ext>
            </a:extLst>
          </p:cNvPr>
          <p:cNvGraphicFramePr>
            <a:graphicFrameLocks noGrp="1"/>
          </p:cNvGraphicFramePr>
          <p:nvPr>
            <p:ph idx="13"/>
            <p:extLst>
              <p:ext uri="{D42A27DB-BD31-4B8C-83A1-F6EECF244321}">
                <p14:modId xmlns:p14="http://schemas.microsoft.com/office/powerpoint/2010/main" val="1371188158"/>
              </p:ext>
            </p:extLst>
          </p:nvPr>
        </p:nvGraphicFramePr>
        <p:xfrm>
          <a:off x="5519854" y="1825625"/>
          <a:ext cx="628456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143265DE-B254-4727-A4E4-7846F8D802A1}"/>
              </a:ext>
            </a:extLst>
          </p:cNvPr>
          <p:cNvSpPr>
            <a:spLocks noGrp="1"/>
          </p:cNvSpPr>
          <p:nvPr>
            <p:ph type="body" sz="quarter" idx="14"/>
          </p:nvPr>
        </p:nvSpPr>
        <p:spPr>
          <a:xfrm>
            <a:off x="871654" y="5084955"/>
            <a:ext cx="4648200" cy="1773045"/>
          </a:xfrm>
        </p:spPr>
        <p:txBody>
          <a:bodyPr/>
          <a:lstStyle/>
          <a:p>
            <a:r>
              <a:rPr lang="en-US" baseline="30000" dirty="0"/>
              <a:t>1</a:t>
            </a:r>
            <a:r>
              <a:rPr lang="en-US" dirty="0"/>
              <a:t>Pun, P.H. et al. Chronic kidney disease is associated with increased risk of sudden cardiac death among patients with coronary artery disease. Kidney International (2009) 76, 652–658. </a:t>
            </a:r>
          </a:p>
          <a:p>
            <a:r>
              <a:rPr lang="en-US" baseline="30000" dirty="0"/>
              <a:t>2</a:t>
            </a:r>
            <a:r>
              <a:rPr lang="en-US" dirty="0"/>
              <a:t>Mark PB, Johnston N, </a:t>
            </a:r>
            <a:r>
              <a:rPr lang="en-US" dirty="0" err="1"/>
              <a:t>Groenning</a:t>
            </a:r>
            <a:r>
              <a:rPr lang="en-US" dirty="0"/>
              <a:t> BA et al. Redefinition of uremic cardiomyopathy by contrast-enhanced cardiac magnetic resonance imaging. Kidney </a:t>
            </a:r>
            <a:r>
              <a:rPr lang="en-US" dirty="0" err="1"/>
              <a:t>Int</a:t>
            </a:r>
            <a:r>
              <a:rPr lang="en-US" dirty="0"/>
              <a:t> 2006; 69: 1839–1845. </a:t>
            </a:r>
          </a:p>
          <a:p>
            <a:r>
              <a:rPr lang="en-US" baseline="30000" dirty="0"/>
              <a:t>3</a:t>
            </a:r>
            <a:r>
              <a:rPr lang="en-US" dirty="0"/>
              <a:t>Hayashi M., Shimizu W., Albert C.M. The Spectrum of Epidemiology Underlying Sudden Cardiac Death. Circulation Research. 2015;116:1887-1906</a:t>
            </a:r>
          </a:p>
        </p:txBody>
      </p:sp>
    </p:spTree>
    <p:extLst>
      <p:ext uri="{BB962C8B-B14F-4D97-AF65-F5344CB8AC3E}">
        <p14:creationId xmlns:p14="http://schemas.microsoft.com/office/powerpoint/2010/main" val="251547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8D27E539-D607-4C7F-9B9B-4F36BA7DB373}"/>
              </a:ext>
            </a:extLst>
          </p:cNvPr>
          <p:cNvGraphicFramePr>
            <a:graphicFrameLocks noGrp="1"/>
          </p:cNvGraphicFramePr>
          <p:nvPr>
            <p:ph idx="1"/>
            <p:extLst>
              <p:ext uri="{D42A27DB-BD31-4B8C-83A1-F6EECF244321}">
                <p14:modId xmlns:p14="http://schemas.microsoft.com/office/powerpoint/2010/main" val="520244925"/>
              </p:ext>
            </p:extLst>
          </p:nvPr>
        </p:nvGraphicFramePr>
        <p:xfrm>
          <a:off x="4514127" y="1585732"/>
          <a:ext cx="6841261" cy="47284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641711" y="2569125"/>
            <a:ext cx="2733368" cy="338554"/>
          </a:xfrm>
          <a:prstGeom prst="rect">
            <a:avLst/>
          </a:prstGeom>
          <a:noFill/>
        </p:spPr>
        <p:txBody>
          <a:bodyPr wrap="square" rtlCol="0">
            <a:spAutoFit/>
          </a:bodyPr>
          <a:lstStyle/>
          <a:p>
            <a:pPr algn="ctr"/>
            <a:r>
              <a:rPr lang="en-US" sz="1600" dirty="0">
                <a:solidFill>
                  <a:schemeClr val="tx2"/>
                </a:solidFill>
              </a:rPr>
              <a:t>Sudden cardiac death</a:t>
            </a:r>
          </a:p>
        </p:txBody>
      </p:sp>
      <p:sp>
        <p:nvSpPr>
          <p:cNvPr id="8" name="TextBox 7"/>
          <p:cNvSpPr txBox="1"/>
          <p:nvPr/>
        </p:nvSpPr>
        <p:spPr>
          <a:xfrm>
            <a:off x="5502818" y="4423881"/>
            <a:ext cx="2733368" cy="338554"/>
          </a:xfrm>
          <a:prstGeom prst="rect">
            <a:avLst/>
          </a:prstGeom>
          <a:noFill/>
        </p:spPr>
        <p:txBody>
          <a:bodyPr wrap="square" rtlCol="0">
            <a:spAutoFit/>
          </a:bodyPr>
          <a:lstStyle/>
          <a:p>
            <a:r>
              <a:rPr lang="en-US" sz="1600" dirty="0">
                <a:solidFill>
                  <a:schemeClr val="tx2"/>
                </a:solidFill>
              </a:rPr>
              <a:t>Acute myocardial infarction</a:t>
            </a:r>
          </a:p>
        </p:txBody>
      </p:sp>
      <p:sp>
        <p:nvSpPr>
          <p:cNvPr id="5" name="Text Placeholder 4">
            <a:extLst>
              <a:ext uri="{FF2B5EF4-FFF2-40B4-BE49-F238E27FC236}">
                <a16:creationId xmlns:a16="http://schemas.microsoft.com/office/drawing/2014/main" id="{5496CED5-7116-4A22-9107-214864ABAE81}"/>
              </a:ext>
            </a:extLst>
          </p:cNvPr>
          <p:cNvSpPr>
            <a:spLocks noGrp="1"/>
          </p:cNvSpPr>
          <p:nvPr>
            <p:ph type="body" sz="half" idx="2"/>
          </p:nvPr>
        </p:nvSpPr>
        <p:spPr>
          <a:xfrm>
            <a:off x="839787" y="1866900"/>
            <a:ext cx="3840480" cy="3994151"/>
          </a:xfrm>
        </p:spPr>
        <p:txBody>
          <a:bodyPr/>
          <a:lstStyle/>
          <a:p>
            <a:pPr>
              <a:lnSpc>
                <a:spcPct val="100000"/>
              </a:lnSpc>
              <a:spcBef>
                <a:spcPts val="0"/>
              </a:spcBef>
              <a:spcAft>
                <a:spcPts val="600"/>
              </a:spcAft>
            </a:pPr>
            <a:r>
              <a:rPr lang="en-US" sz="2000" dirty="0">
                <a:solidFill>
                  <a:schemeClr val="tx1"/>
                </a:solidFill>
              </a:rPr>
              <a:t>Monitoring in Dialysis (</a:t>
            </a:r>
            <a:r>
              <a:rPr lang="en-US" sz="2000" dirty="0" err="1">
                <a:solidFill>
                  <a:schemeClr val="tx1"/>
                </a:solidFill>
              </a:rPr>
              <a:t>MiD</a:t>
            </a:r>
            <a:r>
              <a:rPr lang="en-US" sz="2000" dirty="0">
                <a:solidFill>
                  <a:schemeClr val="tx1"/>
                </a:solidFill>
              </a:rPr>
              <a:t>) Study</a:t>
            </a:r>
          </a:p>
          <a:p>
            <a:pPr marL="285750" indent="-285750">
              <a:lnSpc>
                <a:spcPct val="100000"/>
              </a:lnSpc>
              <a:spcBef>
                <a:spcPts val="0"/>
              </a:spcBef>
              <a:spcAft>
                <a:spcPts val="600"/>
              </a:spcAft>
              <a:buFont typeface="Arial" panose="020B0604020202020204" pitchFamily="34" charset="0"/>
              <a:buChar char="•"/>
            </a:pPr>
            <a:r>
              <a:rPr lang="en-US" sz="2000" dirty="0">
                <a:solidFill>
                  <a:schemeClr val="tx1"/>
                </a:solidFill>
              </a:rPr>
              <a:t>Aimed to estimate the proportion of thrice-weekly hemodialysis patients who experienced clinically significant arrhythmias </a:t>
            </a:r>
          </a:p>
          <a:p>
            <a:pPr marL="285750" indent="-285750">
              <a:lnSpc>
                <a:spcPct val="100000"/>
              </a:lnSpc>
              <a:spcBef>
                <a:spcPts val="0"/>
              </a:spcBef>
              <a:spcAft>
                <a:spcPts val="600"/>
              </a:spcAft>
              <a:buFont typeface="Arial" panose="020B0604020202020204" pitchFamily="34" charset="0"/>
              <a:buChar char="•"/>
            </a:pPr>
            <a:r>
              <a:rPr lang="en-US" sz="2000" dirty="0">
                <a:solidFill>
                  <a:schemeClr val="tx1"/>
                </a:solidFill>
              </a:rPr>
              <a:t>6-months of follow-up</a:t>
            </a:r>
          </a:p>
        </p:txBody>
      </p:sp>
      <p:sp>
        <p:nvSpPr>
          <p:cNvPr id="7" name="Title 8"/>
          <p:cNvSpPr txBox="1">
            <a:spLocks/>
          </p:cNvSpPr>
          <p:nvPr/>
        </p:nvSpPr>
        <p:spPr>
          <a:xfrm>
            <a:off x="2346960" y="594361"/>
            <a:ext cx="7215596" cy="1148965"/>
          </a:xfrm>
          <a:prstGeom prst="rect">
            <a:avLst/>
          </a:prstGeom>
        </p:spPr>
        <p:txBody>
          <a:bodyPr vert="horz" lIns="68580" tIns="34290" rIns="68580" bIns="34290" rtlCol="0" anchor="b" anchorCtr="0">
            <a:noAutofit/>
          </a:bodyPr>
          <a:lstStyle>
            <a:lvl1pPr algn="l" defTabSz="685800" rtl="0" eaLnBrk="1" latinLnBrk="0" hangingPunct="1">
              <a:spcBef>
                <a:spcPct val="0"/>
              </a:spcBef>
              <a:buNone/>
              <a:defRPr sz="3300" kern="1200">
                <a:solidFill>
                  <a:schemeClr val="accent1"/>
                </a:solidFill>
                <a:latin typeface="+mj-lt"/>
                <a:ea typeface="+mj-ea"/>
                <a:cs typeface="+mj-cs"/>
              </a:defRPr>
            </a:lvl1pPr>
          </a:lstStyle>
          <a:p>
            <a:pPr>
              <a:lnSpc>
                <a:spcPts val="4000"/>
              </a:lnSpc>
            </a:pPr>
            <a:endParaRPr lang="en-US" sz="1600" b="1" dirty="0"/>
          </a:p>
        </p:txBody>
      </p:sp>
      <p:sp>
        <p:nvSpPr>
          <p:cNvPr id="12" name="Text Placeholder 17">
            <a:extLst>
              <a:ext uri="{FF2B5EF4-FFF2-40B4-BE49-F238E27FC236}">
                <a16:creationId xmlns:a16="http://schemas.microsoft.com/office/drawing/2014/main" id="{32784DA2-5FF7-446F-A400-DD32CFA09923}"/>
              </a:ext>
            </a:extLst>
          </p:cNvPr>
          <p:cNvSpPr txBox="1">
            <a:spLocks/>
          </p:cNvSpPr>
          <p:nvPr/>
        </p:nvSpPr>
        <p:spPr>
          <a:xfrm>
            <a:off x="740545" y="6191519"/>
            <a:ext cx="5738314" cy="543820"/>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buNone/>
            </a:pPr>
            <a:r>
              <a:rPr lang="en-US" sz="1200" baseline="30000" dirty="0">
                <a:solidFill>
                  <a:schemeClr val="tx2"/>
                </a:solidFill>
              </a:rPr>
              <a:t>1</a:t>
            </a:r>
            <a:r>
              <a:rPr lang="en-US" sz="1200" dirty="0">
                <a:solidFill>
                  <a:schemeClr val="tx2"/>
                </a:solidFill>
              </a:rPr>
              <a:t>Wetmore JB, Gilbertson DT, Liu J, Collins AJ. Improving outcomes in patients receiving dialysis: The Peer Kidney Care Initiative, </a:t>
            </a:r>
            <a:r>
              <a:rPr lang="en-US" sz="1200" dirty="0" err="1">
                <a:solidFill>
                  <a:schemeClr val="tx2"/>
                </a:solidFill>
              </a:rPr>
              <a:t>Clin</a:t>
            </a:r>
            <a:r>
              <a:rPr lang="en-US" sz="1200" dirty="0">
                <a:solidFill>
                  <a:schemeClr val="tx2"/>
                </a:solidFill>
              </a:rPr>
              <a:t> J Am </a:t>
            </a:r>
            <a:r>
              <a:rPr lang="en-US" sz="1200" dirty="0" err="1">
                <a:solidFill>
                  <a:schemeClr val="tx2"/>
                </a:solidFill>
              </a:rPr>
              <a:t>Soc</a:t>
            </a:r>
            <a:r>
              <a:rPr lang="en-US" sz="1200" dirty="0">
                <a:solidFill>
                  <a:schemeClr val="tx2"/>
                </a:solidFill>
              </a:rPr>
              <a:t> </a:t>
            </a:r>
            <a:r>
              <a:rPr lang="en-US" sz="1200" dirty="0" err="1">
                <a:solidFill>
                  <a:schemeClr val="tx2"/>
                </a:solidFill>
              </a:rPr>
              <a:t>Nephrol</a:t>
            </a:r>
            <a:r>
              <a:rPr lang="en-US" sz="1200" dirty="0">
                <a:solidFill>
                  <a:schemeClr val="tx2"/>
                </a:solidFill>
              </a:rPr>
              <a:t>. 2016 Jul 7;11(7):1297-304.  Figure 4.5. </a:t>
            </a:r>
          </a:p>
        </p:txBody>
      </p:sp>
      <p:sp>
        <p:nvSpPr>
          <p:cNvPr id="13" name="Title 2">
            <a:extLst>
              <a:ext uri="{FF2B5EF4-FFF2-40B4-BE49-F238E27FC236}">
                <a16:creationId xmlns:a16="http://schemas.microsoft.com/office/drawing/2014/main" id="{CA9BF4DE-ED8D-48C4-89BF-59EDF1C4B555}"/>
              </a:ext>
            </a:extLst>
          </p:cNvPr>
          <p:cNvSpPr txBox="1">
            <a:spLocks/>
          </p:cNvSpPr>
          <p:nvPr/>
        </p:nvSpPr>
        <p:spPr bwMode="auto">
          <a:xfrm>
            <a:off x="838200" y="366185"/>
            <a:ext cx="5272668"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defTabSz="914377" rtl="0" eaLnBrk="1" fontAlgn="base" hangingPunct="1">
              <a:spcBef>
                <a:spcPct val="0"/>
              </a:spcBef>
              <a:spcAft>
                <a:spcPct val="0"/>
              </a:spcAft>
              <a:defRPr sz="2400" kern="1200">
                <a:solidFill>
                  <a:srgbClr val="312B42"/>
                </a:solidFill>
                <a:latin typeface="+mj-lt"/>
                <a:ea typeface="+mj-ea"/>
                <a:cs typeface="+mj-cs"/>
              </a:defRPr>
            </a:lvl1pPr>
            <a:lvl2pPr algn="l" defTabSz="914377" rtl="0" eaLnBrk="1" fontAlgn="base" hangingPunct="1">
              <a:spcBef>
                <a:spcPct val="0"/>
              </a:spcBef>
              <a:spcAft>
                <a:spcPct val="0"/>
              </a:spcAft>
              <a:defRPr sz="4400">
                <a:solidFill>
                  <a:schemeClr val="tx1"/>
                </a:solidFill>
                <a:latin typeface="Arial" panose="020B0604020202020204" pitchFamily="34" charset="0"/>
              </a:defRPr>
            </a:lvl2pPr>
            <a:lvl3pPr algn="l" defTabSz="914377" rtl="0" eaLnBrk="1" fontAlgn="base" hangingPunct="1">
              <a:spcBef>
                <a:spcPct val="0"/>
              </a:spcBef>
              <a:spcAft>
                <a:spcPct val="0"/>
              </a:spcAft>
              <a:defRPr sz="4400">
                <a:solidFill>
                  <a:schemeClr val="tx1"/>
                </a:solidFill>
                <a:latin typeface="Arial" panose="020B0604020202020204" pitchFamily="34" charset="0"/>
              </a:defRPr>
            </a:lvl3pPr>
            <a:lvl4pPr algn="l" defTabSz="914377" rtl="0" eaLnBrk="1" fontAlgn="base" hangingPunct="1">
              <a:spcBef>
                <a:spcPct val="0"/>
              </a:spcBef>
              <a:spcAft>
                <a:spcPct val="0"/>
              </a:spcAft>
              <a:defRPr sz="4400">
                <a:solidFill>
                  <a:schemeClr val="tx1"/>
                </a:solidFill>
                <a:latin typeface="Arial" panose="020B0604020202020204" pitchFamily="34" charset="0"/>
              </a:defRPr>
            </a:lvl4pPr>
            <a:lvl5pPr algn="l" defTabSz="914377" rtl="0" eaLnBrk="1" fontAlgn="base" hangingPunct="1">
              <a:spcBef>
                <a:spcPct val="0"/>
              </a:spcBef>
              <a:spcAft>
                <a:spcPct val="0"/>
              </a:spcAft>
              <a:defRPr sz="4400">
                <a:solidFill>
                  <a:schemeClr val="tx1"/>
                </a:solidFill>
                <a:latin typeface="Arial" panose="020B0604020202020204" pitchFamily="34" charset="0"/>
              </a:defRPr>
            </a:lvl5pPr>
            <a:lvl6pPr marL="609585" algn="l" defTabSz="914377" rtl="0" eaLnBrk="1" fontAlgn="base" hangingPunct="1">
              <a:spcBef>
                <a:spcPct val="0"/>
              </a:spcBef>
              <a:spcAft>
                <a:spcPct val="0"/>
              </a:spcAft>
              <a:defRPr sz="4400">
                <a:solidFill>
                  <a:schemeClr val="tx1"/>
                </a:solidFill>
                <a:latin typeface="Arial" panose="020B0604020202020204" pitchFamily="34" charset="0"/>
              </a:defRPr>
            </a:lvl6pPr>
            <a:lvl7pPr marL="1219170" algn="l" defTabSz="914377" rtl="0" eaLnBrk="1" fontAlgn="base" hangingPunct="1">
              <a:spcBef>
                <a:spcPct val="0"/>
              </a:spcBef>
              <a:spcAft>
                <a:spcPct val="0"/>
              </a:spcAft>
              <a:defRPr sz="4400">
                <a:solidFill>
                  <a:schemeClr val="tx1"/>
                </a:solidFill>
                <a:latin typeface="Arial" panose="020B0604020202020204" pitchFamily="34" charset="0"/>
              </a:defRPr>
            </a:lvl7pPr>
            <a:lvl8pPr marL="1828754" algn="l" defTabSz="914377" rtl="0" eaLnBrk="1" fontAlgn="base" hangingPunct="1">
              <a:spcBef>
                <a:spcPct val="0"/>
              </a:spcBef>
              <a:spcAft>
                <a:spcPct val="0"/>
              </a:spcAft>
              <a:defRPr sz="4400">
                <a:solidFill>
                  <a:schemeClr val="tx1"/>
                </a:solidFill>
                <a:latin typeface="Arial" panose="020B0604020202020204" pitchFamily="34" charset="0"/>
              </a:defRPr>
            </a:lvl8pPr>
            <a:lvl9pPr marL="2438339" algn="l" defTabSz="914377" rtl="0" eaLnBrk="1" fontAlgn="base" hangingPunct="1">
              <a:spcBef>
                <a:spcPct val="0"/>
              </a:spcBef>
              <a:spcAft>
                <a:spcPct val="0"/>
              </a:spcAft>
              <a:defRPr sz="4400">
                <a:solidFill>
                  <a:schemeClr val="tx1"/>
                </a:solidFill>
                <a:latin typeface="Arial" panose="020B0604020202020204" pitchFamily="34" charset="0"/>
              </a:defRPr>
            </a:lvl9pPr>
          </a:lstStyle>
          <a:p>
            <a:r>
              <a:rPr lang="en-US" sz="3200" dirty="0">
                <a:solidFill>
                  <a:schemeClr val="tx1"/>
                </a:solidFill>
              </a:rPr>
              <a:t>No recent progress in sudden cardiac death</a:t>
            </a:r>
            <a:r>
              <a:rPr lang="en-US" sz="3200" baseline="30000" dirty="0">
                <a:solidFill>
                  <a:schemeClr val="tx1"/>
                </a:solidFill>
              </a:rPr>
              <a:t>1</a:t>
            </a:r>
          </a:p>
        </p:txBody>
      </p:sp>
    </p:spTree>
    <p:extLst>
      <p:ext uri="{BB962C8B-B14F-4D97-AF65-F5344CB8AC3E}">
        <p14:creationId xmlns:p14="http://schemas.microsoft.com/office/powerpoint/2010/main" val="57540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B8CAF-730B-456A-96E9-6694C5A9F486}"/>
              </a:ext>
            </a:extLst>
          </p:cNvPr>
          <p:cNvSpPr txBox="1"/>
          <p:nvPr/>
        </p:nvSpPr>
        <p:spPr>
          <a:xfrm>
            <a:off x="830964" y="5063454"/>
            <a:ext cx="10640029" cy="783193"/>
          </a:xfrm>
          <a:prstGeom prst="roundRect">
            <a:avLst/>
          </a:prstGeom>
          <a:noFill/>
          <a:ln>
            <a:solidFill>
              <a:schemeClr val="tx2"/>
            </a:solidFill>
          </a:ln>
        </p:spPr>
        <p:txBody>
          <a:bodyPr wrap="square" rtlCol="0">
            <a:spAutoFit/>
          </a:bodyPr>
          <a:lstStyle/>
          <a:p>
            <a:r>
              <a:rPr lang="en-US" sz="2000" dirty="0">
                <a:latin typeface="+mn-lt"/>
              </a:rPr>
              <a:t>66 patients enrolled; 62 (94%) completed 6 months of follow-up and the devices also detected atrial fibrillation</a:t>
            </a:r>
          </a:p>
        </p:txBody>
      </p:sp>
      <p:sp>
        <p:nvSpPr>
          <p:cNvPr id="16" name="Title 2">
            <a:extLst>
              <a:ext uri="{FF2B5EF4-FFF2-40B4-BE49-F238E27FC236}">
                <a16:creationId xmlns:a16="http://schemas.microsoft.com/office/drawing/2014/main" id="{4911922C-1EDB-4E27-B6EF-6FD7016E1067}"/>
              </a:ext>
            </a:extLst>
          </p:cNvPr>
          <p:cNvSpPr>
            <a:spLocks noGrp="1"/>
          </p:cNvSpPr>
          <p:nvPr>
            <p:ph type="title"/>
          </p:nvPr>
        </p:nvSpPr>
        <p:spPr/>
        <p:txBody>
          <a:bodyPr/>
          <a:lstStyle/>
          <a:p>
            <a:r>
              <a:rPr lang="en-US" sz="3200" dirty="0">
                <a:solidFill>
                  <a:schemeClr val="tx1"/>
                </a:solidFill>
              </a:rPr>
              <a:t>Clinically significant arrhythmias were defined prospectively and examined</a:t>
            </a:r>
            <a:r>
              <a:rPr lang="en-US" sz="3200" baseline="30000" dirty="0">
                <a:solidFill>
                  <a:schemeClr val="tx1"/>
                </a:solidFill>
              </a:rPr>
              <a:t>1</a:t>
            </a:r>
          </a:p>
        </p:txBody>
      </p:sp>
      <p:sp>
        <p:nvSpPr>
          <p:cNvPr id="3" name="Text Placeholder 5">
            <a:extLst>
              <a:ext uri="{FF2B5EF4-FFF2-40B4-BE49-F238E27FC236}">
                <a16:creationId xmlns:a16="http://schemas.microsoft.com/office/drawing/2014/main" id="{026B379D-2526-470E-81BD-BA9534C8138C}"/>
              </a:ext>
            </a:extLst>
          </p:cNvPr>
          <p:cNvSpPr txBox="1">
            <a:spLocks/>
          </p:cNvSpPr>
          <p:nvPr/>
        </p:nvSpPr>
        <p:spPr>
          <a:xfrm>
            <a:off x="830965" y="1743188"/>
            <a:ext cx="7772400" cy="402336"/>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spcAft>
                <a:spcPts val="2400"/>
              </a:spcAft>
              <a:buNone/>
            </a:pPr>
            <a:r>
              <a:rPr lang="en-US" sz="2000" dirty="0"/>
              <a:t>Ventricular tachycardia ≥130 beats per minute for ≥30 seconds</a:t>
            </a:r>
          </a:p>
        </p:txBody>
      </p:sp>
      <p:cxnSp>
        <p:nvCxnSpPr>
          <p:cNvPr id="6" name="Straight Connector 5">
            <a:extLst>
              <a:ext uri="{FF2B5EF4-FFF2-40B4-BE49-F238E27FC236}">
                <a16:creationId xmlns:a16="http://schemas.microsoft.com/office/drawing/2014/main" id="{B938567F-93A2-4E33-BF21-BF83C8566769}"/>
              </a:ext>
            </a:extLst>
          </p:cNvPr>
          <p:cNvCxnSpPr>
            <a:cxnSpLocks/>
          </p:cNvCxnSpPr>
          <p:nvPr/>
        </p:nvCxnSpPr>
        <p:spPr>
          <a:xfrm>
            <a:off x="830965" y="2390895"/>
            <a:ext cx="8914919" cy="0"/>
          </a:xfrm>
          <a:prstGeom prst="line">
            <a:avLst/>
          </a:prstGeom>
          <a:ln w="28575" cap="rnd">
            <a:gradFill flip="none" rotWithShape="1">
              <a:gsLst>
                <a:gs pos="0">
                  <a:schemeClr val="accent5">
                    <a:lumMod val="67000"/>
                  </a:schemeClr>
                </a:gs>
                <a:gs pos="85000">
                  <a:schemeClr val="accent5">
                    <a:lumMod val="97000"/>
                    <a:lumOff val="3000"/>
                  </a:schemeClr>
                </a:gs>
                <a:gs pos="97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336C39-7821-49B0-B949-9F21928187E6}"/>
              </a:ext>
            </a:extLst>
          </p:cNvPr>
          <p:cNvCxnSpPr>
            <a:cxnSpLocks/>
          </p:cNvCxnSpPr>
          <p:nvPr/>
        </p:nvCxnSpPr>
        <p:spPr>
          <a:xfrm>
            <a:off x="830965" y="3281747"/>
            <a:ext cx="9864043" cy="0"/>
          </a:xfrm>
          <a:prstGeom prst="line">
            <a:avLst/>
          </a:prstGeom>
          <a:ln w="28575" cap="rnd">
            <a:gradFill flip="none" rotWithShape="1">
              <a:gsLst>
                <a:gs pos="0">
                  <a:schemeClr val="accent5">
                    <a:lumMod val="67000"/>
                  </a:schemeClr>
                </a:gs>
                <a:gs pos="85000">
                  <a:schemeClr val="accent5">
                    <a:lumMod val="97000"/>
                    <a:lumOff val="3000"/>
                  </a:schemeClr>
                </a:gs>
                <a:gs pos="97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C15248-7BF4-4D4E-9AFF-9679E6472071}"/>
              </a:ext>
            </a:extLst>
          </p:cNvPr>
          <p:cNvCxnSpPr>
            <a:cxnSpLocks/>
          </p:cNvCxnSpPr>
          <p:nvPr/>
        </p:nvCxnSpPr>
        <p:spPr>
          <a:xfrm>
            <a:off x="830965" y="4172599"/>
            <a:ext cx="10766868" cy="0"/>
          </a:xfrm>
          <a:prstGeom prst="line">
            <a:avLst/>
          </a:prstGeom>
          <a:ln w="28575" cap="rnd">
            <a:gradFill flip="none" rotWithShape="1">
              <a:gsLst>
                <a:gs pos="0">
                  <a:schemeClr val="accent5">
                    <a:lumMod val="67000"/>
                  </a:schemeClr>
                </a:gs>
                <a:gs pos="85000">
                  <a:schemeClr val="accent5">
                    <a:lumMod val="97000"/>
                    <a:lumOff val="3000"/>
                  </a:schemeClr>
                </a:gs>
                <a:gs pos="97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C88AC1E-BFFD-4CC1-9D57-EA375D081BAB}"/>
              </a:ext>
            </a:extLst>
          </p:cNvPr>
          <p:cNvSpPr>
            <a:spLocks noGrp="1"/>
          </p:cNvSpPr>
          <p:nvPr>
            <p:ph type="body" sz="quarter" idx="14"/>
          </p:nvPr>
        </p:nvSpPr>
        <p:spPr>
          <a:xfrm>
            <a:off x="838200" y="6255434"/>
            <a:ext cx="7600950" cy="587334"/>
          </a:xfrm>
        </p:spPr>
        <p:txBody>
          <a:bodyPr anchor="ctr"/>
          <a:lstStyle/>
          <a:p>
            <a:r>
              <a:rPr lang="en-US" baseline="30000" dirty="0"/>
              <a:t>1</a:t>
            </a:r>
            <a:r>
              <a:rPr lang="en-US" dirty="0"/>
              <a:t>Charytan, D.M., et al. Arrhythmia and Sudden Death in Hemodialysis Patients: Protocol and Baseline Characteristics of the Monitoring in Dialysis Study. </a:t>
            </a:r>
            <a:r>
              <a:rPr lang="en-US" i="1" dirty="0" err="1"/>
              <a:t>Clin</a:t>
            </a:r>
            <a:r>
              <a:rPr lang="en-US" i="1" dirty="0"/>
              <a:t> J Am </a:t>
            </a:r>
            <a:r>
              <a:rPr lang="en-US" i="1" dirty="0" err="1"/>
              <a:t>Soc</a:t>
            </a:r>
            <a:r>
              <a:rPr lang="en-US" i="1" dirty="0"/>
              <a:t> </a:t>
            </a:r>
            <a:r>
              <a:rPr lang="en-US" i="1" dirty="0" err="1"/>
              <a:t>Nephrol</a:t>
            </a:r>
            <a:r>
              <a:rPr lang="en-US" i="1" dirty="0"/>
              <a:t>. </a:t>
            </a:r>
            <a:r>
              <a:rPr lang="en-US" dirty="0"/>
              <a:t>2016;11:721–734</a:t>
            </a:r>
          </a:p>
        </p:txBody>
      </p:sp>
      <p:sp>
        <p:nvSpPr>
          <p:cNvPr id="21" name="TextBox 20">
            <a:extLst>
              <a:ext uri="{FF2B5EF4-FFF2-40B4-BE49-F238E27FC236}">
                <a16:creationId xmlns:a16="http://schemas.microsoft.com/office/drawing/2014/main" id="{8B74FCDB-7113-4914-ABD2-CAE4F6FCCA37}"/>
              </a:ext>
            </a:extLst>
          </p:cNvPr>
          <p:cNvSpPr txBox="1"/>
          <p:nvPr/>
        </p:nvSpPr>
        <p:spPr>
          <a:xfrm>
            <a:off x="830965" y="4417970"/>
            <a:ext cx="10640028" cy="400110"/>
          </a:xfrm>
          <a:prstGeom prst="rect">
            <a:avLst/>
          </a:prstGeom>
          <a:noFill/>
        </p:spPr>
        <p:txBody>
          <a:bodyPr wrap="square" rtlCol="0">
            <a:spAutoFit/>
          </a:bodyPr>
          <a:lstStyle/>
          <a:p>
            <a:pPr marL="0" indent="0">
              <a:lnSpc>
                <a:spcPct val="100000"/>
              </a:lnSpc>
              <a:spcBef>
                <a:spcPts val="0"/>
              </a:spcBef>
              <a:spcAft>
                <a:spcPts val="2400"/>
              </a:spcAft>
              <a:buNone/>
            </a:pPr>
            <a:r>
              <a:rPr lang="en-US" sz="2000" dirty="0"/>
              <a:t>Symptomatic events with electrocardiography-confirmed arrhythmia</a:t>
            </a:r>
          </a:p>
        </p:txBody>
      </p:sp>
      <p:sp>
        <p:nvSpPr>
          <p:cNvPr id="22" name="TextBox 21">
            <a:extLst>
              <a:ext uri="{FF2B5EF4-FFF2-40B4-BE49-F238E27FC236}">
                <a16:creationId xmlns:a16="http://schemas.microsoft.com/office/drawing/2014/main" id="{AA0F9581-6780-49B5-8012-F2996B4C5A6B}"/>
              </a:ext>
            </a:extLst>
          </p:cNvPr>
          <p:cNvSpPr txBox="1"/>
          <p:nvPr/>
        </p:nvSpPr>
        <p:spPr>
          <a:xfrm>
            <a:off x="830965" y="3527118"/>
            <a:ext cx="10640028" cy="400110"/>
          </a:xfrm>
          <a:prstGeom prst="rect">
            <a:avLst/>
          </a:prstGeom>
          <a:noFill/>
        </p:spPr>
        <p:txBody>
          <a:bodyPr wrap="square" rtlCol="0">
            <a:spAutoFit/>
          </a:bodyPr>
          <a:lstStyle/>
          <a:p>
            <a:pPr marL="0" indent="0">
              <a:lnSpc>
                <a:spcPct val="100000"/>
              </a:lnSpc>
              <a:spcBef>
                <a:spcPts val="0"/>
              </a:spcBef>
              <a:spcAft>
                <a:spcPts val="2400"/>
              </a:spcAft>
              <a:buNone/>
            </a:pPr>
            <a:r>
              <a:rPr lang="en-US" sz="2000" dirty="0"/>
              <a:t>Asystole for ≥3 seconds</a:t>
            </a:r>
          </a:p>
        </p:txBody>
      </p:sp>
      <p:sp>
        <p:nvSpPr>
          <p:cNvPr id="24" name="TextBox 23">
            <a:extLst>
              <a:ext uri="{FF2B5EF4-FFF2-40B4-BE49-F238E27FC236}">
                <a16:creationId xmlns:a16="http://schemas.microsoft.com/office/drawing/2014/main" id="{E46607DA-F688-42A1-9C66-791F7A08010F}"/>
              </a:ext>
            </a:extLst>
          </p:cNvPr>
          <p:cNvSpPr txBox="1"/>
          <p:nvPr/>
        </p:nvSpPr>
        <p:spPr>
          <a:xfrm>
            <a:off x="830965" y="2636266"/>
            <a:ext cx="10640028" cy="400110"/>
          </a:xfrm>
          <a:prstGeom prst="rect">
            <a:avLst/>
          </a:prstGeom>
          <a:noFill/>
        </p:spPr>
        <p:txBody>
          <a:bodyPr wrap="square" rtlCol="0">
            <a:spAutoFit/>
          </a:bodyPr>
          <a:lstStyle/>
          <a:p>
            <a:pPr marL="0" indent="0">
              <a:lnSpc>
                <a:spcPct val="100000"/>
              </a:lnSpc>
              <a:spcBef>
                <a:spcPts val="0"/>
              </a:spcBef>
              <a:spcAft>
                <a:spcPts val="2400"/>
              </a:spcAft>
              <a:buNone/>
            </a:pPr>
            <a:r>
              <a:rPr lang="en-US" sz="2000" dirty="0"/>
              <a:t>Bradycardia ≤40 beats per minute for ≥6 seconds</a:t>
            </a:r>
          </a:p>
        </p:txBody>
      </p:sp>
    </p:spTree>
    <p:extLst>
      <p:ext uri="{BB962C8B-B14F-4D97-AF65-F5344CB8AC3E}">
        <p14:creationId xmlns:p14="http://schemas.microsoft.com/office/powerpoint/2010/main" val="1594506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88C58FA-6385-4BB2-B653-87B3B4B584F6}"/>
              </a:ext>
            </a:extLst>
          </p:cNvPr>
          <p:cNvSpPr>
            <a:spLocks noGrp="1"/>
          </p:cNvSpPr>
          <p:nvPr>
            <p:ph idx="1"/>
          </p:nvPr>
        </p:nvSpPr>
        <p:spPr>
          <a:xfrm>
            <a:off x="838201" y="1866900"/>
            <a:ext cx="4032504" cy="4309533"/>
          </a:xfrm>
        </p:spPr>
        <p:txBody>
          <a:bodyPr/>
          <a:lstStyle/>
          <a:p>
            <a:pPr>
              <a:lnSpc>
                <a:spcPct val="100000"/>
              </a:lnSpc>
              <a:spcBef>
                <a:spcPts val="0"/>
              </a:spcBef>
              <a:spcAft>
                <a:spcPts val="0"/>
              </a:spcAft>
            </a:pPr>
            <a:r>
              <a:rPr lang="en-US" sz="2000" dirty="0"/>
              <a:t>Incidence rate of clinically significant arrhythmias was</a:t>
            </a:r>
          </a:p>
          <a:p>
            <a:pPr marL="231775" indent="0">
              <a:lnSpc>
                <a:spcPct val="100000"/>
              </a:lnSpc>
              <a:spcBef>
                <a:spcPts val="0"/>
              </a:spcBef>
              <a:spcAft>
                <a:spcPts val="600"/>
              </a:spcAft>
              <a:buNone/>
            </a:pPr>
            <a:r>
              <a:rPr lang="en-US" sz="2000" b="1" dirty="0"/>
              <a:t>4.5 events per patient-month (1,678 events)</a:t>
            </a:r>
          </a:p>
          <a:p>
            <a:pPr marL="914400" lvl="1" indent="-457200">
              <a:lnSpc>
                <a:spcPct val="100000"/>
              </a:lnSpc>
              <a:spcBef>
                <a:spcPts val="0"/>
              </a:spcBef>
              <a:spcAft>
                <a:spcPts val="600"/>
              </a:spcAft>
            </a:pPr>
            <a:r>
              <a:rPr lang="en-US" sz="2000" dirty="0"/>
              <a:t>Leading arrhythmia was bradycardia</a:t>
            </a:r>
          </a:p>
          <a:p>
            <a:pPr marL="1371588" lvl="2" indent="-457200">
              <a:lnSpc>
                <a:spcPct val="100000"/>
              </a:lnSpc>
              <a:spcBef>
                <a:spcPts val="0"/>
              </a:spcBef>
              <a:spcAft>
                <a:spcPts val="600"/>
              </a:spcAft>
            </a:pPr>
            <a:r>
              <a:rPr lang="en-US" sz="2000" dirty="0"/>
              <a:t>3.9 events per patient-month</a:t>
            </a:r>
          </a:p>
          <a:p>
            <a:pPr marL="914400" lvl="1" indent="-457200">
              <a:lnSpc>
                <a:spcPct val="100000"/>
              </a:lnSpc>
              <a:spcBef>
                <a:spcPts val="0"/>
              </a:spcBef>
              <a:spcAft>
                <a:spcPts val="600"/>
              </a:spcAft>
            </a:pPr>
            <a:r>
              <a:rPr lang="en-US" sz="2000" dirty="0"/>
              <a:t>Significantly lower rate of ventricular tachycardia or asystole</a:t>
            </a:r>
          </a:p>
        </p:txBody>
      </p:sp>
      <p:sp>
        <p:nvSpPr>
          <p:cNvPr id="2" name="Rectangle 1">
            <a:extLst>
              <a:ext uri="{FF2B5EF4-FFF2-40B4-BE49-F238E27FC236}">
                <a16:creationId xmlns:a16="http://schemas.microsoft.com/office/drawing/2014/main" id="{94878A0D-E505-446B-B2AE-DF821B7AB345}"/>
              </a:ext>
            </a:extLst>
          </p:cNvPr>
          <p:cNvSpPr/>
          <p:nvPr/>
        </p:nvSpPr>
        <p:spPr>
          <a:xfrm>
            <a:off x="838200" y="5952755"/>
            <a:ext cx="4944035" cy="830997"/>
          </a:xfrm>
          <a:prstGeom prst="rect">
            <a:avLst/>
          </a:prstGeom>
        </p:spPr>
        <p:txBody>
          <a:bodyPr wrap="square">
            <a:spAutoFit/>
          </a:bodyPr>
          <a:lstStyle/>
          <a:p>
            <a:r>
              <a:rPr lang="nb-NO" sz="1200" kern="0" baseline="30000" dirty="0">
                <a:solidFill>
                  <a:schemeClr val="tx2"/>
                </a:solidFill>
              </a:rPr>
              <a:t>1</a:t>
            </a:r>
            <a:r>
              <a:rPr lang="en-US" sz="1200" kern="0" dirty="0">
                <a:solidFill>
                  <a:schemeClr val="tx2"/>
                </a:solidFill>
              </a:rPr>
              <a:t>Roy-</a:t>
            </a:r>
            <a:r>
              <a:rPr lang="en-US" sz="1200" kern="0" dirty="0" err="1">
                <a:solidFill>
                  <a:schemeClr val="tx2"/>
                </a:solidFill>
              </a:rPr>
              <a:t>Chaudhury</a:t>
            </a:r>
            <a:r>
              <a:rPr lang="en-US" sz="1200" kern="0" dirty="0">
                <a:solidFill>
                  <a:schemeClr val="tx2"/>
                </a:solidFill>
              </a:rPr>
              <a:t>, P., et al. Primary outcomes of the Monitoring in Dialysis Study indicate that clinically significant arrhythmias are common in hemodialysis patients and related to dialytic cycle. Kidney Int. 2018;93:941–951.</a:t>
            </a:r>
            <a:endParaRPr lang="nb-NO" sz="1200" kern="0" dirty="0">
              <a:solidFill>
                <a:schemeClr val="tx2"/>
              </a:solidFill>
            </a:endParaRPr>
          </a:p>
        </p:txBody>
      </p:sp>
      <p:pic>
        <p:nvPicPr>
          <p:cNvPr id="7" name="Picture 6">
            <a:extLst>
              <a:ext uri="{FF2B5EF4-FFF2-40B4-BE49-F238E27FC236}">
                <a16:creationId xmlns:a16="http://schemas.microsoft.com/office/drawing/2014/main" id="{BBD3FD6B-0A8F-4763-B224-0233BE27650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082339" y="1210235"/>
            <a:ext cx="6109661" cy="5647765"/>
          </a:xfrm>
          <a:prstGeom prst="rect">
            <a:avLst/>
          </a:prstGeom>
        </p:spPr>
      </p:pic>
      <p:sp>
        <p:nvSpPr>
          <p:cNvPr id="9" name="Title 8">
            <a:extLst>
              <a:ext uri="{FF2B5EF4-FFF2-40B4-BE49-F238E27FC236}">
                <a16:creationId xmlns:a16="http://schemas.microsoft.com/office/drawing/2014/main" id="{26D9A972-1665-41F8-ACAE-AFE6DC063E82}"/>
              </a:ext>
            </a:extLst>
          </p:cNvPr>
          <p:cNvSpPr>
            <a:spLocks noGrp="1"/>
          </p:cNvSpPr>
          <p:nvPr>
            <p:ph type="title"/>
          </p:nvPr>
        </p:nvSpPr>
        <p:spPr>
          <a:xfrm>
            <a:off x="838200" y="366185"/>
            <a:ext cx="5986346" cy="1325033"/>
          </a:xfrm>
        </p:spPr>
        <p:txBody>
          <a:bodyPr/>
          <a:lstStyle/>
          <a:p>
            <a:r>
              <a:rPr lang="en-US" sz="3200" dirty="0"/>
              <a:t>2/3 patients experienced clinically significant arrhythmias</a:t>
            </a:r>
            <a:r>
              <a:rPr lang="en-US" sz="3200" baseline="30000" dirty="0"/>
              <a:t>1</a:t>
            </a:r>
          </a:p>
        </p:txBody>
      </p:sp>
    </p:spTree>
    <p:extLst>
      <p:ext uri="{BB962C8B-B14F-4D97-AF65-F5344CB8AC3E}">
        <p14:creationId xmlns:p14="http://schemas.microsoft.com/office/powerpoint/2010/main" val="584716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7451-26D4-4AF0-B950-F83F5F770828}"/>
              </a:ext>
            </a:extLst>
          </p:cNvPr>
          <p:cNvSpPr>
            <a:spLocks noGrp="1"/>
          </p:cNvSpPr>
          <p:nvPr>
            <p:ph type="title"/>
          </p:nvPr>
        </p:nvSpPr>
        <p:spPr>
          <a:xfrm>
            <a:off x="838200" y="366185"/>
            <a:ext cx="7458307" cy="1325033"/>
          </a:xfrm>
        </p:spPr>
        <p:txBody>
          <a:bodyPr/>
          <a:lstStyle/>
          <a:p>
            <a:r>
              <a:rPr lang="en-US" sz="3200" dirty="0"/>
              <a:t>Clear patterns of </a:t>
            </a:r>
            <a:br>
              <a:rPr lang="en-US" sz="3200" dirty="0"/>
            </a:br>
            <a:r>
              <a:rPr lang="en-US" sz="3200" dirty="0"/>
              <a:t>clinically significant arrhythmias</a:t>
            </a:r>
            <a:r>
              <a:rPr lang="en-US" sz="3200" baseline="30000" dirty="0"/>
              <a:t>1</a:t>
            </a:r>
          </a:p>
        </p:txBody>
      </p:sp>
      <p:sp>
        <p:nvSpPr>
          <p:cNvPr id="3" name="Text Placeholder 2">
            <a:extLst>
              <a:ext uri="{FF2B5EF4-FFF2-40B4-BE49-F238E27FC236}">
                <a16:creationId xmlns:a16="http://schemas.microsoft.com/office/drawing/2014/main" id="{D351D8F5-163A-4226-BE94-C6C2437FE1A8}"/>
              </a:ext>
            </a:extLst>
          </p:cNvPr>
          <p:cNvSpPr>
            <a:spLocks noGrp="1"/>
          </p:cNvSpPr>
          <p:nvPr>
            <p:ph type="body" sz="quarter" idx="13"/>
          </p:nvPr>
        </p:nvSpPr>
        <p:spPr>
          <a:xfrm>
            <a:off x="838200" y="1876358"/>
            <a:ext cx="4034742" cy="4166727"/>
          </a:xfrm>
        </p:spPr>
        <p:txBody>
          <a:bodyPr/>
          <a:lstStyle/>
          <a:p>
            <a:pPr>
              <a:lnSpc>
                <a:spcPct val="100000"/>
              </a:lnSpc>
              <a:spcBef>
                <a:spcPts val="0"/>
              </a:spcBef>
              <a:spcAft>
                <a:spcPts val="600"/>
              </a:spcAft>
            </a:pPr>
            <a:r>
              <a:rPr lang="en-US" sz="2000" dirty="0"/>
              <a:t>Highest during the first hemodialysis session of the week</a:t>
            </a:r>
          </a:p>
          <a:p>
            <a:pPr>
              <a:lnSpc>
                <a:spcPct val="100000"/>
              </a:lnSpc>
              <a:spcBef>
                <a:spcPts val="0"/>
              </a:spcBef>
              <a:spcAft>
                <a:spcPts val="600"/>
              </a:spcAft>
            </a:pPr>
            <a:r>
              <a:rPr lang="en-US" sz="2000" dirty="0"/>
              <a:t>2</a:t>
            </a:r>
            <a:r>
              <a:rPr lang="en-US" sz="2000" baseline="30000" dirty="0"/>
              <a:t>nd</a:t>
            </a:r>
            <a:r>
              <a:rPr lang="en-US" sz="2000" dirty="0"/>
              <a:t> highest during the final 12 hours of the long interdialytic gap</a:t>
            </a:r>
          </a:p>
          <a:p>
            <a:pPr>
              <a:lnSpc>
                <a:spcPct val="100000"/>
              </a:lnSpc>
              <a:spcBef>
                <a:spcPts val="0"/>
              </a:spcBef>
              <a:spcAft>
                <a:spcPts val="600"/>
              </a:spcAft>
            </a:pPr>
            <a:r>
              <a:rPr lang="en-US" sz="2000" dirty="0"/>
              <a:t>3</a:t>
            </a:r>
            <a:r>
              <a:rPr lang="en-US" sz="2000" baseline="30000" dirty="0"/>
              <a:t>rd</a:t>
            </a:r>
            <a:r>
              <a:rPr lang="en-US" sz="2000" dirty="0"/>
              <a:t> highest during the 12 hours immediately following the first session of the week</a:t>
            </a:r>
          </a:p>
          <a:p>
            <a:pPr>
              <a:lnSpc>
                <a:spcPct val="100000"/>
              </a:lnSpc>
              <a:spcBef>
                <a:spcPts val="0"/>
              </a:spcBef>
              <a:spcAft>
                <a:spcPts val="600"/>
              </a:spcAft>
            </a:pPr>
            <a:r>
              <a:rPr lang="en-US" sz="2000" dirty="0"/>
              <a:t>Meaningfully elevated during the final 12 hours of each of the short interdialytic gaps</a:t>
            </a:r>
          </a:p>
        </p:txBody>
      </p:sp>
      <p:sp>
        <p:nvSpPr>
          <p:cNvPr id="4" name="Text Placeholder 3">
            <a:extLst>
              <a:ext uri="{FF2B5EF4-FFF2-40B4-BE49-F238E27FC236}">
                <a16:creationId xmlns:a16="http://schemas.microsoft.com/office/drawing/2014/main" id="{06E20E09-1D95-48BE-8920-CE3E96144058}"/>
              </a:ext>
            </a:extLst>
          </p:cNvPr>
          <p:cNvSpPr>
            <a:spLocks noGrp="1"/>
          </p:cNvSpPr>
          <p:nvPr>
            <p:ph type="body" sz="quarter" idx="14"/>
          </p:nvPr>
        </p:nvSpPr>
        <p:spPr>
          <a:xfrm>
            <a:off x="838201" y="6188048"/>
            <a:ext cx="5763322" cy="653550"/>
          </a:xfrm>
        </p:spPr>
        <p:txBody>
          <a:bodyPr/>
          <a:lstStyle/>
          <a:p>
            <a:r>
              <a:rPr lang="nb-NO" kern="0" baseline="30000" dirty="0"/>
              <a:t>1</a:t>
            </a:r>
            <a:r>
              <a:rPr lang="en-US" kern="0" dirty="0"/>
              <a:t>Roy-</a:t>
            </a:r>
            <a:r>
              <a:rPr lang="en-US" kern="0" dirty="0" err="1"/>
              <a:t>Chaudhury</a:t>
            </a:r>
            <a:r>
              <a:rPr lang="en-US" kern="0" dirty="0"/>
              <a:t>, P., et al. Primary outcomes of the Monitoring in Dialysis Study indicate that clinically significant arrhythmias are common in hemodialysis patients and related to dialytic cycle. Kidney Int. 2018;93:941–951.</a:t>
            </a:r>
            <a:endParaRPr lang="nb-NO" kern="0" dirty="0"/>
          </a:p>
        </p:txBody>
      </p:sp>
      <p:pic>
        <p:nvPicPr>
          <p:cNvPr id="8" name="Picture 7">
            <a:extLst>
              <a:ext uri="{FF2B5EF4-FFF2-40B4-BE49-F238E27FC236}">
                <a16:creationId xmlns:a16="http://schemas.microsoft.com/office/drawing/2014/main" id="{472B63E7-E685-4DB1-88CD-04757DAEB4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50609" y="1876358"/>
            <a:ext cx="6583680" cy="3809260"/>
          </a:xfrm>
          <a:prstGeom prst="rect">
            <a:avLst/>
          </a:prstGeom>
          <a:ln w="152400">
            <a:solidFill>
              <a:srgbClr val="C8C6C7"/>
            </a:solidFill>
            <a:miter lim="800000"/>
          </a:ln>
        </p:spPr>
      </p:pic>
    </p:spTree>
    <p:extLst>
      <p:ext uri="{BB962C8B-B14F-4D97-AF65-F5344CB8AC3E}">
        <p14:creationId xmlns:p14="http://schemas.microsoft.com/office/powerpoint/2010/main" val="355811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7451-26D4-4AF0-B950-F83F5F770828}"/>
              </a:ext>
            </a:extLst>
          </p:cNvPr>
          <p:cNvSpPr>
            <a:spLocks noGrp="1"/>
          </p:cNvSpPr>
          <p:nvPr>
            <p:ph type="title"/>
          </p:nvPr>
        </p:nvSpPr>
        <p:spPr>
          <a:xfrm>
            <a:off x="838200" y="366185"/>
            <a:ext cx="5350727" cy="1325033"/>
          </a:xfrm>
        </p:spPr>
        <p:txBody>
          <a:bodyPr/>
          <a:lstStyle/>
          <a:p>
            <a:r>
              <a:rPr lang="en-US" sz="3200" dirty="0"/>
              <a:t>Striking patterns of bradycardic events</a:t>
            </a:r>
            <a:r>
              <a:rPr lang="en-US" sz="3200" baseline="30000" dirty="0"/>
              <a:t>1</a:t>
            </a:r>
          </a:p>
        </p:txBody>
      </p:sp>
      <p:sp>
        <p:nvSpPr>
          <p:cNvPr id="3" name="Text Placeholder 2">
            <a:extLst>
              <a:ext uri="{FF2B5EF4-FFF2-40B4-BE49-F238E27FC236}">
                <a16:creationId xmlns:a16="http://schemas.microsoft.com/office/drawing/2014/main" id="{D351D8F5-163A-4226-BE94-C6C2437FE1A8}"/>
              </a:ext>
            </a:extLst>
          </p:cNvPr>
          <p:cNvSpPr>
            <a:spLocks noGrp="1"/>
          </p:cNvSpPr>
          <p:nvPr>
            <p:ph type="body" sz="quarter" idx="13"/>
          </p:nvPr>
        </p:nvSpPr>
        <p:spPr>
          <a:xfrm>
            <a:off x="838200" y="1876358"/>
            <a:ext cx="4032504" cy="4166727"/>
          </a:xfrm>
        </p:spPr>
        <p:txBody>
          <a:bodyPr/>
          <a:lstStyle/>
          <a:p>
            <a:pPr>
              <a:lnSpc>
                <a:spcPct val="100000"/>
              </a:lnSpc>
              <a:spcBef>
                <a:spcPts val="0"/>
              </a:spcBef>
              <a:spcAft>
                <a:spcPts val="600"/>
              </a:spcAft>
            </a:pPr>
            <a:r>
              <a:rPr lang="en-US" sz="2000" dirty="0"/>
              <a:t>Highest during the final 12 hours of the long interdialytic gap</a:t>
            </a:r>
          </a:p>
          <a:p>
            <a:pPr>
              <a:lnSpc>
                <a:spcPct val="100000"/>
              </a:lnSpc>
              <a:spcBef>
                <a:spcPts val="0"/>
              </a:spcBef>
              <a:spcAft>
                <a:spcPts val="600"/>
              </a:spcAft>
            </a:pPr>
            <a:r>
              <a:rPr lang="en-US" sz="2000" dirty="0"/>
              <a:t>2</a:t>
            </a:r>
            <a:r>
              <a:rPr lang="en-US" sz="2000" baseline="30000" dirty="0"/>
              <a:t>nd </a:t>
            </a:r>
            <a:r>
              <a:rPr lang="en-US" sz="2000" dirty="0"/>
              <a:t>highest during the final 12 hours before the last hemodialysis session of the week</a:t>
            </a:r>
          </a:p>
          <a:p>
            <a:pPr>
              <a:lnSpc>
                <a:spcPct val="100000"/>
              </a:lnSpc>
              <a:spcBef>
                <a:spcPts val="0"/>
              </a:spcBef>
              <a:spcAft>
                <a:spcPts val="600"/>
              </a:spcAft>
            </a:pPr>
            <a:r>
              <a:rPr lang="en-US" sz="2000" dirty="0"/>
              <a:t>3</a:t>
            </a:r>
            <a:r>
              <a:rPr lang="en-US" sz="2000" baseline="30000" dirty="0"/>
              <a:t>rd </a:t>
            </a:r>
            <a:r>
              <a:rPr lang="en-US" sz="2000" dirty="0"/>
              <a:t>highest during the final 12 hours before the second session of the week</a:t>
            </a:r>
          </a:p>
          <a:p>
            <a:pPr>
              <a:lnSpc>
                <a:spcPct val="100000"/>
              </a:lnSpc>
              <a:spcBef>
                <a:spcPts val="0"/>
              </a:spcBef>
              <a:spcAft>
                <a:spcPts val="600"/>
              </a:spcAft>
            </a:pPr>
            <a:r>
              <a:rPr lang="en-US" sz="2000" dirty="0"/>
              <a:t>Also notably higher in the beginning of the 1</a:t>
            </a:r>
            <a:r>
              <a:rPr lang="en-US" sz="2000" baseline="30000" dirty="0"/>
              <a:t>st</a:t>
            </a:r>
            <a:r>
              <a:rPr lang="en-US" sz="2000" dirty="0"/>
              <a:t> run vs. the beginning of the 2</a:t>
            </a:r>
            <a:r>
              <a:rPr lang="en-US" sz="2000" baseline="30000" dirty="0"/>
              <a:t>nd</a:t>
            </a:r>
            <a:r>
              <a:rPr lang="en-US" sz="2000" dirty="0"/>
              <a:t> and 3</a:t>
            </a:r>
            <a:r>
              <a:rPr lang="en-US" sz="2000" baseline="30000" dirty="0"/>
              <a:t>rd</a:t>
            </a:r>
            <a:r>
              <a:rPr lang="en-US" sz="2000" dirty="0"/>
              <a:t> run</a:t>
            </a:r>
          </a:p>
        </p:txBody>
      </p:sp>
      <p:sp>
        <p:nvSpPr>
          <p:cNvPr id="4" name="Text Placeholder 3">
            <a:extLst>
              <a:ext uri="{FF2B5EF4-FFF2-40B4-BE49-F238E27FC236}">
                <a16:creationId xmlns:a16="http://schemas.microsoft.com/office/drawing/2014/main" id="{06E20E09-1D95-48BE-8920-CE3E96144058}"/>
              </a:ext>
            </a:extLst>
          </p:cNvPr>
          <p:cNvSpPr>
            <a:spLocks noGrp="1"/>
          </p:cNvSpPr>
          <p:nvPr>
            <p:ph type="body" sz="quarter" idx="14"/>
          </p:nvPr>
        </p:nvSpPr>
        <p:spPr>
          <a:xfrm>
            <a:off x="838200" y="6199199"/>
            <a:ext cx="6822688" cy="522816"/>
          </a:xfrm>
        </p:spPr>
        <p:txBody>
          <a:bodyPr/>
          <a:lstStyle/>
          <a:p>
            <a:r>
              <a:rPr lang="nb-NO" kern="0" baseline="30000" dirty="0">
                <a:solidFill>
                  <a:schemeClr val="tx1">
                    <a:lumMod val="60000"/>
                    <a:lumOff val="40000"/>
                  </a:schemeClr>
                </a:solidFill>
              </a:rPr>
              <a:t>1</a:t>
            </a:r>
            <a:r>
              <a:rPr lang="en-US" kern="0" dirty="0">
                <a:solidFill>
                  <a:schemeClr val="tx1">
                    <a:lumMod val="60000"/>
                    <a:lumOff val="40000"/>
                  </a:schemeClr>
                </a:solidFill>
              </a:rPr>
              <a:t>Roy-</a:t>
            </a:r>
            <a:r>
              <a:rPr lang="en-US" kern="0" dirty="0" err="1">
                <a:solidFill>
                  <a:schemeClr val="tx1">
                    <a:lumMod val="60000"/>
                    <a:lumOff val="40000"/>
                  </a:schemeClr>
                </a:solidFill>
              </a:rPr>
              <a:t>Chaudhury</a:t>
            </a:r>
            <a:r>
              <a:rPr lang="en-US" kern="0" dirty="0">
                <a:solidFill>
                  <a:schemeClr val="tx1">
                    <a:lumMod val="60000"/>
                    <a:lumOff val="40000"/>
                  </a:schemeClr>
                </a:solidFill>
              </a:rPr>
              <a:t>, P., et al. Primary outcomes of the Monitoring in Dialysis Study indicate that clinically significant arrhythmias are common in hemodialysis patients and related to dialytic cycle. Kidney Int. 2018;93:941–951.</a:t>
            </a:r>
            <a:endParaRPr lang="nb-NO" kern="0" dirty="0">
              <a:solidFill>
                <a:schemeClr val="tx1">
                  <a:lumMod val="60000"/>
                  <a:lumOff val="40000"/>
                </a:schemeClr>
              </a:solidFill>
            </a:endParaRPr>
          </a:p>
        </p:txBody>
      </p:sp>
      <p:pic>
        <p:nvPicPr>
          <p:cNvPr id="8" name="Picture 7">
            <a:extLst>
              <a:ext uri="{FF2B5EF4-FFF2-40B4-BE49-F238E27FC236}">
                <a16:creationId xmlns:a16="http://schemas.microsoft.com/office/drawing/2014/main" id="{6CD7BA32-0E98-45A3-A2D5-38E305643F0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3938"/>
          <a:stretch/>
        </p:blipFill>
        <p:spPr>
          <a:xfrm>
            <a:off x="5453937" y="1876358"/>
            <a:ext cx="6578229" cy="3813048"/>
          </a:xfrm>
          <a:prstGeom prst="rect">
            <a:avLst/>
          </a:prstGeom>
          <a:ln w="152400">
            <a:solidFill>
              <a:srgbClr val="C8C6C7"/>
            </a:solidFill>
            <a:miter lim="800000"/>
          </a:ln>
        </p:spPr>
      </p:pic>
    </p:spTree>
    <p:extLst>
      <p:ext uri="{BB962C8B-B14F-4D97-AF65-F5344CB8AC3E}">
        <p14:creationId xmlns:p14="http://schemas.microsoft.com/office/powerpoint/2010/main" val="96941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1B8CAF-730B-456A-96E9-6694C5A9F486}"/>
              </a:ext>
            </a:extLst>
          </p:cNvPr>
          <p:cNvSpPr txBox="1"/>
          <p:nvPr/>
        </p:nvSpPr>
        <p:spPr>
          <a:xfrm>
            <a:off x="830964" y="5063454"/>
            <a:ext cx="10640029" cy="783193"/>
          </a:xfrm>
          <a:prstGeom prst="roundRect">
            <a:avLst/>
          </a:prstGeom>
          <a:noFill/>
          <a:ln>
            <a:solidFill>
              <a:schemeClr val="bg1">
                <a:lumMod val="75000"/>
              </a:schemeClr>
            </a:solidFill>
          </a:ln>
        </p:spPr>
        <p:txBody>
          <a:bodyPr wrap="square" rtlCol="0">
            <a:spAutoFit/>
          </a:bodyPr>
          <a:lstStyle/>
          <a:p>
            <a:r>
              <a:rPr lang="en-US" sz="2000" dirty="0">
                <a:latin typeface="+mn-lt"/>
              </a:rPr>
              <a:t>66 patients enrolled; 62 (94%) completed 6 months of follow-up and the devices also detected atrial fibrillation</a:t>
            </a:r>
          </a:p>
        </p:txBody>
      </p:sp>
      <p:sp>
        <p:nvSpPr>
          <p:cNvPr id="16" name="Title 2">
            <a:extLst>
              <a:ext uri="{FF2B5EF4-FFF2-40B4-BE49-F238E27FC236}">
                <a16:creationId xmlns:a16="http://schemas.microsoft.com/office/drawing/2014/main" id="{4911922C-1EDB-4E27-B6EF-6FD7016E1067}"/>
              </a:ext>
            </a:extLst>
          </p:cNvPr>
          <p:cNvSpPr>
            <a:spLocks noGrp="1"/>
          </p:cNvSpPr>
          <p:nvPr>
            <p:ph type="title"/>
          </p:nvPr>
        </p:nvSpPr>
        <p:spPr/>
        <p:txBody>
          <a:bodyPr/>
          <a:lstStyle/>
          <a:p>
            <a:r>
              <a:rPr lang="en-US" sz="3200" dirty="0">
                <a:solidFill>
                  <a:schemeClr val="tx1"/>
                </a:solidFill>
              </a:rPr>
              <a:t>Clinically significant arrhythmias were </a:t>
            </a:r>
            <a:r>
              <a:rPr lang="en-US" sz="3200" b="1" dirty="0">
                <a:solidFill>
                  <a:schemeClr val="accent2"/>
                </a:solidFill>
              </a:rPr>
              <a:t>defined prospectively </a:t>
            </a:r>
            <a:r>
              <a:rPr lang="en-US" sz="3200" dirty="0">
                <a:solidFill>
                  <a:schemeClr val="tx1"/>
                </a:solidFill>
              </a:rPr>
              <a:t>and examined</a:t>
            </a:r>
            <a:r>
              <a:rPr lang="en-US" sz="3200" baseline="30000" dirty="0">
                <a:solidFill>
                  <a:schemeClr val="tx1"/>
                </a:solidFill>
              </a:rPr>
              <a:t>1</a:t>
            </a:r>
          </a:p>
        </p:txBody>
      </p:sp>
      <p:sp>
        <p:nvSpPr>
          <p:cNvPr id="3" name="Text Placeholder 5">
            <a:extLst>
              <a:ext uri="{FF2B5EF4-FFF2-40B4-BE49-F238E27FC236}">
                <a16:creationId xmlns:a16="http://schemas.microsoft.com/office/drawing/2014/main" id="{026B379D-2526-470E-81BD-BA9534C8138C}"/>
              </a:ext>
            </a:extLst>
          </p:cNvPr>
          <p:cNvSpPr txBox="1">
            <a:spLocks/>
          </p:cNvSpPr>
          <p:nvPr/>
        </p:nvSpPr>
        <p:spPr>
          <a:xfrm>
            <a:off x="830965" y="1743188"/>
            <a:ext cx="7772400" cy="402336"/>
          </a:xfrm>
          <a:prstGeom prst="rect">
            <a:avLst/>
          </a:prstGeom>
        </p:spPr>
        <p:txBody>
          <a:bodyPr/>
          <a:lstStyle>
            <a:lvl1pPr marL="228594"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4pPr>
            <a:lvl5pPr marL="2057349" indent="-228594" algn="l" defTabSz="914377" rtl="0" eaLnBrk="1" fontAlgn="base" hangingPunct="1">
              <a:lnSpc>
                <a:spcPct val="90000"/>
              </a:lnSpc>
              <a:spcBef>
                <a:spcPct val="30000"/>
              </a:spcBef>
              <a:spcAft>
                <a:spcPct val="0"/>
              </a:spcAft>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ct val="30000"/>
              </a:spcBef>
              <a:buFont typeface="Arial" panose="020B0604020202020204" pitchFamily="34" charset="0"/>
              <a:buChar char="•"/>
              <a:defRPr sz="1867" kern="1200">
                <a:solidFill>
                  <a:schemeClr val="tx1"/>
                </a:solidFill>
                <a:latin typeface="+mn-lt"/>
                <a:ea typeface="+mn-ea"/>
                <a:cs typeface="+mn-cs"/>
              </a:defRPr>
            </a:lvl9pPr>
          </a:lstStyle>
          <a:p>
            <a:pPr marL="0" indent="0">
              <a:lnSpc>
                <a:spcPct val="100000"/>
              </a:lnSpc>
              <a:spcBef>
                <a:spcPts val="0"/>
              </a:spcBef>
              <a:spcAft>
                <a:spcPts val="2400"/>
              </a:spcAft>
              <a:buNone/>
            </a:pPr>
            <a:r>
              <a:rPr lang="en-US" sz="2000" dirty="0"/>
              <a:t>Ventricular tachycardia ≥130 beats per minute for ≥30 seconds</a:t>
            </a:r>
          </a:p>
        </p:txBody>
      </p:sp>
      <p:cxnSp>
        <p:nvCxnSpPr>
          <p:cNvPr id="6" name="Straight Connector 5">
            <a:extLst>
              <a:ext uri="{FF2B5EF4-FFF2-40B4-BE49-F238E27FC236}">
                <a16:creationId xmlns:a16="http://schemas.microsoft.com/office/drawing/2014/main" id="{B938567F-93A2-4E33-BF21-BF83C8566769}"/>
              </a:ext>
            </a:extLst>
          </p:cNvPr>
          <p:cNvCxnSpPr>
            <a:cxnSpLocks/>
          </p:cNvCxnSpPr>
          <p:nvPr/>
        </p:nvCxnSpPr>
        <p:spPr>
          <a:xfrm>
            <a:off x="830965" y="2390895"/>
            <a:ext cx="8914919" cy="0"/>
          </a:xfrm>
          <a:prstGeom prst="line">
            <a:avLst/>
          </a:prstGeom>
          <a:ln w="28575" cap="rnd">
            <a:gradFill flip="none" rotWithShape="1">
              <a:gsLst>
                <a:gs pos="0">
                  <a:schemeClr val="accent5">
                    <a:lumMod val="67000"/>
                  </a:schemeClr>
                </a:gs>
                <a:gs pos="85000">
                  <a:schemeClr val="accent5">
                    <a:lumMod val="97000"/>
                    <a:lumOff val="3000"/>
                  </a:schemeClr>
                </a:gs>
                <a:gs pos="97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336C39-7821-49B0-B949-9F21928187E6}"/>
              </a:ext>
            </a:extLst>
          </p:cNvPr>
          <p:cNvCxnSpPr>
            <a:cxnSpLocks/>
          </p:cNvCxnSpPr>
          <p:nvPr/>
        </p:nvCxnSpPr>
        <p:spPr>
          <a:xfrm>
            <a:off x="830965" y="3281747"/>
            <a:ext cx="9864043" cy="0"/>
          </a:xfrm>
          <a:prstGeom prst="line">
            <a:avLst/>
          </a:prstGeom>
          <a:ln w="28575" cap="rnd">
            <a:gradFill flip="none" rotWithShape="1">
              <a:gsLst>
                <a:gs pos="0">
                  <a:schemeClr val="accent5">
                    <a:lumMod val="67000"/>
                  </a:schemeClr>
                </a:gs>
                <a:gs pos="85000">
                  <a:schemeClr val="accent5">
                    <a:lumMod val="97000"/>
                    <a:lumOff val="3000"/>
                  </a:schemeClr>
                </a:gs>
                <a:gs pos="97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C15248-7BF4-4D4E-9AFF-9679E6472071}"/>
              </a:ext>
            </a:extLst>
          </p:cNvPr>
          <p:cNvCxnSpPr>
            <a:cxnSpLocks/>
          </p:cNvCxnSpPr>
          <p:nvPr/>
        </p:nvCxnSpPr>
        <p:spPr>
          <a:xfrm>
            <a:off x="830965" y="4172599"/>
            <a:ext cx="10766868" cy="0"/>
          </a:xfrm>
          <a:prstGeom prst="line">
            <a:avLst/>
          </a:prstGeom>
          <a:ln w="28575" cap="rnd">
            <a:gradFill flip="none" rotWithShape="1">
              <a:gsLst>
                <a:gs pos="0">
                  <a:schemeClr val="accent5">
                    <a:lumMod val="67000"/>
                  </a:schemeClr>
                </a:gs>
                <a:gs pos="85000">
                  <a:schemeClr val="accent5">
                    <a:lumMod val="97000"/>
                    <a:lumOff val="3000"/>
                  </a:schemeClr>
                </a:gs>
                <a:gs pos="97000">
                  <a:schemeClr val="bg1"/>
                </a:gs>
              </a:gsLst>
              <a:lin ang="0" scaled="1"/>
              <a:tileRect/>
            </a:gra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6C88AC1E-BFFD-4CC1-9D57-EA375D081BAB}"/>
              </a:ext>
            </a:extLst>
          </p:cNvPr>
          <p:cNvSpPr>
            <a:spLocks noGrp="1"/>
          </p:cNvSpPr>
          <p:nvPr>
            <p:ph type="body" sz="quarter" idx="14"/>
          </p:nvPr>
        </p:nvSpPr>
        <p:spPr>
          <a:xfrm>
            <a:off x="838200" y="6181229"/>
            <a:ext cx="7201829" cy="694991"/>
          </a:xfrm>
        </p:spPr>
        <p:txBody>
          <a:bodyPr anchor="ctr"/>
          <a:lstStyle/>
          <a:p>
            <a:r>
              <a:rPr lang="en-US" baseline="30000" dirty="0"/>
              <a:t>1</a:t>
            </a:r>
            <a:r>
              <a:rPr lang="en-US" dirty="0"/>
              <a:t>Charytan, D.M., et al. Arrhythmia and Sudden Death in Hemodialysis Patients: Protocol and Baseline Characteristics of the Monitoring in Dialysis Study. </a:t>
            </a:r>
            <a:r>
              <a:rPr lang="en-US" i="1" dirty="0" err="1"/>
              <a:t>Clin</a:t>
            </a:r>
            <a:r>
              <a:rPr lang="en-US" i="1" dirty="0"/>
              <a:t> J Am </a:t>
            </a:r>
            <a:r>
              <a:rPr lang="en-US" i="1" dirty="0" err="1"/>
              <a:t>Soc</a:t>
            </a:r>
            <a:r>
              <a:rPr lang="en-US" i="1" dirty="0"/>
              <a:t> </a:t>
            </a:r>
            <a:r>
              <a:rPr lang="en-US" i="1" dirty="0" err="1"/>
              <a:t>Nephrol</a:t>
            </a:r>
            <a:r>
              <a:rPr lang="en-US" i="1" dirty="0"/>
              <a:t>. </a:t>
            </a:r>
            <a:r>
              <a:rPr lang="en-US" dirty="0"/>
              <a:t>2016;11:721–734</a:t>
            </a:r>
          </a:p>
        </p:txBody>
      </p:sp>
      <p:sp>
        <p:nvSpPr>
          <p:cNvPr id="21" name="TextBox 20">
            <a:extLst>
              <a:ext uri="{FF2B5EF4-FFF2-40B4-BE49-F238E27FC236}">
                <a16:creationId xmlns:a16="http://schemas.microsoft.com/office/drawing/2014/main" id="{8B74FCDB-7113-4914-ABD2-CAE4F6FCCA37}"/>
              </a:ext>
            </a:extLst>
          </p:cNvPr>
          <p:cNvSpPr txBox="1"/>
          <p:nvPr/>
        </p:nvSpPr>
        <p:spPr>
          <a:xfrm>
            <a:off x="830965" y="4417970"/>
            <a:ext cx="10640028" cy="400110"/>
          </a:xfrm>
          <a:prstGeom prst="rect">
            <a:avLst/>
          </a:prstGeom>
          <a:noFill/>
        </p:spPr>
        <p:txBody>
          <a:bodyPr wrap="square" rtlCol="0">
            <a:spAutoFit/>
          </a:bodyPr>
          <a:lstStyle/>
          <a:p>
            <a:pPr marL="0" indent="0">
              <a:lnSpc>
                <a:spcPct val="100000"/>
              </a:lnSpc>
              <a:spcBef>
                <a:spcPts val="0"/>
              </a:spcBef>
              <a:spcAft>
                <a:spcPts val="2400"/>
              </a:spcAft>
              <a:buNone/>
            </a:pPr>
            <a:r>
              <a:rPr lang="en-US" sz="2000" dirty="0"/>
              <a:t>Symptomatic events with electrocardiography-confirmed arrhythmia</a:t>
            </a:r>
          </a:p>
        </p:txBody>
      </p:sp>
      <p:sp>
        <p:nvSpPr>
          <p:cNvPr id="22" name="TextBox 21">
            <a:extLst>
              <a:ext uri="{FF2B5EF4-FFF2-40B4-BE49-F238E27FC236}">
                <a16:creationId xmlns:a16="http://schemas.microsoft.com/office/drawing/2014/main" id="{AA0F9581-6780-49B5-8012-F2996B4C5A6B}"/>
              </a:ext>
            </a:extLst>
          </p:cNvPr>
          <p:cNvSpPr txBox="1"/>
          <p:nvPr/>
        </p:nvSpPr>
        <p:spPr>
          <a:xfrm>
            <a:off x="830965" y="3527118"/>
            <a:ext cx="10640028" cy="400110"/>
          </a:xfrm>
          <a:prstGeom prst="rect">
            <a:avLst/>
          </a:prstGeom>
          <a:noFill/>
        </p:spPr>
        <p:txBody>
          <a:bodyPr wrap="square" rtlCol="0">
            <a:spAutoFit/>
          </a:bodyPr>
          <a:lstStyle/>
          <a:p>
            <a:pPr marL="0" indent="0">
              <a:lnSpc>
                <a:spcPct val="100000"/>
              </a:lnSpc>
              <a:spcBef>
                <a:spcPts val="0"/>
              </a:spcBef>
              <a:spcAft>
                <a:spcPts val="2400"/>
              </a:spcAft>
              <a:buNone/>
            </a:pPr>
            <a:r>
              <a:rPr lang="en-US" sz="2000" dirty="0"/>
              <a:t>Asystole for ≥3 seconds</a:t>
            </a:r>
          </a:p>
        </p:txBody>
      </p:sp>
      <p:sp>
        <p:nvSpPr>
          <p:cNvPr id="24" name="TextBox 23">
            <a:extLst>
              <a:ext uri="{FF2B5EF4-FFF2-40B4-BE49-F238E27FC236}">
                <a16:creationId xmlns:a16="http://schemas.microsoft.com/office/drawing/2014/main" id="{E46607DA-F688-42A1-9C66-791F7A08010F}"/>
              </a:ext>
            </a:extLst>
          </p:cNvPr>
          <p:cNvSpPr txBox="1"/>
          <p:nvPr/>
        </p:nvSpPr>
        <p:spPr>
          <a:xfrm>
            <a:off x="830965" y="2636266"/>
            <a:ext cx="10640028" cy="400110"/>
          </a:xfrm>
          <a:prstGeom prst="rect">
            <a:avLst/>
          </a:prstGeom>
          <a:noFill/>
        </p:spPr>
        <p:txBody>
          <a:bodyPr wrap="square" rtlCol="0">
            <a:spAutoFit/>
          </a:bodyPr>
          <a:lstStyle/>
          <a:p>
            <a:pPr marL="0" indent="0">
              <a:lnSpc>
                <a:spcPct val="100000"/>
              </a:lnSpc>
              <a:spcBef>
                <a:spcPts val="0"/>
              </a:spcBef>
              <a:spcAft>
                <a:spcPts val="2400"/>
              </a:spcAft>
              <a:buNone/>
            </a:pPr>
            <a:r>
              <a:rPr lang="en-US" sz="2000" dirty="0"/>
              <a:t>Bradycardia ≤40 beats per minute for ≥6 seconds</a:t>
            </a:r>
          </a:p>
        </p:txBody>
      </p:sp>
      <p:grpSp>
        <p:nvGrpSpPr>
          <p:cNvPr id="4" name="Group 3">
            <a:extLst>
              <a:ext uri="{FF2B5EF4-FFF2-40B4-BE49-F238E27FC236}">
                <a16:creationId xmlns:a16="http://schemas.microsoft.com/office/drawing/2014/main" id="{66F84AAA-819C-429B-A57C-8DF800C6240B}"/>
              </a:ext>
            </a:extLst>
          </p:cNvPr>
          <p:cNvGrpSpPr/>
          <p:nvPr/>
        </p:nvGrpSpPr>
        <p:grpSpPr>
          <a:xfrm>
            <a:off x="8327571" y="1562100"/>
            <a:ext cx="3411253" cy="2855870"/>
            <a:chOff x="6072234" y="2579026"/>
            <a:chExt cx="4339151" cy="2686881"/>
          </a:xfrm>
        </p:grpSpPr>
        <p:sp>
          <p:nvSpPr>
            <p:cNvPr id="12" name="Rectangle: Rounded Corners 11">
              <a:extLst>
                <a:ext uri="{FF2B5EF4-FFF2-40B4-BE49-F238E27FC236}">
                  <a16:creationId xmlns:a16="http://schemas.microsoft.com/office/drawing/2014/main" id="{511373B6-68C3-4EB5-A2BA-3C2BBD09F0F6}"/>
                </a:ext>
              </a:extLst>
            </p:cNvPr>
            <p:cNvSpPr/>
            <p:nvPr/>
          </p:nvSpPr>
          <p:spPr>
            <a:xfrm>
              <a:off x="6072234" y="2579026"/>
              <a:ext cx="4339151" cy="26868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endParaRPr lang="en-US" sz="2400" b="1" dirty="0"/>
            </a:p>
          </p:txBody>
        </p:sp>
        <p:sp>
          <p:nvSpPr>
            <p:cNvPr id="14" name="Text Placeholder 5">
              <a:extLst>
                <a:ext uri="{FF2B5EF4-FFF2-40B4-BE49-F238E27FC236}">
                  <a16:creationId xmlns:a16="http://schemas.microsoft.com/office/drawing/2014/main" id="{96B31389-A225-4171-8787-B687BC6CB7D4}"/>
                </a:ext>
              </a:extLst>
            </p:cNvPr>
            <p:cNvSpPr txBox="1">
              <a:spLocks/>
            </p:cNvSpPr>
            <p:nvPr/>
          </p:nvSpPr>
          <p:spPr>
            <a:xfrm>
              <a:off x="6175181" y="2789343"/>
              <a:ext cx="4161523" cy="2266247"/>
            </a:xfrm>
            <a:prstGeom prst="rect">
              <a:avLst/>
            </a:prstGeom>
          </p:spPr>
          <p:txBody>
            <a:bodyPr vert="horz" lIns="182880" tIns="34290" rIns="182880" bIns="34290" rtlCol="0" anchor="ctr">
              <a:noAutofit/>
            </a:bodyPr>
            <a:lstStyle>
              <a:lvl1pPr marL="0" indent="0" algn="l" defTabSz="685800" rtl="0" eaLnBrk="1" latinLnBrk="0" hangingPunct="1">
                <a:lnSpc>
                  <a:spcPct val="140000"/>
                </a:lnSpc>
                <a:spcBef>
                  <a:spcPct val="30000"/>
                </a:spcBef>
                <a:buFont typeface="Arial" panose="020B0604020202020204" pitchFamily="34" charset="0"/>
                <a:buNone/>
                <a:defRPr sz="1200" kern="1200">
                  <a:solidFill>
                    <a:schemeClr val="bg1">
                      <a:lumMod val="50000"/>
                    </a:schemeClr>
                  </a:solidFill>
                  <a:latin typeface="+mn-lt"/>
                  <a:ea typeface="+mn-ea"/>
                  <a:cs typeface="+mn-cs"/>
                </a:defRPr>
              </a:lvl1pPr>
              <a:lvl2pPr marL="342900" indent="0" algn="l" defTabSz="685800" rtl="0" eaLnBrk="1" latinLnBrk="0" hangingPunct="1">
                <a:lnSpc>
                  <a:spcPct val="90000"/>
                </a:lnSpc>
                <a:spcBef>
                  <a:spcPct val="30000"/>
                </a:spcBef>
                <a:buFont typeface="Arial" panose="020B0604020202020204" pitchFamily="34" charset="0"/>
                <a:buNone/>
                <a:defRPr sz="1100" kern="1200">
                  <a:solidFill>
                    <a:schemeClr val="tx1"/>
                  </a:solidFill>
                  <a:latin typeface="+mn-lt"/>
                  <a:ea typeface="+mn-ea"/>
                  <a:cs typeface="+mn-cs"/>
                </a:defRPr>
              </a:lvl2pPr>
              <a:lvl3pPr marL="685800" indent="0" algn="l" defTabSz="685800" rtl="0" eaLnBrk="1" latinLnBrk="0" hangingPunct="1">
                <a:lnSpc>
                  <a:spcPct val="90000"/>
                </a:lnSpc>
                <a:spcBef>
                  <a:spcPct val="30000"/>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4pPr>
              <a:lvl5pPr marL="13716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5pPr>
              <a:lvl6pPr marL="17145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6pPr>
              <a:lvl7pPr marL="20574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7pPr>
              <a:lvl8pPr marL="24003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8pPr>
              <a:lvl9pPr marL="2743200" indent="0" algn="l" defTabSz="685800" rtl="0" eaLnBrk="1" latinLnBrk="0" hangingPunct="1">
                <a:lnSpc>
                  <a:spcPct val="90000"/>
                </a:lnSpc>
                <a:spcBef>
                  <a:spcPct val="30000"/>
                </a:spcBef>
                <a:buFont typeface="Arial" panose="020B0604020202020204" pitchFamily="34" charset="0"/>
                <a:buNone/>
                <a:defRPr sz="800" kern="1200">
                  <a:solidFill>
                    <a:schemeClr val="tx1"/>
                  </a:solidFill>
                  <a:latin typeface="+mn-lt"/>
                  <a:ea typeface="+mn-ea"/>
                  <a:cs typeface="+mn-cs"/>
                </a:defRPr>
              </a:lvl9pPr>
            </a:lstStyle>
            <a:p>
              <a:pPr>
                <a:lnSpc>
                  <a:spcPct val="100000"/>
                </a:lnSpc>
                <a:spcBef>
                  <a:spcPts val="0"/>
                </a:spcBef>
                <a:spcAft>
                  <a:spcPts val="300"/>
                </a:spcAft>
              </a:pPr>
              <a:r>
                <a:rPr lang="en-US" sz="2400" b="1" dirty="0">
                  <a:solidFill>
                    <a:schemeClr val="bg1"/>
                  </a:solidFill>
                </a:rPr>
                <a:t>Definition did not include:</a:t>
              </a:r>
              <a:endParaRPr lang="en-US" sz="2400" b="1" baseline="30000" dirty="0">
                <a:solidFill>
                  <a:schemeClr val="bg1"/>
                </a:solidFill>
              </a:endParaRPr>
            </a:p>
            <a:p>
              <a:pPr marL="174625" indent="-174625">
                <a:lnSpc>
                  <a:spcPct val="110000"/>
                </a:lnSpc>
                <a:spcBef>
                  <a:spcPts val="0"/>
                </a:spcBef>
                <a:spcAft>
                  <a:spcPts val="600"/>
                </a:spcAft>
                <a:buFont typeface="Arial" charset="0"/>
                <a:buChar char="•"/>
              </a:pPr>
              <a:r>
                <a:rPr lang="en-US" sz="2400" b="1" dirty="0">
                  <a:solidFill>
                    <a:schemeClr val="bg1"/>
                  </a:solidFill>
                </a:rPr>
                <a:t>Sinus tachycardia</a:t>
              </a:r>
            </a:p>
            <a:p>
              <a:pPr marL="174625" indent="-174625">
                <a:lnSpc>
                  <a:spcPct val="110000"/>
                </a:lnSpc>
                <a:spcBef>
                  <a:spcPts val="0"/>
                </a:spcBef>
                <a:spcAft>
                  <a:spcPts val="600"/>
                </a:spcAft>
                <a:buFont typeface="Arial" charset="0"/>
                <a:buChar char="•"/>
              </a:pPr>
              <a:r>
                <a:rPr lang="en-US" sz="2400" b="1" dirty="0">
                  <a:solidFill>
                    <a:schemeClr val="bg1"/>
                  </a:solidFill>
                </a:rPr>
                <a:t>Atrial arrhythmia</a:t>
              </a:r>
            </a:p>
            <a:p>
              <a:pPr marL="174625" indent="-174625">
                <a:lnSpc>
                  <a:spcPct val="110000"/>
                </a:lnSpc>
                <a:spcBef>
                  <a:spcPts val="0"/>
                </a:spcBef>
                <a:spcAft>
                  <a:spcPts val="600"/>
                </a:spcAft>
                <a:buFont typeface="Arial" charset="0"/>
                <a:buChar char="•"/>
              </a:pPr>
              <a:r>
                <a:rPr lang="en-US" sz="2400" b="1" dirty="0">
                  <a:solidFill>
                    <a:schemeClr val="bg1"/>
                  </a:solidFill>
                </a:rPr>
                <a:t>Other bradycardia</a:t>
              </a:r>
            </a:p>
          </p:txBody>
        </p:sp>
      </p:grpSp>
    </p:spTree>
    <p:extLst>
      <p:ext uri="{BB962C8B-B14F-4D97-AF65-F5344CB8AC3E}">
        <p14:creationId xmlns:p14="http://schemas.microsoft.com/office/powerpoint/2010/main" val="42898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500" fill="hold"/>
                                        <p:tgtEl>
                                          <p:spTgt spid="3"/>
                                        </p:tgtEl>
                                        <p:attrNameLst>
                                          <p:attrName>style.color</p:attrName>
                                        </p:attrNameLst>
                                      </p:cBhvr>
                                      <p:to>
                                        <a:srgbClr val="BFBFBF"/>
                                      </p:to>
                                    </p:animClr>
                                  </p:childTnLst>
                                </p:cTn>
                              </p:par>
                              <p:par>
                                <p:cTn id="7" presetID="3" presetClass="emph" presetSubtype="2" fill="hold" grpId="0" nodeType="withEffect">
                                  <p:stCondLst>
                                    <p:cond delay="0"/>
                                  </p:stCondLst>
                                  <p:childTnLst>
                                    <p:animClr clrSpc="rgb" dir="cw">
                                      <p:cBhvr override="childStyle">
                                        <p:cTn id="8" dur="500" fill="hold"/>
                                        <p:tgtEl>
                                          <p:spTgt spid="24"/>
                                        </p:tgtEl>
                                        <p:attrNameLst>
                                          <p:attrName>style.color</p:attrName>
                                        </p:attrNameLst>
                                      </p:cBhvr>
                                      <p:to>
                                        <a:srgbClr val="BFBFBF"/>
                                      </p:to>
                                    </p:animClr>
                                  </p:childTnLst>
                                </p:cTn>
                              </p:par>
                              <p:par>
                                <p:cTn id="9" presetID="3" presetClass="emph" presetSubtype="2" fill="hold" grpId="0" nodeType="withEffect">
                                  <p:stCondLst>
                                    <p:cond delay="0"/>
                                  </p:stCondLst>
                                  <p:childTnLst>
                                    <p:animClr clrSpc="rgb" dir="cw">
                                      <p:cBhvr override="childStyle">
                                        <p:cTn id="10" dur="500" fill="hold"/>
                                        <p:tgtEl>
                                          <p:spTgt spid="22"/>
                                        </p:tgtEl>
                                        <p:attrNameLst>
                                          <p:attrName>style.color</p:attrName>
                                        </p:attrNameLst>
                                      </p:cBhvr>
                                      <p:to>
                                        <a:srgbClr val="BFBFBF"/>
                                      </p:to>
                                    </p:animClr>
                                  </p:childTnLst>
                                </p:cTn>
                              </p:par>
                              <p:par>
                                <p:cTn id="11" presetID="3" presetClass="emph" presetSubtype="2" fill="hold" grpId="0" nodeType="withEffect">
                                  <p:stCondLst>
                                    <p:cond delay="0"/>
                                  </p:stCondLst>
                                  <p:childTnLst>
                                    <p:animClr clrSpc="rgb" dir="cw">
                                      <p:cBhvr override="childStyle">
                                        <p:cTn id="12" dur="500" fill="hold"/>
                                        <p:tgtEl>
                                          <p:spTgt spid="21"/>
                                        </p:tgtEl>
                                        <p:attrNameLst>
                                          <p:attrName>style.color</p:attrName>
                                        </p:attrNameLst>
                                      </p:cBhvr>
                                      <p:to>
                                        <a:srgbClr val="BFBFBF"/>
                                      </p:to>
                                    </p:animClr>
                                  </p:childTnLst>
                                </p:cTn>
                              </p:par>
                              <p:par>
                                <p:cTn id="13" presetID="3" presetClass="emph" presetSubtype="2" fill="hold" grpId="0" nodeType="withEffect">
                                  <p:stCondLst>
                                    <p:cond delay="0"/>
                                  </p:stCondLst>
                                  <p:childTnLst>
                                    <p:animClr clrSpc="rgb" dir="cw">
                                      <p:cBhvr override="childStyle">
                                        <p:cTn id="14" dur="500" fill="hold"/>
                                        <p:tgtEl>
                                          <p:spTgt spid="2"/>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1" grpId="0"/>
      <p:bldP spid="22"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D9A972-1665-41F8-ACAE-AFE6DC063E82}"/>
              </a:ext>
            </a:extLst>
          </p:cNvPr>
          <p:cNvSpPr>
            <a:spLocks noGrp="1"/>
          </p:cNvSpPr>
          <p:nvPr>
            <p:ph type="title"/>
          </p:nvPr>
        </p:nvSpPr>
        <p:spPr/>
        <p:txBody>
          <a:bodyPr/>
          <a:lstStyle/>
          <a:p>
            <a:r>
              <a:rPr lang="en-US" sz="3200" dirty="0"/>
              <a:t>97% patients experienced reviewer-confirmed arrhythmias</a:t>
            </a:r>
            <a:r>
              <a:rPr lang="en-US" sz="3200" baseline="30000" dirty="0"/>
              <a:t>1</a:t>
            </a:r>
          </a:p>
        </p:txBody>
      </p:sp>
      <p:sp>
        <p:nvSpPr>
          <p:cNvPr id="12" name="Content Placeholder 11">
            <a:extLst>
              <a:ext uri="{FF2B5EF4-FFF2-40B4-BE49-F238E27FC236}">
                <a16:creationId xmlns:a16="http://schemas.microsoft.com/office/drawing/2014/main" id="{088C58FA-6385-4BB2-B653-87B3B4B584F6}"/>
              </a:ext>
            </a:extLst>
          </p:cNvPr>
          <p:cNvSpPr>
            <a:spLocks noGrp="1"/>
          </p:cNvSpPr>
          <p:nvPr>
            <p:ph type="body" sz="quarter" idx="13"/>
          </p:nvPr>
        </p:nvSpPr>
        <p:spPr>
          <a:xfrm>
            <a:off x="838200" y="1876358"/>
            <a:ext cx="4926980" cy="4166727"/>
          </a:xfrm>
        </p:spPr>
        <p:txBody>
          <a:bodyPr/>
          <a:lstStyle/>
          <a:p>
            <a:pPr>
              <a:lnSpc>
                <a:spcPct val="100000"/>
              </a:lnSpc>
              <a:spcBef>
                <a:spcPts val="0"/>
              </a:spcBef>
              <a:spcAft>
                <a:spcPts val="0"/>
              </a:spcAft>
            </a:pPr>
            <a:r>
              <a:rPr lang="en-US" sz="2000" dirty="0"/>
              <a:t>Incidence rate of arrhythmias not meeting definition of clinically significant arrhythmias (CSA) were </a:t>
            </a:r>
          </a:p>
          <a:p>
            <a:pPr marL="231775" lvl="1" indent="0">
              <a:lnSpc>
                <a:spcPct val="100000"/>
              </a:lnSpc>
              <a:spcBef>
                <a:spcPts val="0"/>
              </a:spcBef>
              <a:spcAft>
                <a:spcPts val="600"/>
              </a:spcAft>
              <a:buNone/>
            </a:pPr>
            <a:r>
              <a:rPr lang="en-US" sz="2000" b="1" dirty="0"/>
              <a:t>33.74 events per patient-month (12,480 events)</a:t>
            </a:r>
          </a:p>
          <a:p>
            <a:pPr marL="914400" lvl="1" indent="-457200">
              <a:lnSpc>
                <a:spcPct val="100000"/>
              </a:lnSpc>
              <a:spcBef>
                <a:spcPts val="0"/>
              </a:spcBef>
              <a:spcAft>
                <a:spcPts val="600"/>
              </a:spcAft>
            </a:pPr>
            <a:r>
              <a:rPr lang="en-US" sz="2000" dirty="0"/>
              <a:t>Leading arrhythmias were atrial and sinus tachycardia</a:t>
            </a:r>
          </a:p>
          <a:p>
            <a:pPr marL="914400" lvl="1" indent="-457200">
              <a:lnSpc>
                <a:spcPct val="100000"/>
              </a:lnSpc>
              <a:spcBef>
                <a:spcPts val="0"/>
              </a:spcBef>
              <a:spcAft>
                <a:spcPts val="600"/>
              </a:spcAft>
            </a:pPr>
            <a:r>
              <a:rPr lang="en-US" sz="2000" dirty="0"/>
              <a:t>Significantly lower rate of ventricular tachycardia or asystole; similar to CSA findings</a:t>
            </a:r>
          </a:p>
        </p:txBody>
      </p:sp>
      <p:sp>
        <p:nvSpPr>
          <p:cNvPr id="7" name="Text Placeholder 6">
            <a:extLst>
              <a:ext uri="{FF2B5EF4-FFF2-40B4-BE49-F238E27FC236}">
                <a16:creationId xmlns:a16="http://schemas.microsoft.com/office/drawing/2014/main" id="{C827A0DE-AE34-4989-B03F-7182D912EDB3}"/>
              </a:ext>
            </a:extLst>
          </p:cNvPr>
          <p:cNvSpPr>
            <a:spLocks noGrp="1"/>
          </p:cNvSpPr>
          <p:nvPr>
            <p:ph type="body" sz="quarter" idx="14"/>
          </p:nvPr>
        </p:nvSpPr>
        <p:spPr>
          <a:xfrm>
            <a:off x="838200" y="6032806"/>
            <a:ext cx="4737410" cy="767266"/>
          </a:xfrm>
        </p:spPr>
        <p:txBody>
          <a:bodyPr/>
          <a:lstStyle/>
          <a:p>
            <a:r>
              <a:rPr lang="en-US" kern="0" baseline="30000" dirty="0"/>
              <a:t>1</a:t>
            </a:r>
            <a:r>
              <a:rPr lang="en-US" kern="0" dirty="0"/>
              <a:t>Roy-Chaudhury, P., et al. Primary outcomes of the Monitoring in Dialysis Study indicate that clinically significant arrhythmias are common in hemodialysis patients and related to dialytic cycle. Kidney Int. 2018;93:941–951.</a:t>
            </a:r>
            <a:endParaRPr lang="en-US" dirty="0"/>
          </a:p>
        </p:txBody>
      </p:sp>
      <p:pic>
        <p:nvPicPr>
          <p:cNvPr id="3" name="Picture 2">
            <a:extLst>
              <a:ext uri="{FF2B5EF4-FFF2-40B4-BE49-F238E27FC236}">
                <a16:creationId xmlns:a16="http://schemas.microsoft.com/office/drawing/2014/main" id="{24986F4D-9D13-4160-A2F3-CDBA78FE74E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5887844" y="1100236"/>
            <a:ext cx="6304156" cy="5757764"/>
          </a:xfrm>
          <a:prstGeom prst="rect">
            <a:avLst/>
          </a:prstGeom>
        </p:spPr>
      </p:pic>
    </p:spTree>
    <p:extLst>
      <p:ext uri="{BB962C8B-B14F-4D97-AF65-F5344CB8AC3E}">
        <p14:creationId xmlns:p14="http://schemas.microsoft.com/office/powerpoint/2010/main" val="30120786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PI_HIGHLIGHT_COLOR" val="-16711936"/>
  <p:tag name="KPI_PID" val="9b427088-824e-4d86-8294-86b833d6c949"/>
  <p:tag name="KPI_SLIDE_COUNT" val="67"/>
  <p:tag name="KPI_CFG_REPOLL" val="true"/>
  <p:tag name="KPI_CFG_RPCLEARS" val="true"/>
  <p:tag name="KPI_CFG_RESPONSEOVERWRITING" val="true"/>
  <p:tag name="KPI_CFG_FB_TYPE" val="Vote Counter"/>
  <p:tag name="KPI_CFG_FB_MONITOR" val="Slide Show Monitor"/>
  <p:tag name="KPI_CFG_FB_POSITION" val="Bottom Right"/>
  <p:tag name="KPI_CFG_FB_TEXT_SIZE" val="1"/>
  <p:tag name="KPI_CFG_QAA_FB_MONITOR" val="Slide Show Monitor"/>
  <p:tag name="KPI_CFG_INS_CLK" val="true"/>
  <p:tag name="KPI_CFG_PRERENDER_CLOCKS" val="true"/>
  <p:tag name="KPI_CFG_UNITS" val="1"/>
  <p:tag name="KPI_CFG_SPEED" val="false"/>
  <p:tag name="KPI_VERSION" val="2.4.16267.1"/>
  <p:tag name="KPIRECOVERYID" val="9cefa0b3-6587-4d49-a8f7-39eacee41c54"/>
  <p:tag name="KPI_STORAGE" val="&lt;keypoint&quot;&quot;&lt;roster&quot;&quot;&lt;people&quot;&quot;&lt;p(@id:1)&quot;&quot;&lt;f(@i:0)&quot;Keypad&quot;&gt;&lt;f(@i:1)&quot;1&quot;&gt;&gt;&lt;p(@id:2)&quot;&quot;&lt;f(@i:0)&quot;Keypad&quot;&gt;&lt;f(@i:1)&quot;2&quot;&gt;&gt;&lt;p(@id:3)&quot;&quot;&lt;f(@i:0)&quot;Keypad&quot;&gt;&lt;f(@i:1)&quot;3&quot;&gt;&gt;&lt;p(@id:4)&quot;&quot;&lt;f(@i:0)&quot;Keypad&quot;&gt;&lt;f(@i:1)&quot;4&quot;&gt;&gt;&lt;p(@id:5)&quot;&quot;&lt;f(@i:0)&quot;Keypad&quot;&gt;&lt;f(@i:1)&quot;5&quot;&gt;&gt;&lt;p(@id:6)&quot;&quot;&lt;f(@i:0)&quot;Keypad&quot;&gt;&lt;f(@i:1)&quot;6&quot;&gt;&gt;&lt;p(@id:7)&quot;&quot;&lt;f(@i:0)&quot;Keypad&quot;&gt;&lt;f(@i:1)&quot;7&quot;&gt;&gt;&lt;p(@id:8)&quot;&quot;&lt;f(@i:0)&quot;Keypad&quot;&gt;&lt;f(@i:1)&quot;8&quot;&gt;&gt;&lt;p(@id:9)&quot;&quot;&lt;f(@i:0)&quot;Keypad&quot;&gt;&lt;f(@i:1)&quot;9&quot;&gt;&gt;&lt;p(@id:10)&quot;&quot;&lt;f(@i:0)&quot;Keypad&quot;&gt;&lt;f(@i:1)&quot;10&quot;&gt;&gt;&lt;p(@id:11)&quot;&quot;&lt;f(@i:0)&quot;Keypad&quot;&gt;&lt;f(@i:1)&quot;11&quot;&gt;&gt;&lt;p(@id:12)&quot;&quot;&lt;f(@i:0)&quot;Keypad&quot;&gt;&lt;f(@i:1)&quot;12&quot;&gt;&gt;&lt;p(@id:13)&quot;&quot;&lt;f(@i:0)&quot;Keypad&quot;&gt;&lt;f(@i:1)&quot;13&quot;&gt;&gt;&lt;p(@id:14)&quot;&quot;&lt;f(@i:0)&quot;Keypad&quot;&gt;&lt;f(@i:1)&quot;14&quot;&gt;&gt;&lt;p(@id:15)&quot;&quot;&lt;f(@i:0)&quot;Keypad&quot;&gt;&lt;f(@i:1)&quot;15&quot;&gt;&gt;&lt;p(@id:16)&quot;&quot;&lt;f(@i:0)&quot;Keypad&quot;&gt;&lt;f(@i:1)&quot;16&quot;&gt;&gt;&lt;p(@id:17)&quot;&quot;&lt;f(@i:0)&quot;Keypad&quot;&gt;&lt;f(@i:1)&quot;17&quot;&gt;&gt;&lt;p(@id:18)&quot;&quot;&lt;f(@i:0)&quot;Keypad&quot;&gt;&lt;f(@i:1)&quot;18&quot;&gt;&gt;&lt;p(@id:19)&quot;&quot;&lt;f(@i:0)&quot;Keypad&quot;&gt;&lt;f(@i:1)&quot;19&quot;&gt;&gt;&lt;p(@id:20)&quot;&quot;&lt;f(@i:0)&quot;Keypad&quot;&gt;&lt;f(@i:1)&quot;20&quot;&gt;&gt;&lt;p(@id:21)&quot;&quot;&lt;f(@i:0)&quot;Keypad&quot;&gt;&lt;f(@i:1)&quot;21&quot;&gt;&gt;&lt;p(@id:22)&quot;&quot;&lt;f(@i:0)&quot;Keypad&quot;&gt;&lt;f(@i:1)&quot;22&quot;&gt;&gt;&lt;p(@id:23)&quot;&quot;&lt;f(@i:0)&quot;Keypad&quot;&gt;&lt;f(@i:1)&quot;23&quot;&gt;&gt;&lt;p(@id:24)&quot;&quot;&lt;f(@i:0)&quot;Keypad&quot;&gt;&lt;f(@i:1)&quot;24&quot;&gt;&gt;&lt;p(@id:25)&quot;&quot;&lt;f(@i:0)&quot;Keypad&quot;&gt;&lt;f(@i:1)&quot;25&quot;&gt;&gt;&lt;p(@id:26)&quot;&quot;&lt;f(@i:0)&quot;Keypad&quot;&gt;&lt;f(@i:1)&quot;26&quot;&gt;&gt;&lt;p(@id:27)&quot;&quot;&lt;f(@i:0)&quot;Keypad&quot;&gt;&lt;f(@i:1)&quot;27&quot;&gt;&gt;&lt;p(@id:28)&quot;&quot;&lt;f(@i:0)&quot;Keypad&quot;&gt;&lt;f(@i:1)&quot;28&quot;&gt;&gt;&lt;p(@id:29)&quot;&quot;&lt;f(@i:0)&quot;Keypad&quot;&gt;&lt;f(@i:1)&quot;29&quot;&gt;&gt;&lt;p(@id:30)&quot;&quot;&lt;f(@i:0)&quot;Keypad&quot;&gt;&lt;f(@i:1)&quot;30&quot;&gt;&gt;&lt;p(@id:31)&quot;&quot;&lt;f(@i:0)&quot;Keypad&quot;&gt;&lt;f(@i:1)&quot;31&quot;&gt;&gt;&lt;p(@id:32)&quot;&quot;&lt;f(@i:0)&quot;Keypad&quot;&gt;&lt;f(@i:1)&quot;32&quot;&gt;&gt;&lt;p(@id:33)&quot;&quot;&lt;f(@i:0)&quot;Keypad&quot;&gt;&lt;f(@i:1)&quot;33&quot;&gt;&gt;&lt;p(@id:34)&quot;&quot;&lt;f(@i:0)&quot;Keypad&quot;&gt;&lt;f(@i:1)&quot;34&quot;&gt;&gt;&lt;p(@id:35)&quot;&quot;&lt;f(@i:0)&quot;Keypad&quot;&gt;&lt;f(@i:1)&quot;35&quot;&gt;&gt;&lt;p(@id:36)&quot;&quot;&lt;f(@i:0)&quot;Keypad&quot;&gt;&lt;f(@i:1)&quot;36&quot;&gt;&gt;&lt;p(@id:37)&quot;&quot;&lt;f(@i:0)&quot;Keypad&quot;&gt;&lt;f(@i:1)&quot;37&quot;&gt;&gt;&lt;p(@id:38)&quot;&quot;&lt;f(@i:0)&quot;Keypad&quot;&gt;&lt;f(@i:1)&quot;38&quot;&gt;&gt;&lt;p(@id:39)&quot;&quot;&lt;f(@i:0)&quot;Keypad&quot;&gt;&lt;f(@i:1)&quot;39&quot;&gt;&gt;&lt;p(@id:40)&quot;&quot;&lt;f(@i:0)&quot;Keypad&quot;&gt;&lt;f(@i:1)&quot;40&quot;&gt;&gt;&lt;p(@id:41)&quot;&quot;&lt;f(@i:0)&quot;Keypad&quot;&gt;&lt;f(@i:1)&quot;41&quot;&gt;&gt;&lt;p(@id:42)&quot;&quot;&lt;f(@i:0)&quot;Keypad&quot;&gt;&lt;f(@i:1)&quot;42&quot;&gt;&gt;&lt;p(@id:43)&quot;&quot;&lt;f(@i:0)&quot;Keypad&quot;&gt;&lt;f(@i:1)&quot;43&quot;&gt;&gt;&lt;p(@id:44)&quot;&quot;&lt;f(@i:0)&quot;Keypad&quot;&gt;&lt;f(@i:1)&quot;44&quot;&gt;&gt;&lt;p(@id:45)&quot;&quot;&lt;f(@i:0)&quot;Keypad&quot;&gt;&lt;f(@i:1)&quot;45&quot;&gt;&gt;&lt;p(@id:46)&quot;&quot;&lt;f(@i:0)&quot;Keypad&quot;&gt;&lt;f(@i:1)&quot;46&quot;&gt;&gt;&lt;p(@id:47)&quot;&quot;&lt;f(@i:0)&quot;Keypad&quot;&gt;&lt;f(@i:1)&quot;47&quot;&gt;&gt;&lt;p(@id:48)&quot;&quot;&lt;f(@i:0)&quot;Keypad&quot;&gt;&lt;f(@i:1)&quot;48&quot;&gt;&gt;&lt;p(@id:49)&quot;&quot;&lt;f(@i:0)&quot;Keypad&quot;&gt;&lt;f(@i:1)&quot;49&quot;&gt;&gt;&lt;p(@id:50)&quot;&quot;&lt;f(@i:0)&quot;Keypad&quot;&gt;&lt;f(@i:1)&quot;50&quot;&gt;&gt;&lt;p(@id:51)&quot;&quot;&lt;f(@i:0)&quot;Keypad&quot;&gt;&lt;f(@i:1)&quot;51&quot;&gt;&gt;&lt;p(@id:52)&quot;&quot;&lt;f(@i:0)&quot;Keypad&quot;&gt;&lt;f(@i:1)&quot;52&quot;&gt;&gt;&lt;p(@id:53)&quot;&quot;&lt;f(@i:0)&quot;Keypad&quot;&gt;&lt;f(@i:1)&quot;53&quot;&gt;&gt;&lt;p(@id:54)&quot;&quot;&lt;f(@i:0)&quot;Keypad&quot;&gt;&lt;f(@i:1)&quot;54&quot;&gt;&gt;&lt;p(@id:55)&quot;&quot;&lt;f(@i:0)&quot;Keypad&quot;&gt;&lt;f(@i:1)&quot;55&quot;&gt;&gt;&lt;p(@id:56)&quot;&quot;&lt;f(@i:0)&quot;Keypad&quot;&gt;&lt;f(@i:1)&quot;56&quot;&gt;&gt;&lt;p(@id:57)&quot;&quot;&lt;f(@i:0)&quot;Keypad&quot;&gt;&lt;f(@i:1)&quot;57&quot;&gt;&gt;&lt;p(@id:58)&quot;&quot;&lt;f(@i:0)&quot;Keypad&quot;&gt;&lt;f(@i:1)&quot;58&quot;&gt;&gt;&lt;p(@id:59)&quot;&quot;&lt;f(@i:0)&quot;Keypad&quot;&gt;&lt;f(@i:1)&quot;59&quot;&gt;&gt;&lt;p(@id:60)&quot;&quot;&lt;f(@i:0)&quot;Keypad&quot;&gt;&lt;f(@i:1)&quot;60&quot;&gt;&gt;&lt;p(@id:61)&quot;&quot;&lt;f(@i:0)&quot;Keypad&quot;&gt;&lt;f(@i:1)&quot;61&quot;&gt;&gt;&lt;p(@id:62)&quot;&quot;&lt;f(@i:0)&quot;Keypad&quot;&gt;&lt;f(@i:1)&quot;62&quot;&gt;&gt;&lt;p(@id:63)&quot;&quot;&lt;f(@i:0)&quot;Keypad&quot;&gt;&lt;f(@i:1)&quot;63&quot;&gt;&gt;&lt;p(@id:64)&quot;&quot;&lt;f(@i:0)&quot;Keypad&quot;&gt;&lt;f(@i:1)&quot;64&quot;&gt;&gt;&lt;p(@id:65)&quot;&quot;&lt;f(@i:0)&quot;Keypad&quot;&gt;&lt;f(@i:1)&quot;65&quot;&gt;&gt;&lt;p(@id:66)&quot;&quot;&lt;f(@i:0)&quot;Keypad&quot;&gt;&lt;f(@i:1)&quot;66&quot;&gt;&gt;&lt;p(@id:67)&quot;&quot;&lt;f(@i:0)&quot;Keypad&quot;&gt;&lt;f(@i:1)&quot;67&quot;&gt;&gt;&lt;p(@id:68)&quot;&quot;&lt;f(@i:0)&quot;Keypad&quot;&gt;&lt;f(@i:1)&quot;68&quot;&gt;&gt;&lt;p(@id:69)&quot;&quot;&lt;f(@i:0)&quot;Keypad&quot;&gt;&lt;f(@i:1)&quot;69&quot;&gt;&gt;&lt;p(@id:70)&quot;&quot;&lt;f(@i:0)&quot;Keypad&quot;&gt;&lt;f(@i:1)&quot;70&quot;&gt;&gt;&lt;p(@id:71)&quot;&quot;&lt;f(@i:0)&quot;Keypad&quot;&gt;&lt;f(@i:1)&quot;71&quot;&gt;&gt;&lt;p(@id:72)&quot;&quot;&lt;f(@i:0)&quot;Keypad&quot;&gt;&lt;f(@i:1)&quot;72&quot;&gt;&gt;&lt;p(@id:73)&quot;&quot;&lt;f(@i:0)&quot;Keypad&quot;&gt;&lt;f(@i:1)&quot;73&quot;&gt;&gt;&lt;p(@id:74)&quot;&quot;&lt;f(@i:0)&quot;Keypad&quot;&gt;&lt;f(@i:1)&quot;74&quot;&gt;&gt;&lt;p(@id:75)&quot;&quot;&lt;f(@i:0)&quot;Keypad&quot;&gt;&lt;f(@i:1)&quot;75&quot;&gt;&gt;&lt;p(@id:76)&quot;&quot;&lt;f(@i:0)&quot;Keypad&quot;&gt;&lt;f(@i:1)&quot;76&quot;&gt;&gt;&lt;p(@id:77)&quot;&quot;&lt;f(@i:0)&quot;Keypad&quot;&gt;&lt;f(@i:1)&quot;77&quot;&gt;&gt;&lt;p(@id:78)&quot;&quot;&lt;f(@i:0)&quot;Keypad&quot;&gt;&lt;f(@i:1)&quot;78&quot;&gt;&gt;&lt;p(@id:79)&quot;&quot;&lt;f(@i:0)&quot;Keypad&quot;&gt;&lt;f(@i:1)&quot;79&quot;&gt;&gt;&lt;p(@id:80)&quot;&quot;&lt;f(@i:0)&quot;Keypad&quot;&gt;&lt;f(@i:1)&quot;80&quot;&gt;&gt;&lt;p(@id:81)&quot;&quot;&lt;f(@i:0)&quot;Keypad&quot;&gt;&lt;f(@i:1)&quot;81&quot;&gt;&gt;&lt;p(@id:82)&quot;&quot;&lt;f(@i:0)&quot;Keypad&quot;&gt;&lt;f(@i:1)&quot;82&quot;&gt;&gt;&lt;p(@id:83)&quot;&quot;&lt;f(@i:0)&quot;Keypad&quot;&gt;&lt;f(@i:1)&quot;83&quot;&gt;&gt;&lt;p(@id:84)&quot;&quot;&lt;f(@i:0)&quot;Keypad&quot;&gt;&lt;f(@i:1)&quot;84&quot;&gt;&gt;&lt;p(@id:85)&quot;&quot;&lt;f(@i:0)&quot;Keypad&quot;&gt;&lt;f(@i:1)&quot;85&quot;&gt;&gt;&lt;p(@id:86)&quot;&quot;&lt;f(@i:0)&quot;Keypad&quot;&gt;&lt;f(@i:1)&quot;86&quot;&gt;&gt;&lt;p(@id:87)&quot;&quot;&lt;f(@i:0)&quot;Keypad&quot;&gt;&lt;f(@i:1)&quot;87&quot;&gt;&gt;&lt;p(@id:88)&quot;&quot;&lt;f(@i:0)&quot;Keypad&quot;&gt;&lt;f(@i:1)&quot;88&quot;&gt;&gt;&lt;p(@id:89)&quot;&quot;&lt;f(@i:0)&quot;Keypad&quot;&gt;&lt;f(@i:1)&quot;89&quot;&gt;&gt;&lt;p(@id:90)&quot;&quot;&lt;f(@i:0)&quot;Keypad&quot;&gt;&lt;f(@i:1)&quot;90&quot;&gt;&gt;&lt;p(@id:91)&quot;&quot;&lt;f(@i:0)&quot;Keypad&quot;&gt;&lt;f(@i:1)&quot;91&quot;&gt;&gt;&lt;p(@id:92)&quot;&quot;&lt;f(@i:0)&quot;Keypad&quot;&gt;&lt;f(@i:1)&quot;92&quot;&gt;&gt;&lt;p(@id:93)&quot;&quot;&lt;f(@i:0)&quot;Keypad&quot;&gt;&lt;f(@i:1)&quot;93&quot;&gt;&gt;&lt;p(@id:94)&quot;&quot;&lt;f(@i:0)&quot;Keypad&quot;&gt;&lt;f(@i:1)&quot;94&quot;&gt;&gt;&lt;p(@id:95)&quot;&quot;&lt;f(@i:0)&quot;Keypad&quot;&gt;&lt;f(@i:1)&quot;95&quot;&gt;&gt;&lt;p(@id:96)&quot;&quot;&lt;f(@i:0)&quot;Keypad&quot;&gt;&lt;f(@i:1)&quot;96&quot;&gt;&gt;&lt;p(@id:97)&quot;&quot;&lt;f(@i:0)&quot;Keypad&quot;&gt;&lt;f(@i:1)&quot;97&quot;&gt;&gt;&lt;p(@id:98)&quot;&quot;&lt;f(@i:0)&quot;Keypad&quot;&gt;&lt;f(@i:1)&quot;98&quot;&gt;&gt;&lt;p(@id:99)&quot;&quot;&lt;f(@i:0)&quot;Keypad&quot;&gt;&lt;f(@i:1)&quot;99&quot;&gt;&gt;&lt;p(@id:1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lt;currentId&quot;1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gt;&gt;&lt;data&quot;&quot;&lt;d(@id:003)&quot;&quot;&lt;r(@id:73)&quot;&quot;&lt;f(@id:v)&quot;1&quot;&gt;&lt;f(@id:t)&quot;12250&quot;&gt;&gt;&lt;r(@id:71)&quot;&quot;&lt;f(@id:v)&quot;1&quot;&gt;&lt;f(@id:t)&quot;13300&quot;&gt;&gt;&lt;r(@id:20)&quot;&quot;&lt;f(@id:v)&quot;2&quot;&gt;&lt;f(@id:t)&quot;16300&quot;&gt;&gt;&lt;r(@id:5)&quot;&quot;&lt;f(@id:v)&quot;1&quot;&gt;&lt;f(@id:t)&quot;16750&quot;&gt;&gt;&lt;r(@id:12)&quot;&quot;&lt;f(@id:v)&quot;1&quot;&gt;&lt;f(@id:t)&quot;18350&quot;&gt;&gt;&lt;r(@id:52)&quot;&quot;&lt;f(@id:v)&quot;2&quot;&gt;&lt;f(@id:t)&quot;20050&quot;&gt;&gt;&lt;r(@id:51)&quot;&quot;&lt;f(@id:v)&quot;1&quot;&gt;&lt;f(@id:t)&quot;20550&quot;&gt;&gt;&lt;r(@id:26)&quot;&quot;&lt;f(@id:v)&quot;1&quot;&gt;&lt;f(@id:t)&quot;21550&quot;&gt;&gt;&lt;r(@id:65)&quot;&quot;&lt;f(@id:v)&quot;2&quot;&gt;&lt;f(@id:t)&quot;21650&quot;&gt;&gt;&lt;r(@id:53)&quot;&quot;&lt;f(@id:v)&quot;1&quot;&gt;&lt;f(@id:t)&quot;23200&quot;&gt;&gt;&lt;r(@id:98)&quot;&quot;&lt;f(@id:v)&quot;1&quot;&gt;&lt;f(@id:t)&quot;24900&quot;&gt;&gt;&lt;r(@id:29)&quot;&quot;&lt;f(@id:v)&quot;2&quot;&gt;&lt;f(@id:t)&quot;25750&quot;&gt;&gt;&lt;r(@id:69)&quot;&quot;&lt;f(@id:v)&quot;2&quot;&gt;&lt;f(@id:t)&quot;27950&quot;&gt;&gt;&lt;r(@id:30)&quot;&quot;&lt;f(@id:v)&quot;1&quot;&gt;&lt;f(@id:t)&quot;27850&quot;&gt;&gt;&lt;r(@id:60)&quot;&quot;&lt;f(@id:v)&quot;1&quot;&gt;&lt;f(@id:t)&quot;27900&quot;&gt;&gt;&lt;r(@id:91)&quot;&quot;&lt;f(@id:v)&quot;4&quot;&gt;&lt;f(@id:t)&quot;29050&quot;&gt;&gt;&lt;r(@id:81)&quot;&quot;&lt;f(@id:v)&quot;2&quot;&gt;&lt;f(@id:t)&quot;30050&quot;&gt;&gt;&lt;r(@id:83)&quot;&quot;&lt;f(@id:v)&quot;2&quot;&gt;&lt;f(@id:t)&quot;32150&quot;&gt;&gt;&gt;&lt;d(@id:003-002)&quot;&quot;&lt;r(@id:20)&quot;&quot;&lt;f(@id:v)&quot;1&quot;&gt;&lt;f(@id:t)&quot;8450&quot;&gt;&gt;&lt;r(@id:71)&quot;&quot;&lt;f(@id:v)&quot;2&quot;&gt;&lt;f(@id:t)&quot;9650&quot;&gt;&gt;&lt;r(@id:73)&quot;&quot;&lt;f(@id:v)&quot;1&quot;&gt;&lt;f(@id:t)&quot;9650&quot;&gt;&gt;&lt;r(@id:83)&quot;&quot;&lt;f(@id:v)&quot;1&quot;&gt;&lt;f(@id:t)&quot;10200&quot;&gt;&gt;&lt;r(@id:53)&quot;&quot;&lt;f(@id:v)&quot;1&quot;&gt;&lt;f(@id:t)&quot;10650&quot;&gt;&gt;&lt;r(@id:5)&quot;&quot;&lt;f(@id:v)&quot;1&quot;&gt;&lt;f(@id:t)&quot;11550&quot;&gt;&gt;&lt;r(@id:60)&quot;&quot;&lt;f(@id:v)&quot;1&quot;&gt;&lt;f(@id:t)&quot;12750&quot;&gt;&gt;&lt;r(@id:98)&quot;&quot;&lt;f(@id:v)&quot;2&quot;&gt;&lt;f(@id:t)&quot;13900&quot;&gt;&gt;&lt;r(@id:52)&quot;&quot;&lt;f(@id:v)&quot;1&quot;&gt;&lt;f(@id:t)&quot;14300&quot;&gt;&gt;&lt;r(@id:12)&quot;&quot;&lt;f(@id:v)&quot;1&quot;&gt;&lt;f(@id:t)&quot;14700&quot;&gt;&gt;&gt;&lt;d(@id:004)&quot;&quot;&lt;r(@id:91)&quot;&quot;&lt;f(@id:v)&quot;1&quot;&gt;&lt;f(@id:t)&quot;15450&quot;&gt;&gt;&lt;r(@id:20)&quot;&quot;&lt;f(@id:v)&quot;1&quot;&gt;&lt;f(@id:t)&quot;30350&quot;&gt;&gt;&lt;r(@id:60)&quot;&quot;&lt;f(@id:v)&quot;1&quot;&gt;&lt;f(@id:t)&quot;31000&quot;&gt;&gt;&lt;r(@id:65)&quot;&quot;&lt;f(@id:v)&quot;4&quot;&gt;&lt;f(@id:t)&quot;31550&quot;&gt;&gt;&lt;r(@id:29)&quot;&quot;&lt;f(@id:v)&quot;1&quot;&gt;&lt;f(@id:t)&quot;31950&quot;&gt;&gt;&lt;r(@id:98)&quot;&quot;&lt;f(@id:v)&quot;2&quot;&gt;&lt;f(@id:t)&quot;32650&quot;&gt;&gt;&lt;r(@id:53)&quot;&quot;&lt;f(@id:v)&quot;1&quot;&gt;&lt;f(@id:t)&quot;33050&quot;&gt;&gt;&lt;r(@id:73)&quot;&quot;&lt;f(@id:v)&quot;3&quot;&gt;&lt;f(@id:t)&quot;33100&quot;&gt;&gt;&lt;r(@id:71)&quot;&quot;&lt;f(@id:v)&quot;1&quot;&gt;&lt;f(@id:t)&quot;34150&quot;&gt;&gt;&lt;r(@id:5)&quot;&quot;&lt;f(@id:v)&quot;1&quot;&gt;&lt;f(@id:t)&quot;34500&quot;&gt;&gt;&lt;r(@id:30)&quot;&quot;&lt;f(@id:v)&quot;1&quot;&gt;&lt;f(@id:t)&quot;34600&quot;&gt;&gt;&lt;r(@id:70)&quot;&quot;&lt;f(@id:v)&quot;1&quot;&gt;&lt;f(@id:t)&quot;34700&quot;&gt;&gt;&lt;r(@id:12)&quot;&quot;&lt;f(@id:v)&quot;1&quot;&gt;&lt;f(@id:t)&quot;36100&quot;&gt;&gt;&lt;r(@id:81)&quot;&quot;&lt;f(@id:v)&quot;1&quot;&gt;&lt;f(@id:t)&quot;36300&quot;&gt;&gt;&gt;&lt;d(@id:003-003)&quot;&quot;&lt;r(@id:60)&quot;&quot;&lt;f(@id:v)&quot;4&quot;&gt;&lt;f(@id:t)&quot;8500&quot;&gt;&gt;&lt;r(@id:71)&quot;&quot;&lt;f(@id:v)&quot;5&quot;&gt;&lt;f(@id:t)&quot;32100&quot;&gt;&gt;&lt;r(@id:98)&quot;&quot;&lt;f(@id:v)&quot;4&quot;&gt;&lt;f(@id:t)&quot;35850&quot;&gt;&gt;&lt;r(@id:65)&quot;&quot;&lt;f(@id:v)&quot;5&quot;&gt;&lt;f(@id:t)&quot;19000&quot;&gt;&gt;&lt;r(@id:20)&quot;&quot;&lt;f(@id:v)&quot;4&quot;&gt;&lt;f(@id:t)&quot;19400&quot;&gt;&gt;&lt;r(@id:12)&quot;&quot;&lt;f(@id:v)&quot;3&quot;&gt;&lt;f(@id:t)&quot;24050&quot;&gt;&gt;&lt;r(@id:73)&quot;&quot;&lt;f(@id:v)&quot;3&quot;&gt;&lt;f(@id:t)&quot;24250&quot;&gt;&gt;&lt;r(@id:30)&quot;&quot;&lt;f(@id:v)&quot;5&quot;&gt;&lt;f(@id:t)&quot;25150&quot;&gt;&gt;&lt;r(@id:29)&quot;&quot;&lt;f(@id:v)&quot;5&quot;&gt;&lt;f(@id:t)&quot;27250&quot;&gt;&gt;&lt;r(@id:83)&quot;&quot;&lt;f(@id:v)&quot;5&quot;&gt;&lt;f(@id:t)&quot;32650&quot;&gt;&gt;&lt;r(@id:5)&quot;&quot;&lt;f(@id:v)&quot;4&quot;&gt;&lt;f(@id:t)&quot;34000&quot;&gt;&gt;&lt;r(@id:53)&quot;&quot;&lt;f(@id:v)&quot;5&quot;&gt;&lt;f(@id:t)&quot;34150&quot;&gt;&gt;&lt;r(@id:26)&quot;&quot;&lt;f(@id:v)&quot;5&quot;&gt;&lt;f(@id:t)&quot;35100&quot;&gt;&gt;&lt;r(@id:70)&quot;&quot;&lt;f(@id:v)&quot;5&quot;&gt;&lt;f(@id:t)&quot;36300&quot;&gt;&gt;&gt;&lt;d(@id:003-005)&quot;&quot;&lt;r(@id:71)&quot;&quot;&lt;f(@id:v)&quot;1&quot;&gt;&lt;f(@id:t)&quot;29100&quot;&gt;&gt;&lt;r(@id:60)&quot;&quot;&lt;f(@id:v)&quot;3&quot;&gt;&lt;f(@id:t)&quot;19100&quot;&gt;&gt;&lt;r(@id:73)&quot;&quot;&lt;f(@id:v)&quot;3&quot;&gt;&lt;f(@id:t)&quot;19150&quot;&gt;&gt;&lt;r(@id:65)&quot;&quot;&lt;f(@id:v)&quot;3&quot;&gt;&lt;f(@id:t)&quot;20200&quot;&gt;&gt;&lt;r(@id:12)&quot;&quot;&lt;f(@id:v)&quot;4&quot;&gt;&lt;f(@id:t)&quot;21100&quot;&gt;&gt;&lt;r(@id:70)&quot;&quot;&lt;f(@id:v)&quot;2&quot;&gt;&lt;f(@id:t)&quot;21250&quot;&gt;&gt;&lt;r(@id:30)&quot;&quot;&lt;f(@id:v)&quot;4&quot;&gt;&lt;f(@id:t)&quot;21650&quot;&gt;&gt;&lt;r(@id:29)&quot;&quot;&lt;f(@id:v)&quot;3&quot;&gt;&lt;f(@id:t)&quot;24800&quot;&gt;&gt;&lt;r(@id:20)&quot;&quot;&lt;f(@id:v)&quot;3&quot;&gt;&lt;f(@id:t)&quot;25300&quot;&gt;&gt;&lt;r(@id:98)&quot;&quot;&lt;f(@id:v)&quot;3&quot;&gt;&lt;f(@id:t)&quot;26050&quot;&gt;&gt;&lt;r(@id:83)&quot;&quot;&lt;f(@id:v)&quot;2&quot;&gt;&lt;f(@id:t)&quot;31250&quot;&gt;&gt;&lt;r(@id:53)&quot;&quot;&lt;f(@id:v)&quot;4&quot;&gt;&lt;f(@id:t)&quot;29050&quot;&gt;&gt;&lt;r(@id:81)&quot;&quot;&lt;f(@id:v)&quot;1&quot;&gt;&lt;f(@id:t)&quot;30150&quot;&gt;&gt;&lt;r(@id:26)&quot;&quot;&lt;f(@id:v)&quot;2&quot;&gt;&lt;f(@id:t)&quot;31050&quot;&gt;&gt;&gt;&lt;d(@id:003-006)&quot;&quot;&lt;r(@id:60)&quot;&quot;&lt;f(@id:v)&quot;1&quot;&gt;&lt;f(@id:t)&quot;13800&quot;&gt;&gt;&lt;r(@id:98)&quot;&quot;&lt;f(@id:v)&quot;1&quot;&gt;&lt;f(@id:t)&quot;20700&quot;&gt;&gt;&lt;r(@id:20)&quot;&quot;&lt;f(@id:v)&quot;1&quot;&gt;&lt;f(@id:t)&quot;21050&quot;&gt;&gt;&lt;r(@id:70)&quot;&quot;&lt;f(@id:v)&quot;1&quot;&gt;&lt;f(@id:t)&quot;21700&quot;&gt;&gt;&lt;r(@id:71)&quot;&quot;&lt;f(@id:v)&quot;1&quot;&gt;&lt;f(@id:t)&quot;21700&quot;&gt;&gt;&lt;r(@id:53)&quot;&quot;&lt;f(@id:v)&quot;1&quot;&gt;&lt;f(@id:t)&quot;22150&quot;&gt;&gt;&lt;r(@id:12)&quot;&quot;&lt;f(@id:v)&quot;1&quot;&gt;&lt;f(@id:t)&quot;22600&quot;&gt;&gt;&lt;r(@id:81)&quot;&quot;&lt;f(@id:v)&quot;1&quot;&gt;&lt;f(@id:t)&quot;23800&quot;&gt;&gt;&lt;r(@id:73)&quot;&quot;&lt;f(@id:v)&quot;4&quot;&gt;&lt;f(@id:t)&quot;24300&quot;&gt;&gt;&lt;r(@id:5)&quot;&quot;&lt;f(@id:v)&quot;1&quot;&gt;&lt;f(@id:t)&quot;24650&quot;&gt;&gt;&lt;r(@id:26)&quot;&quot;&lt;f(@id:v)&quot;1&quot;&gt;&lt;f(@id:t)&quot;26300&quot;&gt;&gt;&lt;r(@id:29)&quot;&quot;&lt;f(@id:v)&quot;1&quot;&gt;&lt;f(@id:t)&quot;27350&quot;&gt;&gt;&lt;r(@id:30)&quot;&quot;&lt;f(@id:v)&quot;1&quot;&gt;&lt;f(@id:t)&quot;27350&quot;&gt;&gt;&gt;&lt;d(@id:003-007)&quot;&quot;&lt;r(@id:83)&quot;&quot;&lt;f(@id:v)&quot;5&quot;&gt;&lt;f(@id:t)&quot;18750&quot;&gt;&gt;&lt;r(@id:98)&quot;&quot;&lt;f(@id:v)&quot;5&quot;&gt;&lt;f(@id:t)&quot;24000&quot;&gt;&gt;&lt;r(@id:26)&quot;&quot;&lt;f(@id:v)&quot;5&quot;&gt;&lt;f(@id:t)&quot;25400&quot;&gt;&gt;&lt;r(@id:30)&quot;&quot;&lt;f(@id:v)&quot;5&quot;&gt;&lt;f(@id:t)&quot;25400&quot;&gt;&gt;&lt;r(@id:70)&quot;&quot;&lt;f(@id:v)&quot;1&quot;&gt;&lt;f(@id:t)&quot;25500&quot;&gt;&gt;&lt;r(@id:71)&quot;&quot;&lt;f(@id:v)&quot;5&quot;&gt;&lt;f(@id:t)&quot;25500&quot;&gt;&gt;&lt;r(@id:5)&quot;&quot;&lt;f(@id:v)&quot;5&quot;&gt;&lt;f(@id:t)&quot;25850&quot;&gt;&gt;&lt;r(@id:20)&quot;&quot;&lt;f(@id:v)&quot;2&quot;&gt;&lt;f(@id:t)&quot;25900&quot;&gt;&gt;&lt;r(@id:19)&quot;&quot;&lt;f(@id:v)&quot;5&quot;&gt;&lt;f(@id:t)&quot;26400&quot;&gt;&gt;&lt;r(@id:51)&quot;&quot;&lt;f(@id:v)&quot;5&quot;&gt;&lt;f(@id:t)&quot;26500&quot;&gt;&gt;&lt;r(@id:53)&quot;&quot;&lt;f(@id:v)&quot;5&quot;&gt;&lt;f(@id:t)&quot;27550&quot;&gt;&gt;&lt;r(@id:29)&quot;&quot;&lt;f(@id:v)&quot;5&quot;&gt;&lt;f(@id:t)&quot;28000&quot;&gt;&gt;&lt;r(@id:73)&quot;&quot;&lt;f(@id:v)&quot;5&quot;&gt;&lt;f(@id:t)&quot;28150&quot;&gt;&gt;&lt;r(@id:65)&quot;&quot;&lt;f(@id:v)&quot;5&quot;&gt;&lt;f(@id:t)&quot;29150&quot;&gt;&gt;&lt;r(@id:12)&quot;&quot;&lt;f(@id:v)&quot;1&quot;&gt;&lt;f(@id:t)&quot;30050&quot;&gt;&gt;&gt;&lt;d(@id:003-008)&quot;&quot;&lt;r(@id:30)&quot;&quot;&lt;f(@id:v)&quot;5&quot;&gt;&lt;f(@id:t)&quot;31900&quot;&gt;&gt;&lt;r(@id:5)&quot;&quot;&lt;f(@id:v)&quot;5&quot;&gt;&lt;f(@id:t)&quot;32350&quot;&gt;&gt;&lt;r(@id:70)&quot;&quot;&lt;f(@id:v)&quot;5&quot;&gt;&lt;f(@id:t)&quot;32550&quot;&gt;&gt;&lt;r(@id:71)&quot;&quot;&lt;f(@id:v)&quot;5&quot;&gt;&lt;f(@id:t)&quot;32550&quot;&gt;&gt;&lt;r(@id:73)&quot;&quot;&lt;f(@id:v)&quot;5&quot;&gt;&lt;f(@id:t)&quot;32550&quot;&gt;&gt;&lt;r(@id:83)&quot;&quot;&lt;f(@id:v)&quot;5&quot;&gt;&lt;f(@id:t)&quot;33100&quot;&gt;&gt;&lt;r(@id:98)&quot;&quot;&lt;f(@id:v)&quot;5&quot;&gt;&lt;f(@id:t)&quot;33650&quot;&gt;&gt;&lt;r(@id:12)&quot;&quot;&lt;f(@id:v)&quot;5&quot;&gt;&lt;f(@id:t)&quot;33950&quot;&gt;&gt;&lt;r(@id:26)&quot;&quot;&lt;f(@id:v)&quot;5&quot;&gt;&lt;f(@id:t)&quot;34000&quot;&gt;&gt;&lt;r(@id:53)&quot;&quot;&lt;f(@id:v)&quot;5&quot;&gt;&lt;f(@id:t)&quot;34050&quot;&gt;&gt;&lt;r(@id:20)&quot;&quot;&lt;f(@id:v)&quot;5&quot;&gt;&lt;f(@id:t)&quot;35550&quot;&gt;&gt;&lt;r(@id:65)&quot;&quot;&lt;f(@id:v)&quot;5&quot;&gt;&lt;f(@id:t)&quot;35650&quot;&gt;&gt;&lt;r(@id:74)&quot;&quot;&lt;f(@id:v)&quot;5&quot;&gt;&lt;f(@id:t)&quot;36200&quot;&gt;&gt;&lt;r(@id:29)&quot;&quot;&lt;f(@id:v)&quot;5&quot;&gt;&lt;f(@id:t)&quot;37150&quot;&gt;&gt;&lt;r(@id:19)&quot;&quot;&lt;f(@id:v)&quot;5&quot;&gt;&lt;f(@id:t)&quot;37650&quot;&gt;&gt;&lt;r(@id:51)&quot;&quot;&lt;f(@id:v)&quot;5&quot;&gt;&lt;f(@id:t)&quot;39800&quot;&gt;&gt;&lt;r(@id:60)&quot;&quot;&lt;f(@id:v)&quot;5&quot;&gt;&lt;f(@id:t)&quot;39850&quot;&gt;&gt;&gt;&lt;d(@id:003-009)&quot;&quot;&lt;r(@id:60)&quot;&quot;&lt;f(@id:v)&quot;3&quot;&gt;&lt;f(@id:t)&quot;11900&quot;&gt;&gt;&lt;r(@id:29)&quot;&quot;&lt;f(@id:v)&quot;4&quot;&gt;&lt;f(@id:t)&quot;12350&quot;&gt;&gt;&lt;r(@id:65)&quot;&quot;&lt;f(@id:v)&quot;3&quot;&gt;&lt;f(@id:t)&quot;14000&quot;&gt;&gt;&lt;r(@id:73)&quot;&quot;&lt;f(@id:v)&quot;4&quot;&gt;&lt;f(@id:t)&quot;33400&quot;&gt;&gt;&lt;r(@id:26)&quot;&quot;&lt;f(@id:v)&quot;3&quot;&gt;&lt;f(@id:t)&quot;34350&quot;&gt;&gt;&lt;r(@id:12)&quot;&quot;&lt;f(@id:v)&quot;4&quot;&gt;&lt;f(@id:t)&quot;46350&quot;&gt;&gt;&lt;r(@id:30)&quot;&quot;&lt;f(@id:v)&quot;3&quot;&gt;&lt;f(@id:t)&quot;35400&quot;&gt;&gt;&lt;r(@id:83)&quot;&quot;&lt;f(@id:v)&quot;3&quot;&gt;&lt;f(@id:t)&quot;35550&quot;&gt;&gt;&lt;r(@id:98)&quot;&quot;&lt;f(@id:v)&quot;2&quot;&gt;&lt;f(@id:t)&quot;36100&quot;&gt;&gt;&lt;r(@id:19)&quot;&quot;&lt;f(@id:v)&quot;3&quot;&gt;&lt;f(@id:t)&quot;37450&quot;&gt;&gt;&lt;r(@id:20)&quot;&quot;&lt;f(@id:v)&quot;3&quot;&gt;&lt;f(@id:t)&quot;38000&quot;&gt;&gt;&lt;r(@id:53)&quot;&quot;&lt;f(@id:v)&quot;3&quot;&gt;&lt;f(@id:t)&quot;38600&quot;&gt;&gt;&lt;r(@id:70)&quot;&quot;&lt;f(@id:v)&quot;3&quot;&gt;&lt;f(@id:t)&quot;39150&quot;&gt;&gt;&lt;r(@id:71)&quot;&quot;&lt;f(@id:v)&quot;3&quot;&gt;&lt;f(@id:t)&quot;39150&quot;&gt;&gt;&lt;r(@id:5)&quot;&quot;&lt;f(@id:v)&quot;4&quot;&gt;&lt;f(@id:t)&quot;40550&quot;&gt;&gt;&lt;r(@id:51)&quot;&quot;&lt;f(@id:v)&quot;4&quot;&gt;&lt;f(@id:t)&quot;41750&quot;&gt;&gt;&gt;&lt;d(@id:005)&quot;&quot;&lt;r(@id:60)&quot;&quot;&lt;f(@id:v)&quot;4&quot;&gt;&lt;f(@id:t)&quot;17000&quot;&gt;&gt;&lt;r(@id:29)&quot;&quot;&lt;f(@id:v)&quot;4&quot;&gt;&lt;f(@id:t)&quot;22700&quot;&gt;&gt;&lt;r(@id:70)&quot;&quot;&lt;f(@id:v)&quot;4&quot;&gt;&lt;f(@id:t)&quot;29100&quot;&gt;&gt;&lt;r(@id:20)&quot;&quot;&lt;f(@id:v)&quot;4&quot;&gt;&lt;f(@id:t)&quot;29450&quot;&gt;&gt;&lt;r(@id:12)&quot;&quot;&lt;f(@id:v)&quot;4&quot;&gt;&lt;f(@id:t)&quot;30000&quot;&gt;&gt;&lt;r(@id:19)&quot;&quot;&lt;f(@id:v)&quot;4&quot;&gt;&lt;f(@id:t)&quot;31050&quot;&gt;&gt;&lt;r(@id:53)&quot;&quot;&lt;f(@id:v)&quot;4&quot;&gt;&lt;f(@id:t)&quot;31150&quot;&gt;&gt;&lt;r(@id:71)&quot;&quot;&lt;f(@id:v)&quot;4&quot;&gt;&lt;f(@id:t)&quot;31200&quot;&gt;&gt;&lt;r(@id:83)&quot;&quot;&lt;f(@id:v)&quot;4&quot;&gt;&lt;f(@id:t)&quot;31200&quot;&gt;&gt;&lt;r(@id:26)&quot;&quot;&lt;f(@id:v)&quot;4&quot;&gt;&lt;f(@id:t)&quot;31600&quot;&gt;&gt;&lt;r(@id:5)&quot;&quot;&lt;f(@id:v)&quot;4&quot;&gt;&lt;f(@id:t)&quot;32050&quot;&gt;&gt;&lt;r(@id:65)&quot;&quot;&lt;f(@id:v)&quot;4&quot;&gt;&lt;f(@id:t)&quot;32200&quot;&gt;&gt;&lt;r(@id:30)&quot;&quot;&lt;f(@id:v)&quot;4&quot;&gt;&lt;f(@id:t)&quot;33700&quot;&gt;&gt;&lt;r(@id:73)&quot;&quot;&lt;f(@id:v)&quot;4&quot;&gt;&lt;f(@id:t)&quot;34850&quot;&gt;&gt;&gt;&lt;d(@id:006)&quot;&quot;&lt;r(@id:98)&quot;&quot;&lt;f(@id:v)&quot;4&quot;&gt;&lt;f(@id:t)&quot;26100&quot;&gt;&gt;&lt;r(@id:26)&quot;&quot;&lt;f(@id:v)&quot;4&quot;&gt;&lt;f(@id:t)&quot;26450&quot;&gt;&gt;&lt;r(@id:5)&quot;&quot;&lt;f(@id:v)&quot;4&quot;&gt;&lt;f(@id:t)&quot;26900&quot;&gt;&gt;&lt;r(@id:19)&quot;&quot;&lt;f(@id:v)&quot;4&quot;&gt;&lt;f(@id:t)&quot;26950&quot;&gt;&gt;&lt;r(@id:20)&quot;&quot;&lt;f(@id:v)&quot;4&quot;&gt;&lt;f(@id:t)&quot;26950&quot;&gt;&gt;&lt;r(@id:65)&quot;&quot;&lt;f(@id:v)&quot;4&quot;&gt;&lt;f(@id:t)&quot;27100&quot;&gt;&gt;&lt;r(@id:73)&quot;&quot;&lt;f(@id:v)&quot;4&quot;&gt;&lt;f(@id:t)&quot;27100&quot;&gt;&gt;&lt;r(@id:29)&quot;&quot;&lt;f(@id:v)&quot;4&quot;&gt;&lt;f(@id:t)&quot;27500&quot;&gt;&gt;&lt;r(@id:83)&quot;&quot;&lt;f(@id:v)&quot;4&quot;&gt;&lt;f(@id:t)&quot;27650&quot;&gt;&gt;&lt;r(@id:12)&quot;&quot;&lt;f(@id:v)&quot;4&quot;&gt;&lt;f(@id:t)&quot;28500&quot;&gt;&gt;&lt;r(@id:53)&quot;&quot;&lt;f(@id:v)&quot;4&quot;&gt;&lt;f(@id:t)&quot;28600&quot;&gt;&gt;&lt;r(@id:70)&quot;&quot;&lt;f(@id:v)&quot;4&quot;&gt;&lt;f(@id:t)&quot;28650&quot;&gt;&gt;&lt;r(@id:30)&quot;&quot;&lt;f(@id:v)&quot;4&quot;&gt;&lt;f(@id:t)&quot;29100&quot;&gt;&gt;&lt;r(@id:51)&quot;&quot;&lt;f(@id:v)&quot;4&quot;&gt;&lt;f(@id:t)&quot;29150&quot;&gt;&gt;&gt;&gt;&lt;transceivers&quot;&quot;&lt;t(@id:1@tt:KeypointMiniBase@n:Transceiver 1)&quot;&quot;&lt;f(@id:c)&quot;1&quot;&gt;&lt;f(@id:comType)&quot;Usb&quot;&gt;&lt;f(@id:com)&quot;[Auto]&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STOPSPOLLING" val="true"/>
  <p:tag name="KPICLOCK" val="true"/>
  <p:tag name="KPISOUNDTYPE" val="none"/>
  <p:tag name="KPIPLAYSOUNDTYPE" val="DuringTimer"/>
  <p:tag name="KPICLOCKTEMPLATE" val="tru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WelcomeDoc">
  <a:themeElements>
    <a:clrScheme name="AdvancingDialysis">
      <a:dk1>
        <a:srgbClr val="3F3F3F"/>
      </a:dk1>
      <a:lt1>
        <a:srgbClr val="FFFFFF"/>
      </a:lt1>
      <a:dk2>
        <a:srgbClr val="7F7F7F"/>
      </a:dk2>
      <a:lt2>
        <a:srgbClr val="FFFFFF"/>
      </a:lt2>
      <a:accent1>
        <a:srgbClr val="5B9BD5"/>
      </a:accent1>
      <a:accent2>
        <a:srgbClr val="ED6B2A"/>
      </a:accent2>
      <a:accent3>
        <a:srgbClr val="EDAE28"/>
      </a:accent3>
      <a:accent4>
        <a:srgbClr val="312B42"/>
      </a:accent4>
      <a:accent5>
        <a:srgbClr val="B0AEBE"/>
      </a:accent5>
      <a:accent6>
        <a:srgbClr val="FFF8DA"/>
      </a:accent6>
      <a:hlink>
        <a:srgbClr val="5B9BD5"/>
      </a:hlink>
      <a:folHlink>
        <a:srgbClr val="2E75B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53F63D4E-6519-4C23-B818-A36EFDABDB2B}" vid="{63AD890A-086C-4F98-896D-2E99EF4C4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AdvancingDialysis Widescreen Template</Template>
  <TotalTime>23033</TotalTime>
  <Words>1596</Words>
  <Application>Microsoft Office PowerPoint</Application>
  <PresentationFormat>Widescreen</PresentationFormat>
  <Paragraphs>125</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Adobe Fan Heiti Std B</vt:lpstr>
      <vt:lpstr>Leelawadee</vt:lpstr>
      <vt:lpstr>Calibri</vt:lpstr>
      <vt:lpstr>Arial</vt:lpstr>
      <vt:lpstr>WelcomeDoc</vt:lpstr>
      <vt:lpstr>Cardiac Arrhythmias in Dialysis Patients</vt:lpstr>
      <vt:lpstr>Increased risk of sudden cardiac death in dialysis patients1</vt:lpstr>
      <vt:lpstr>PowerPoint Presentation</vt:lpstr>
      <vt:lpstr>Clinically significant arrhythmias were defined prospectively and examined1</vt:lpstr>
      <vt:lpstr>2/3 patients experienced clinically significant arrhythmias1</vt:lpstr>
      <vt:lpstr>Clear patterns of  clinically significant arrhythmias1</vt:lpstr>
      <vt:lpstr>Striking patterns of bradycardic events1</vt:lpstr>
      <vt:lpstr>Clinically significant arrhythmias were defined prospectively and examined1</vt:lpstr>
      <vt:lpstr>97% patients experienced reviewer-confirmed arrhythmias1</vt:lpstr>
      <vt:lpstr>Timing of device-detected atrial fibrillation1</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ITMac</dc:creator>
  <cp:keywords/>
  <cp:lastModifiedBy>LaGreca, Jennifer</cp:lastModifiedBy>
  <cp:revision>1074</cp:revision>
  <cp:lastPrinted>2017-10-27T19:46:39Z</cp:lastPrinted>
  <dcterms:created xsi:type="dcterms:W3CDTF">2016-09-07T13:28:07Z</dcterms:created>
  <dcterms:modified xsi:type="dcterms:W3CDTF">2018-07-02T15:01:16Z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y fmtid="{D5CDD505-2E9C-101B-9397-08002B2CF9AE}" pid="3" name="_AdHocReviewCycleID">
    <vt:i4>100533502</vt:i4>
  </property>
  <property fmtid="{D5CDD505-2E9C-101B-9397-08002B2CF9AE}" pid="4" name="_NewReviewCycle">
    <vt:lpwstr/>
  </property>
  <property fmtid="{D5CDD505-2E9C-101B-9397-08002B2CF9AE}" pid="5" name="_EmailSubject">
    <vt:lpwstr>Don't faint - updated HTN slides and PDF attached</vt:lpwstr>
  </property>
  <property fmtid="{D5CDD505-2E9C-101B-9397-08002B2CF9AE}" pid="6" name="_AuthorEmail">
    <vt:lpwstr>jlagreca@nxstage.com</vt:lpwstr>
  </property>
  <property fmtid="{D5CDD505-2E9C-101B-9397-08002B2CF9AE}" pid="7" name="_AuthorEmailDisplayName">
    <vt:lpwstr>Jennifer LaGreca</vt:lpwstr>
  </property>
  <property fmtid="{D5CDD505-2E9C-101B-9397-08002B2CF9AE}" pid="8" name="_PreviousAdHocReviewCycleID">
    <vt:i4>798021714</vt:i4>
  </property>
</Properties>
</file>