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ags/tag4.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2"/>
  </p:sldMasterIdLst>
  <p:notesMasterIdLst>
    <p:notesMasterId r:id="rId34"/>
  </p:notesMasterIdLst>
  <p:handoutMasterIdLst>
    <p:handoutMasterId r:id="rId35"/>
  </p:handoutMasterIdLst>
  <p:sldIdLst>
    <p:sldId id="346" r:id="rId3"/>
    <p:sldId id="904" r:id="rId4"/>
    <p:sldId id="935" r:id="rId5"/>
    <p:sldId id="936" r:id="rId6"/>
    <p:sldId id="926" r:id="rId7"/>
    <p:sldId id="824" r:id="rId8"/>
    <p:sldId id="943" r:id="rId9"/>
    <p:sldId id="955" r:id="rId10"/>
    <p:sldId id="947" r:id="rId11"/>
    <p:sldId id="946" r:id="rId12"/>
    <p:sldId id="781" r:id="rId13"/>
    <p:sldId id="949" r:id="rId14"/>
    <p:sldId id="559" r:id="rId15"/>
    <p:sldId id="558" r:id="rId16"/>
    <p:sldId id="556" r:id="rId17"/>
    <p:sldId id="948" r:id="rId18"/>
    <p:sldId id="807" r:id="rId19"/>
    <p:sldId id="953" r:id="rId20"/>
    <p:sldId id="952" r:id="rId21"/>
    <p:sldId id="264" r:id="rId22"/>
    <p:sldId id="941" r:id="rId23"/>
    <p:sldId id="950" r:id="rId24"/>
    <p:sldId id="560" r:id="rId25"/>
    <p:sldId id="957" r:id="rId26"/>
    <p:sldId id="543" r:id="rId27"/>
    <p:sldId id="544" r:id="rId28"/>
    <p:sldId id="530" r:id="rId29"/>
    <p:sldId id="465" r:id="rId30"/>
    <p:sldId id="466" r:id="rId31"/>
    <p:sldId id="670" r:id="rId32"/>
    <p:sldId id="358" r:id="rId33"/>
  </p:sldIdLst>
  <p:sldSz cx="12192000" cy="6858000"/>
  <p:notesSz cx="6858000" cy="9313863"/>
  <p:embeddedFontLst>
    <p:embeddedFont>
      <p:font typeface="Arial Black" panose="020B0A04020102020204" pitchFamily="34" charset="0"/>
      <p:bold r:id="rId36"/>
    </p:embeddedFont>
    <p:embeddedFont>
      <p:font typeface="Adobe Fan Heiti Std B" panose="020B0700000000000000" pitchFamily="34" charset="-128"/>
      <p:bold r:id="rId37"/>
    </p:embeddedFont>
    <p:embeddedFont>
      <p:font typeface="Leelawadee" panose="020B0502040204020203" pitchFamily="34" charset="-34"/>
      <p:regular r:id="rId38"/>
      <p:bold r:id="rId39"/>
    </p:embeddedFont>
    <p:embeddedFont>
      <p:font typeface="Calibri" panose="020F0502020204030204" pitchFamily="34" charset="0"/>
      <p:regular r:id="rId40"/>
      <p:bold r:id="rId41"/>
      <p:italic r:id="rId42"/>
      <p:boldItalic r:id="rId43"/>
    </p:embeddedFont>
  </p:embeddedFontLst>
  <p:custDataLst>
    <p:tags r:id="rId44"/>
  </p:custDataLst>
  <p:defaultTextStyle>
    <a:defPPr>
      <a:defRPr lang="en-US"/>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7296" userDrawn="1">
          <p15:clr>
            <a:srgbClr val="A4A3A4"/>
          </p15:clr>
        </p15:guide>
        <p15:guide id="3" pos="480" userDrawn="1">
          <p15:clr>
            <a:srgbClr val="A4A3A4"/>
          </p15:clr>
        </p15:guide>
        <p15:guide id="4" orient="horz" pos="984" userDrawn="1">
          <p15:clr>
            <a:srgbClr val="A4A3A4"/>
          </p15:clr>
        </p15:guide>
        <p15:guide id="5" pos="4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 id="2" name="LaGreca, Jennifer" initials="LJ" lastIdx="10" clrIdx="2">
    <p:extLst>
      <p:ext uri="{19B8F6BF-5375-455C-9EA6-DF929625EA0E}">
        <p15:presenceInfo xmlns:p15="http://schemas.microsoft.com/office/powerpoint/2012/main" userId="LaGreca, Jennifer" providerId="None"/>
      </p:ext>
    </p:extLst>
  </p:cmAuthor>
  <p:cmAuthor id="3" name="Jennifer LaGreca" initials="JL" lastIdx="8" clrIdx="3">
    <p:extLst>
      <p:ext uri="{19B8F6BF-5375-455C-9EA6-DF929625EA0E}">
        <p15:presenceInfo xmlns:p15="http://schemas.microsoft.com/office/powerpoint/2012/main" userId="Jennifer LaGre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2A"/>
    <a:srgbClr val="5686C6"/>
    <a:srgbClr val="A7422D"/>
    <a:srgbClr val="7EA150"/>
    <a:srgbClr val="FFF8DA"/>
    <a:srgbClr val="BB8A43"/>
    <a:srgbClr val="399497"/>
    <a:srgbClr val="312B42"/>
    <a:srgbClr val="3F9AD1"/>
    <a:srgbClr val="9AD33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28" autoAdjust="0"/>
  </p:normalViewPr>
  <p:slideViewPr>
    <p:cSldViewPr snapToGrid="0">
      <p:cViewPr varScale="1">
        <p:scale>
          <a:sx n="73" d="100"/>
          <a:sy n="73" d="100"/>
        </p:scale>
        <p:origin x="1505" y="76"/>
      </p:cViewPr>
      <p:guideLst>
        <p:guide orient="horz" pos="3264"/>
        <p:guide pos="7296"/>
        <p:guide pos="480"/>
        <p:guide orient="horz" pos="984"/>
        <p:guide pos="456"/>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8917"/>
    </p:cViewPr>
  </p:sorterViewPr>
  <p:notesViewPr>
    <p:cSldViewPr snapToGrid="0" showGuides="1">
      <p:cViewPr varScale="1">
        <p:scale>
          <a:sx n="73" d="100"/>
          <a:sy n="73" d="100"/>
        </p:scale>
        <p:origin x="2842"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2018\Advancing%20Dialysis\Blog\CRSA%20Chronic%20Disease%20State\Backup\Growth%20Rate%20of%20ESRD%20population.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2018\Tradeshows\ASN\ASN%20Symposium\Backup\ESRD_Ref_H_Mortality_2018%20trends%2010-24-18.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2018\Advancing%20Dialysis\Blog\CRSA%20Chronic%20Disease%20State\Backup\ESRD_Ref_G_Hospitalization_2018.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G:\My%20Drive\2018\Advancing%20Dialysis\Blog\CRSA%20Chronic%20Disease%20State\Backup\ESRD_Ref_D_Modality_2018.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63712986580907E-2"/>
          <c:y val="0.19968931292000983"/>
          <c:w val="0.95935177997116561"/>
          <c:h val="0.56347738757892718"/>
        </c:manualLayout>
      </c:layout>
      <c:barChart>
        <c:barDir val="col"/>
        <c:grouping val="stacked"/>
        <c:varyColors val="0"/>
        <c:ser>
          <c:idx val="1"/>
          <c:order val="1"/>
          <c:tx>
            <c:strRef>
              <c:f>K.1!$A$64</c:f>
              <c:strCache>
                <c:ptCount val="1"/>
                <c:pt idx="0">
                  <c:v>Inpatient</c:v>
                </c:pt>
              </c:strCache>
            </c:strRef>
          </c:tx>
          <c:spPr>
            <a:solidFill>
              <a:schemeClr val="accent4"/>
            </a:solidFill>
            <a:ln>
              <a:noFill/>
            </a:ln>
            <a:effectLst/>
          </c:spPr>
          <c:invertIfNegative val="0"/>
          <c:dLbls>
            <c:delete val="1"/>
          </c:dLbls>
          <c:cat>
            <c:numRef>
              <c:f>K.1!$B$62:$Q$62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K.1!$B$64:$Q$64</c:f>
              <c:numCache>
                <c:formatCode>"$"#,##0</c:formatCode>
                <c:ptCount val="12"/>
                <c:pt idx="0">
                  <c:v>7281442689</c:v>
                </c:pt>
                <c:pt idx="1">
                  <c:v>7669326310</c:v>
                </c:pt>
                <c:pt idx="2">
                  <c:v>8007740131</c:v>
                </c:pt>
                <c:pt idx="3">
                  <c:v>9088557762</c:v>
                </c:pt>
                <c:pt idx="4">
                  <c:v>10406323152</c:v>
                </c:pt>
                <c:pt idx="5">
                  <c:v>10648116458</c:v>
                </c:pt>
                <c:pt idx="6">
                  <c:v>10950978809</c:v>
                </c:pt>
                <c:pt idx="7">
                  <c:v>10857299384</c:v>
                </c:pt>
                <c:pt idx="8">
                  <c:v>10894499087</c:v>
                </c:pt>
                <c:pt idx="9">
                  <c:v>10928446682</c:v>
                </c:pt>
                <c:pt idx="10">
                  <c:v>11018223845</c:v>
                </c:pt>
                <c:pt idx="11">
                  <c:v>11624842136</c:v>
                </c:pt>
              </c:numCache>
            </c:numRef>
          </c:val>
          <c:extLst>
            <c:ext xmlns:c16="http://schemas.microsoft.com/office/drawing/2014/chart" uri="{C3380CC4-5D6E-409C-BE32-E72D297353CC}">
              <c16:uniqueId val="{00000001-0A8C-4FAB-9F31-B942F41093DF}"/>
            </c:ext>
          </c:extLst>
        </c:ser>
        <c:ser>
          <c:idx val="2"/>
          <c:order val="2"/>
          <c:tx>
            <c:strRef>
              <c:f>K.1!$A$65</c:f>
              <c:strCache>
                <c:ptCount val="1"/>
                <c:pt idx="0">
                  <c:v>Outpatient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elete val="1"/>
          </c:dLbls>
          <c:cat>
            <c:numRef>
              <c:f>K.1!$B$62:$Q$62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K.1!$B$65:$Q$65</c:f>
              <c:numCache>
                <c:formatCode>"$"#,##0</c:formatCode>
                <c:ptCount val="12"/>
                <c:pt idx="0">
                  <c:v>7370858935</c:v>
                </c:pt>
                <c:pt idx="1">
                  <c:v>7880714069</c:v>
                </c:pt>
                <c:pt idx="2">
                  <c:v>8087888648</c:v>
                </c:pt>
                <c:pt idx="3">
                  <c:v>8273056106</c:v>
                </c:pt>
                <c:pt idx="4">
                  <c:v>8865932229</c:v>
                </c:pt>
                <c:pt idx="5">
                  <c:v>9232134530</c:v>
                </c:pt>
                <c:pt idx="6">
                  <c:v>9982601524</c:v>
                </c:pt>
                <c:pt idx="7">
                  <c:v>10596740660</c:v>
                </c:pt>
                <c:pt idx="8">
                  <c:v>10829123753</c:v>
                </c:pt>
                <c:pt idx="9">
                  <c:v>11128010954</c:v>
                </c:pt>
                <c:pt idx="10">
                  <c:v>11116130953</c:v>
                </c:pt>
                <c:pt idx="11">
                  <c:v>11413743391</c:v>
                </c:pt>
              </c:numCache>
            </c:numRef>
          </c:val>
          <c:extLst>
            <c:ext xmlns:c16="http://schemas.microsoft.com/office/drawing/2014/chart" uri="{C3380CC4-5D6E-409C-BE32-E72D297353CC}">
              <c16:uniqueId val="{00000002-0A8C-4FAB-9F31-B942F41093DF}"/>
            </c:ext>
          </c:extLst>
        </c:ser>
        <c:ser>
          <c:idx val="3"/>
          <c:order val="3"/>
          <c:tx>
            <c:strRef>
              <c:f>K.1!$A$66</c:f>
              <c:strCache>
                <c:ptCount val="1"/>
                <c:pt idx="0">
                  <c:v>Physician/supplier</c:v>
                </c:pt>
              </c:strCache>
            </c:strRef>
          </c:tx>
          <c:spPr>
            <a:solidFill>
              <a:schemeClr val="accent1"/>
            </a:solidFill>
            <a:ln>
              <a:noFill/>
            </a:ln>
            <a:effectLst/>
          </c:spPr>
          <c:invertIfNegative val="0"/>
          <c:dLbls>
            <c:delete val="1"/>
          </c:dLbls>
          <c:cat>
            <c:numRef>
              <c:f>K.1!$B$62:$Q$62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K.1!$B$66:$Q$66</c:f>
              <c:numCache>
                <c:formatCode>"$"#,##0</c:formatCode>
                <c:ptCount val="12"/>
                <c:pt idx="0">
                  <c:v>4108122530</c:v>
                </c:pt>
                <c:pt idx="1">
                  <c:v>4384450680</c:v>
                </c:pt>
                <c:pt idx="2">
                  <c:v>4608710732</c:v>
                </c:pt>
                <c:pt idx="3">
                  <c:v>4881605673</c:v>
                </c:pt>
                <c:pt idx="4">
                  <c:v>5285829182</c:v>
                </c:pt>
                <c:pt idx="5">
                  <c:v>5515993437</c:v>
                </c:pt>
                <c:pt idx="6">
                  <c:v>5358253927</c:v>
                </c:pt>
                <c:pt idx="7">
                  <c:v>5458549480</c:v>
                </c:pt>
                <c:pt idx="8">
                  <c:v>5384848962</c:v>
                </c:pt>
                <c:pt idx="9">
                  <c:v>5443642040</c:v>
                </c:pt>
                <c:pt idx="10">
                  <c:v>5357953622</c:v>
                </c:pt>
                <c:pt idx="11">
                  <c:v>5375298006</c:v>
                </c:pt>
              </c:numCache>
            </c:numRef>
          </c:val>
          <c:extLst>
            <c:ext xmlns:c16="http://schemas.microsoft.com/office/drawing/2014/chart" uri="{C3380CC4-5D6E-409C-BE32-E72D297353CC}">
              <c16:uniqueId val="{00000003-0A8C-4FAB-9F31-B942F41093DF}"/>
            </c:ext>
          </c:extLst>
        </c:ser>
        <c:ser>
          <c:idx val="4"/>
          <c:order val="4"/>
          <c:tx>
            <c:strRef>
              <c:f>K.1!$A$67</c:f>
              <c:strCache>
                <c:ptCount val="1"/>
                <c:pt idx="0">
                  <c:v>Part D Drugs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elete val="1"/>
          </c:dLbls>
          <c:cat>
            <c:numRef>
              <c:f>K.1!$B$62:$Q$62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K.1!$B$67:$Q$67</c:f>
              <c:numCache>
                <c:formatCode>"$"#,##0</c:formatCode>
                <c:ptCount val="12"/>
                <c:pt idx="0">
                  <c:v>0</c:v>
                </c:pt>
                <c:pt idx="1">
                  <c:v>1137200332</c:v>
                </c:pt>
                <c:pt idx="2">
                  <c:v>1377942276</c:v>
                </c:pt>
                <c:pt idx="3">
                  <c:v>1595780016</c:v>
                </c:pt>
                <c:pt idx="4">
                  <c:v>1760788583</c:v>
                </c:pt>
                <c:pt idx="5">
                  <c:v>1908565674</c:v>
                </c:pt>
                <c:pt idx="6">
                  <c:v>2140977772</c:v>
                </c:pt>
                <c:pt idx="7">
                  <c:v>2422012924</c:v>
                </c:pt>
                <c:pt idx="8">
                  <c:v>2783805875</c:v>
                </c:pt>
                <c:pt idx="9">
                  <c:v>3372587938</c:v>
                </c:pt>
                <c:pt idx="10">
                  <c:v>4166340171</c:v>
                </c:pt>
                <c:pt idx="11">
                  <c:v>4829461425</c:v>
                </c:pt>
              </c:numCache>
            </c:numRef>
          </c:val>
          <c:extLst>
            <c:ext xmlns:c16="http://schemas.microsoft.com/office/drawing/2014/chart" uri="{C3380CC4-5D6E-409C-BE32-E72D297353CC}">
              <c16:uniqueId val="{00000004-0A8C-4FAB-9F31-B942F41093DF}"/>
            </c:ext>
          </c:extLst>
        </c:ser>
        <c:dLbls>
          <c:showLegendKey val="0"/>
          <c:showVal val="1"/>
          <c:showCatName val="0"/>
          <c:showSerName val="0"/>
          <c:showPercent val="0"/>
          <c:showBubbleSize val="0"/>
        </c:dLbls>
        <c:gapWidth val="65"/>
        <c:overlap val="100"/>
        <c:axId val="498543648"/>
        <c:axId val="498538728"/>
      </c:barChart>
      <c:lineChart>
        <c:grouping val="standard"/>
        <c:varyColors val="0"/>
        <c:ser>
          <c:idx val="0"/>
          <c:order val="0"/>
          <c:tx>
            <c:strRef>
              <c:f>K.1!$A$63</c:f>
              <c:strCache>
                <c:ptCount val="1"/>
                <c:pt idx="0">
                  <c:v>Total Medicare</c:v>
                </c:pt>
              </c:strCache>
            </c:strRef>
          </c:tx>
          <c:spPr>
            <a:ln w="25400" cap="rnd">
              <a:noFill/>
              <a:round/>
            </a:ln>
            <a:effectLst>
              <a:outerShdw blurRad="57150" dist="19050" dir="5400000" algn="ctr" rotWithShape="0">
                <a:srgbClr val="000000">
                  <a:alpha val="63000"/>
                </a:srgbClr>
              </a:outerShdw>
            </a:effectLst>
          </c:spPr>
          <c:marker>
            <c:symbol val="none"/>
          </c:marker>
          <c:dLbls>
            <c:dLbl>
              <c:idx val="0"/>
              <c:tx>
                <c:rich>
                  <a:bodyPr wrap="square" lIns="38100" tIns="19050" rIns="38100" bIns="19050" anchor="ctr">
                    <a:spAutoFit/>
                  </a:bodyPr>
                  <a:lstStyle/>
                  <a:p>
                    <a:pPr>
                      <a:defRPr sz="1600" b="1">
                        <a:solidFill>
                          <a:schemeClr val="tx1"/>
                        </a:solidFill>
                      </a:defRPr>
                    </a:pPr>
                    <a:r>
                      <a:rPr lang="en-US" sz="1600" b="1">
                        <a:solidFill>
                          <a:schemeClr val="tx1"/>
                        </a:solidFill>
                      </a:rPr>
                      <a:t>$19.9 Billion</a:t>
                    </a:r>
                    <a:endParaRPr lang="en-US" sz="1600" b="1" dirty="0">
                      <a:solidFill>
                        <a:schemeClr val="tx1"/>
                      </a:solidFill>
                    </a:endParaRPr>
                  </a:p>
                </c:rich>
              </c:tx>
              <c:numFmt formatCode="&quot;$&quot;#,##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8C-4FAB-9F31-B942F41093DF}"/>
                </c:ext>
              </c:extLst>
            </c:dLbl>
            <c:dLbl>
              <c:idx val="1"/>
              <c:delete val="1"/>
              <c:extLst>
                <c:ext xmlns:c15="http://schemas.microsoft.com/office/drawing/2012/chart" uri="{CE6537A1-D6FC-4f65-9D91-7224C49458BB}"/>
                <c:ext xmlns:c16="http://schemas.microsoft.com/office/drawing/2014/chart" uri="{C3380CC4-5D6E-409C-BE32-E72D297353CC}">
                  <c16:uniqueId val="{00000008-0A8C-4FAB-9F31-B942F41093DF}"/>
                </c:ext>
              </c:extLst>
            </c:dLbl>
            <c:dLbl>
              <c:idx val="2"/>
              <c:delete val="1"/>
              <c:extLst>
                <c:ext xmlns:c15="http://schemas.microsoft.com/office/drawing/2012/chart" uri="{CE6537A1-D6FC-4f65-9D91-7224C49458BB}"/>
                <c:ext xmlns:c16="http://schemas.microsoft.com/office/drawing/2014/chart" uri="{C3380CC4-5D6E-409C-BE32-E72D297353CC}">
                  <c16:uniqueId val="{0000000F-0A8C-4FAB-9F31-B942F41093DF}"/>
                </c:ext>
              </c:extLst>
            </c:dLbl>
            <c:dLbl>
              <c:idx val="3"/>
              <c:tx>
                <c:rich>
                  <a:bodyPr wrap="square" lIns="38100" tIns="19050" rIns="38100" bIns="19050" anchor="ctr">
                    <a:spAutoFit/>
                  </a:bodyPr>
                  <a:lstStyle/>
                  <a:p>
                    <a:pPr>
                      <a:defRPr sz="1600" b="1">
                        <a:solidFill>
                          <a:schemeClr val="tx1"/>
                        </a:solidFill>
                      </a:defRPr>
                    </a:pPr>
                    <a:r>
                      <a:rPr lang="en-US" sz="1600" b="1">
                        <a:solidFill>
                          <a:schemeClr val="tx1"/>
                        </a:solidFill>
                      </a:rPr>
                      <a:t>$25.4</a:t>
                    </a:r>
                    <a:r>
                      <a:rPr lang="en-US" sz="1600" b="1" baseline="0">
                        <a:solidFill>
                          <a:schemeClr val="tx1"/>
                        </a:solidFill>
                      </a:rPr>
                      <a:t> Billion</a:t>
                    </a:r>
                    <a:endParaRPr lang="en-US" sz="1600" b="1" dirty="0">
                      <a:solidFill>
                        <a:schemeClr val="tx1"/>
                      </a:solidFill>
                    </a:endParaRPr>
                  </a:p>
                </c:rich>
              </c:tx>
              <c:numFmt formatCode="&quot;$&quot;#,##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8C-4FAB-9F31-B942F41093DF}"/>
                </c:ext>
              </c:extLst>
            </c:dLbl>
            <c:dLbl>
              <c:idx val="4"/>
              <c:delete val="1"/>
              <c:extLst>
                <c:ext xmlns:c15="http://schemas.microsoft.com/office/drawing/2012/chart" uri="{CE6537A1-D6FC-4f65-9D91-7224C49458BB}"/>
                <c:ext xmlns:c16="http://schemas.microsoft.com/office/drawing/2014/chart" uri="{C3380CC4-5D6E-409C-BE32-E72D297353CC}">
                  <c16:uniqueId val="{0000000A-0A8C-4FAB-9F31-B942F41093DF}"/>
                </c:ext>
              </c:extLst>
            </c:dLbl>
            <c:dLbl>
              <c:idx val="5"/>
              <c:tx>
                <c:rich>
                  <a:bodyPr wrap="square" lIns="38100" tIns="19050" rIns="38100" bIns="19050" anchor="ctr">
                    <a:spAutoFit/>
                  </a:bodyPr>
                  <a:lstStyle/>
                  <a:p>
                    <a:pPr>
                      <a:defRPr sz="1600" b="1">
                        <a:solidFill>
                          <a:schemeClr val="tx1"/>
                        </a:solidFill>
                      </a:defRPr>
                    </a:pPr>
                    <a:r>
                      <a:rPr lang="en-US" sz="1600" b="1">
                        <a:solidFill>
                          <a:schemeClr val="tx1"/>
                        </a:solidFill>
                      </a:rPr>
                      <a:t>$29.2 Billion</a:t>
                    </a:r>
                    <a:endParaRPr lang="en-US" sz="1600" b="1" dirty="0">
                      <a:solidFill>
                        <a:schemeClr val="tx1"/>
                      </a:solidFill>
                    </a:endParaRPr>
                  </a:p>
                </c:rich>
              </c:tx>
              <c:numFmt formatCode="&quot;$&quot;#,##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A8C-4FAB-9F31-B942F41093DF}"/>
                </c:ext>
              </c:extLst>
            </c:dLbl>
            <c:dLbl>
              <c:idx val="6"/>
              <c:delete val="1"/>
              <c:extLst>
                <c:ext xmlns:c15="http://schemas.microsoft.com/office/drawing/2012/chart" uri="{CE6537A1-D6FC-4f65-9D91-7224C49458BB}"/>
                <c:ext xmlns:c16="http://schemas.microsoft.com/office/drawing/2014/chart" uri="{C3380CC4-5D6E-409C-BE32-E72D297353CC}">
                  <c16:uniqueId val="{0000000B-0A8C-4FAB-9F31-B942F41093DF}"/>
                </c:ext>
              </c:extLst>
            </c:dLbl>
            <c:dLbl>
              <c:idx val="7"/>
              <c:tx>
                <c:rich>
                  <a:bodyPr wrap="square" lIns="38100" tIns="19050" rIns="38100" bIns="19050" anchor="ctr">
                    <a:spAutoFit/>
                  </a:bodyPr>
                  <a:lstStyle/>
                  <a:p>
                    <a:pPr>
                      <a:defRPr sz="1600" b="1">
                        <a:solidFill>
                          <a:schemeClr val="tx1"/>
                        </a:solidFill>
                      </a:defRPr>
                    </a:pPr>
                    <a:r>
                      <a:rPr lang="en-US" sz="1600" b="1">
                        <a:solidFill>
                          <a:schemeClr val="tx1"/>
                        </a:solidFill>
                      </a:rPr>
                      <a:t>$31.3 Billion</a:t>
                    </a:r>
                    <a:endParaRPr lang="en-US" sz="1600" b="1" dirty="0">
                      <a:solidFill>
                        <a:schemeClr val="tx1"/>
                      </a:solidFill>
                    </a:endParaRPr>
                  </a:p>
                </c:rich>
              </c:tx>
              <c:numFmt formatCode="&quot;$&quot;#,##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8C-4FAB-9F31-B942F41093DF}"/>
                </c:ext>
              </c:extLst>
            </c:dLbl>
            <c:dLbl>
              <c:idx val="8"/>
              <c:delete val="1"/>
              <c:extLst>
                <c:ext xmlns:c15="http://schemas.microsoft.com/office/drawing/2012/chart" uri="{CE6537A1-D6FC-4f65-9D91-7224C49458BB}"/>
                <c:ext xmlns:c16="http://schemas.microsoft.com/office/drawing/2014/chart" uri="{C3380CC4-5D6E-409C-BE32-E72D297353CC}">
                  <c16:uniqueId val="{00000011-0A8C-4FAB-9F31-B942F41093DF}"/>
                </c:ext>
              </c:extLst>
            </c:dLbl>
            <c:dLbl>
              <c:idx val="9"/>
              <c:tx>
                <c:rich>
                  <a:bodyPr/>
                  <a:lstStyle/>
                  <a:p>
                    <a:r>
                      <a:rPr lang="en-US" sz="1600" b="1"/>
                      <a:t>$32.9 Billion</a:t>
                    </a:r>
                    <a:endParaRPr lang="en-US" sz="1600" b="1"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A8C-4FAB-9F31-B942F41093DF}"/>
                </c:ext>
              </c:extLst>
            </c:dLbl>
            <c:dLbl>
              <c:idx val="10"/>
              <c:delete val="1"/>
              <c:extLst>
                <c:ext xmlns:c15="http://schemas.microsoft.com/office/drawing/2012/chart" uri="{CE6537A1-D6FC-4f65-9D91-7224C49458BB}"/>
                <c:ext xmlns:c16="http://schemas.microsoft.com/office/drawing/2014/chart" uri="{C3380CC4-5D6E-409C-BE32-E72D297353CC}">
                  <c16:uniqueId val="{00000001-25A6-45FB-9DA1-A46467F23935}"/>
                </c:ext>
              </c:extLst>
            </c:dLbl>
            <c:dLbl>
              <c:idx val="11"/>
              <c:tx>
                <c:rich>
                  <a:bodyPr wrap="square" lIns="38100" tIns="19050" rIns="38100" bIns="19050" anchor="ctr">
                    <a:spAutoFit/>
                  </a:bodyPr>
                  <a:lstStyle/>
                  <a:p>
                    <a:pPr>
                      <a:defRPr sz="1600" b="1">
                        <a:solidFill>
                          <a:schemeClr val="tx1"/>
                        </a:solidFill>
                      </a:defRPr>
                    </a:pPr>
                    <a:r>
                      <a:rPr lang="en-US" sz="1600" b="1">
                        <a:solidFill>
                          <a:schemeClr val="tx1"/>
                        </a:solidFill>
                      </a:rPr>
                      <a:t>$35.4 Billion</a:t>
                    </a:r>
                    <a:endParaRPr lang="en-US" sz="1600" b="1" dirty="0">
                      <a:solidFill>
                        <a:schemeClr val="tx1"/>
                      </a:solidFill>
                    </a:endParaRPr>
                  </a:p>
                </c:rich>
              </c:tx>
              <c:numFmt formatCode="&quot;$&quot;#,##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6-45FB-9DA1-A46467F23935}"/>
                </c:ext>
              </c:extLst>
            </c:dLbl>
            <c:numFmt formatCode="&quot;$&quot;#,##0" sourceLinked="0"/>
            <c:spPr>
              <a:noFill/>
              <a:ln>
                <a:noFill/>
              </a:ln>
              <a:effectLst/>
            </c:spPr>
            <c:txPr>
              <a:bodyPr wrap="square" lIns="38100" tIns="19050" rIns="38100" bIns="19050" anchor="ctr">
                <a:spAutoFit/>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K.1!$B$62:$Q$62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K.1!$B$63:$Q$63</c:f>
              <c:numCache>
                <c:formatCode>##0.0E+0</c:formatCode>
                <c:ptCount val="12"/>
                <c:pt idx="0">
                  <c:v>19886782613</c:v>
                </c:pt>
                <c:pt idx="1">
                  <c:v>22342493281</c:v>
                </c:pt>
                <c:pt idx="2">
                  <c:v>23498330392</c:v>
                </c:pt>
                <c:pt idx="3">
                  <c:v>25400737074</c:v>
                </c:pt>
                <c:pt idx="4">
                  <c:v>28061224367</c:v>
                </c:pt>
                <c:pt idx="5">
                  <c:v>29181367974</c:v>
                </c:pt>
                <c:pt idx="6">
                  <c:v>30447629995</c:v>
                </c:pt>
                <c:pt idx="7">
                  <c:v>31262693330</c:v>
                </c:pt>
                <c:pt idx="8">
                  <c:v>31880981690</c:v>
                </c:pt>
                <c:pt idx="9">
                  <c:v>32927559003</c:v>
                </c:pt>
                <c:pt idx="10">
                  <c:v>33750828015</c:v>
                </c:pt>
                <c:pt idx="11">
                  <c:v>35381471942</c:v>
                </c:pt>
              </c:numCache>
            </c:numRef>
          </c:val>
          <c:smooth val="0"/>
          <c:extLst>
            <c:ext xmlns:c16="http://schemas.microsoft.com/office/drawing/2014/chart" uri="{C3380CC4-5D6E-409C-BE32-E72D297353CC}">
              <c16:uniqueId val="{00000000-0A8C-4FAB-9F31-B942F41093DF}"/>
            </c:ext>
          </c:extLst>
        </c:ser>
        <c:dLbls>
          <c:showLegendKey val="0"/>
          <c:showVal val="1"/>
          <c:showCatName val="0"/>
          <c:showSerName val="0"/>
          <c:showPercent val="0"/>
          <c:showBubbleSize val="0"/>
        </c:dLbls>
        <c:marker val="1"/>
        <c:smooth val="0"/>
        <c:axId val="498543648"/>
        <c:axId val="498538728"/>
      </c:lineChart>
      <c:catAx>
        <c:axId val="4985436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98538728"/>
        <c:crosses val="autoZero"/>
        <c:auto val="1"/>
        <c:lblAlgn val="ctr"/>
        <c:lblOffset val="100"/>
        <c:noMultiLvlLbl val="0"/>
      </c:catAx>
      <c:valAx>
        <c:axId val="498538728"/>
        <c:scaling>
          <c:orientation val="minMax"/>
          <c:max val="40000000000"/>
        </c:scaling>
        <c:delete val="1"/>
        <c:axPos val="l"/>
        <c:majorGridlines>
          <c:spPr>
            <a:ln w="9525" cap="flat" cmpd="sng" algn="ctr">
              <a:solidFill>
                <a:srgbClr val="D3D3D3"/>
              </a:solidFill>
              <a:round/>
            </a:ln>
            <a:effectLst/>
          </c:spPr>
        </c:majorGridlines>
        <c:title>
          <c:tx>
            <c:rich>
              <a:bodyPr rot="0" spcFirstLastPara="1" vertOverflow="ellipsis" wrap="square" anchor="ctr" anchorCtr="1"/>
              <a:lstStyle/>
              <a:p>
                <a:pPr>
                  <a:defRPr sz="1600" b="1" i="0" u="none" strike="noStrike" kern="1200" cap="small" baseline="0">
                    <a:solidFill>
                      <a:schemeClr val="tx1"/>
                    </a:solidFill>
                    <a:latin typeface="+mn-lt"/>
                    <a:ea typeface="+mn-ea"/>
                    <a:cs typeface="+mn-cs"/>
                  </a:defRPr>
                </a:pPr>
                <a:r>
                  <a:rPr lang="en-US" sz="1600" b="1" cap="small" baseline="0">
                    <a:solidFill>
                      <a:schemeClr val="tx1"/>
                    </a:solidFill>
                  </a:rPr>
                  <a:t>US Dollars</a:t>
                </a:r>
              </a:p>
            </c:rich>
          </c:tx>
          <c:layout>
            <c:manualLayout>
              <c:xMode val="edge"/>
              <c:yMode val="edge"/>
              <c:x val="2.9342723004694836E-2"/>
              <c:y val="0.11133302706225491"/>
            </c:manualLayout>
          </c:layout>
          <c:overlay val="0"/>
          <c:spPr>
            <a:noFill/>
            <a:ln>
              <a:noFill/>
            </a:ln>
            <a:effectLst/>
          </c:spPr>
        </c:title>
        <c:numFmt formatCode="&quot;$&quot;#,##0" sourceLinked="1"/>
        <c:majorTickMark val="none"/>
        <c:minorTickMark val="none"/>
        <c:tickLblPos val="nextTo"/>
        <c:crossAx val="498543648"/>
        <c:crosses val="autoZero"/>
        <c:crossBetween val="between"/>
        <c:majorUnit val="10000000000"/>
      </c:valAx>
      <c:spPr>
        <a:noFill/>
        <a:ln>
          <a:noFill/>
        </a:ln>
        <a:effectLst/>
      </c:spPr>
    </c:plotArea>
    <c:legend>
      <c:legendPos val="b"/>
      <c:legendEntry>
        <c:idx val="4"/>
        <c:delete val="1"/>
      </c:legendEntry>
      <c:layout>
        <c:manualLayout>
          <c:xMode val="edge"/>
          <c:yMode val="edge"/>
          <c:x val="0.18394782078296548"/>
          <c:y val="0.86513915746963121"/>
          <c:w val="0.61449863221322676"/>
          <c:h val="0.118578617292919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35000">
          <a:schemeClr val="accent5">
            <a:lumMod val="0"/>
            <a:lumOff val="100000"/>
          </a:schemeClr>
        </a:gs>
        <a:gs pos="35000">
          <a:schemeClr val="accent5">
            <a:lumMod val="0"/>
            <a:lumOff val="100000"/>
          </a:schemeClr>
        </a:gs>
        <a:gs pos="100000">
          <a:srgbClr val="C5C5C5"/>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84968520946717E-2"/>
          <c:y val="0.16737406172204841"/>
          <c:w val="0.96863456047284036"/>
          <c:h val="0.60589785783727412"/>
        </c:manualLayout>
      </c:layout>
      <c:barChart>
        <c:barDir val="col"/>
        <c:grouping val="clustered"/>
        <c:varyColors val="0"/>
        <c:ser>
          <c:idx val="0"/>
          <c:order val="0"/>
          <c:tx>
            <c:strRef>
              <c:f>K.6!$A$65</c:f>
              <c:strCache>
                <c:ptCount val="1"/>
                <c:pt idx="0">
                  <c:v>Year</c:v>
                </c:pt>
              </c:strCache>
            </c:strRef>
          </c:tx>
          <c:spPr>
            <a:solidFill>
              <a:schemeClr val="accent1">
                <a:alpha val="85000"/>
              </a:schemeClr>
            </a:solidFill>
            <a:ln w="9525" cap="flat" cmpd="sng" algn="ctr">
              <a:noFill/>
              <a:round/>
            </a:ln>
            <a:effectLst/>
          </c:spPr>
          <c:invertIfNegative val="0"/>
          <c:dPt>
            <c:idx val="0"/>
            <c:invertIfNegative val="0"/>
            <c:bubble3D val="0"/>
            <c:spPr>
              <a:solidFill>
                <a:schemeClr val="tx2">
                  <a:alpha val="85000"/>
                </a:schemeClr>
              </a:solidFill>
              <a:ln w="9525" cap="flat" cmpd="sng" algn="ctr">
                <a:noFill/>
                <a:round/>
              </a:ln>
              <a:effectLst/>
            </c:spPr>
            <c:extLst>
              <c:ext xmlns:c16="http://schemas.microsoft.com/office/drawing/2014/chart" uri="{C3380CC4-5D6E-409C-BE32-E72D297353CC}">
                <c16:uniqueId val="{00000002-0FD0-4B62-9506-26CC250F0149}"/>
              </c:ext>
            </c:extLst>
          </c:dPt>
          <c:dPt>
            <c:idx val="1"/>
            <c:invertIfNegative val="0"/>
            <c:bubble3D val="0"/>
            <c:spPr>
              <a:solidFill>
                <a:schemeClr val="tx2">
                  <a:alpha val="85000"/>
                </a:schemeClr>
              </a:solidFill>
              <a:ln w="9525" cap="flat" cmpd="sng" algn="ctr">
                <a:noFill/>
                <a:round/>
              </a:ln>
              <a:effectLst/>
            </c:spPr>
            <c:extLst>
              <c:ext xmlns:c16="http://schemas.microsoft.com/office/drawing/2014/chart" uri="{C3380CC4-5D6E-409C-BE32-E72D297353CC}">
                <c16:uniqueId val="{00000003-CEBC-4134-9539-78DDE7F35BC4}"/>
              </c:ext>
            </c:extLst>
          </c:dPt>
          <c:dPt>
            <c:idx val="2"/>
            <c:invertIfNegative val="0"/>
            <c:bubble3D val="0"/>
            <c:spPr>
              <a:solidFill>
                <a:schemeClr val="tx2">
                  <a:alpha val="85000"/>
                </a:schemeClr>
              </a:solidFill>
              <a:ln w="9525" cap="flat" cmpd="sng" algn="ctr">
                <a:noFill/>
                <a:round/>
              </a:ln>
              <a:effectLst/>
            </c:spPr>
            <c:extLst>
              <c:ext xmlns:c16="http://schemas.microsoft.com/office/drawing/2014/chart" uri="{C3380CC4-5D6E-409C-BE32-E72D297353CC}">
                <c16:uniqueId val="{00000003-38B5-4A08-BC03-8E5A3144E5DE}"/>
              </c:ext>
            </c:extLst>
          </c:dPt>
          <c:dPt>
            <c:idx val="3"/>
            <c:invertIfNegative val="0"/>
            <c:bubble3D val="0"/>
            <c:spPr>
              <a:solidFill>
                <a:schemeClr val="tx2">
                  <a:alpha val="85000"/>
                </a:schemeClr>
              </a:solidFill>
              <a:ln w="9525" cap="flat" cmpd="sng" algn="ctr">
                <a:noFill/>
                <a:round/>
              </a:ln>
              <a:effectLst/>
            </c:spPr>
            <c:extLst>
              <c:ext xmlns:c16="http://schemas.microsoft.com/office/drawing/2014/chart" uri="{C3380CC4-5D6E-409C-BE32-E72D297353CC}">
                <c16:uniqueId val="{00000004-CEBC-4134-9539-78DDE7F35BC4}"/>
              </c:ext>
            </c:extLst>
          </c:dPt>
          <c:dPt>
            <c:idx val="4"/>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1-38B5-4A08-BC03-8E5A3144E5DE}"/>
              </c:ext>
            </c:extLst>
          </c:dPt>
          <c:dPt>
            <c:idx val="5"/>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5-CEBC-4134-9539-78DDE7F35BC4}"/>
              </c:ext>
            </c:extLst>
          </c:dPt>
          <c:dPt>
            <c:idx val="6"/>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2-38B5-4A08-BC03-8E5A3144E5DE}"/>
              </c:ext>
            </c:extLst>
          </c:dPt>
          <c:dPt>
            <c:idx val="7"/>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6-CEBC-4134-9539-78DDE7F35BC4}"/>
              </c:ext>
            </c:extLst>
          </c:dPt>
          <c:dPt>
            <c:idx val="8"/>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0-38B5-4A08-BC03-8E5A3144E5DE}"/>
              </c:ext>
            </c:extLst>
          </c:dPt>
          <c:dPt>
            <c:idx val="9"/>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4-38B5-4A08-BC03-8E5A3144E5DE}"/>
              </c:ext>
            </c:extLst>
          </c:dPt>
          <c:dPt>
            <c:idx val="10"/>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0-0FD0-4B62-9506-26CC250F0149}"/>
              </c:ext>
            </c:extLst>
          </c:dPt>
          <c:dPt>
            <c:idx val="11"/>
            <c:invertIfNegative val="0"/>
            <c:bubble3D val="0"/>
            <c:spPr>
              <a:solidFill>
                <a:schemeClr val="accent3"/>
              </a:solidFill>
              <a:ln w="9525" cap="flat" cmpd="sng" algn="ctr">
                <a:noFill/>
                <a:round/>
              </a:ln>
              <a:effectLst/>
            </c:spPr>
            <c:extLst>
              <c:ext xmlns:c16="http://schemas.microsoft.com/office/drawing/2014/chart" uri="{C3380CC4-5D6E-409C-BE32-E72D297353CC}">
                <c16:uniqueId val="{00000003-0FD0-4B62-9506-26CC250F0149}"/>
              </c:ext>
            </c:extLst>
          </c:dPt>
          <c:dLbls>
            <c:dLbl>
              <c:idx val="1"/>
              <c:delete val="1"/>
              <c:extLst>
                <c:ext xmlns:c15="http://schemas.microsoft.com/office/drawing/2012/chart" uri="{CE6537A1-D6FC-4f65-9D91-7224C49458BB}"/>
                <c:ext xmlns:c16="http://schemas.microsoft.com/office/drawing/2014/chart" uri="{C3380CC4-5D6E-409C-BE32-E72D297353CC}">
                  <c16:uniqueId val="{00000003-CEBC-4134-9539-78DDE7F35BC4}"/>
                </c:ext>
              </c:extLst>
            </c:dLbl>
            <c:dLbl>
              <c:idx val="2"/>
              <c:delete val="1"/>
              <c:extLst>
                <c:ext xmlns:c15="http://schemas.microsoft.com/office/drawing/2012/chart" uri="{CE6537A1-D6FC-4f65-9D91-7224C49458BB}"/>
                <c:ext xmlns:c16="http://schemas.microsoft.com/office/drawing/2014/chart" uri="{C3380CC4-5D6E-409C-BE32-E72D297353CC}">
                  <c16:uniqueId val="{00000003-38B5-4A08-BC03-8E5A3144E5DE}"/>
                </c:ext>
              </c:extLst>
            </c:dLbl>
            <c:dLbl>
              <c:idx val="5"/>
              <c:delete val="1"/>
              <c:extLst>
                <c:ext xmlns:c15="http://schemas.microsoft.com/office/drawing/2012/chart" uri="{CE6537A1-D6FC-4f65-9D91-7224C49458BB}"/>
                <c:ext xmlns:c16="http://schemas.microsoft.com/office/drawing/2014/chart" uri="{C3380CC4-5D6E-409C-BE32-E72D297353CC}">
                  <c16:uniqueId val="{00000005-CEBC-4134-9539-78DDE7F35BC4}"/>
                </c:ext>
              </c:extLst>
            </c:dLbl>
            <c:dLbl>
              <c:idx val="6"/>
              <c:delete val="1"/>
              <c:extLst>
                <c:ext xmlns:c15="http://schemas.microsoft.com/office/drawing/2012/chart" uri="{CE6537A1-D6FC-4f65-9D91-7224C49458BB}"/>
                <c:ext xmlns:c16="http://schemas.microsoft.com/office/drawing/2014/chart" uri="{C3380CC4-5D6E-409C-BE32-E72D297353CC}">
                  <c16:uniqueId val="{00000002-38B5-4A08-BC03-8E5A3144E5DE}"/>
                </c:ext>
              </c:extLst>
            </c:dLbl>
            <c:dLbl>
              <c:idx val="7"/>
              <c:delete val="1"/>
              <c:extLst>
                <c:ext xmlns:c15="http://schemas.microsoft.com/office/drawing/2012/chart" uri="{CE6537A1-D6FC-4f65-9D91-7224C49458BB}"/>
                <c:ext xmlns:c16="http://schemas.microsoft.com/office/drawing/2014/chart" uri="{C3380CC4-5D6E-409C-BE32-E72D297353CC}">
                  <c16:uniqueId val="{00000006-CEBC-4134-9539-78DDE7F35BC4}"/>
                </c:ext>
              </c:extLst>
            </c:dLbl>
            <c:dLbl>
              <c:idx val="8"/>
              <c:delete val="1"/>
              <c:extLst>
                <c:ext xmlns:c15="http://schemas.microsoft.com/office/drawing/2012/chart" uri="{CE6537A1-D6FC-4f65-9D91-7224C49458BB}"/>
                <c:ext xmlns:c16="http://schemas.microsoft.com/office/drawing/2014/chart" uri="{C3380CC4-5D6E-409C-BE32-E72D297353CC}">
                  <c16:uniqueId val="{00000000-38B5-4A08-BC03-8E5A3144E5DE}"/>
                </c:ext>
              </c:extLst>
            </c:dLbl>
            <c:dLbl>
              <c:idx val="9"/>
              <c:delete val="1"/>
              <c:extLst>
                <c:ext xmlns:c15="http://schemas.microsoft.com/office/drawing/2012/chart" uri="{CE6537A1-D6FC-4f65-9D91-7224C49458BB}"/>
                <c:ext xmlns:c16="http://schemas.microsoft.com/office/drawing/2014/chart" uri="{C3380CC4-5D6E-409C-BE32-E72D297353CC}">
                  <c16:uniqueId val="{00000004-38B5-4A08-BC03-8E5A3144E5DE}"/>
                </c:ext>
              </c:extLst>
            </c:dLbl>
            <c:dLbl>
              <c:idx val="10"/>
              <c:delete val="1"/>
              <c:extLst>
                <c:ext xmlns:c15="http://schemas.microsoft.com/office/drawing/2012/chart" uri="{CE6537A1-D6FC-4f65-9D91-7224C49458BB}"/>
                <c:ext xmlns:c16="http://schemas.microsoft.com/office/drawing/2014/chart" uri="{C3380CC4-5D6E-409C-BE32-E72D297353CC}">
                  <c16:uniqueId val="{00000000-0FD0-4B62-9506-26CC250F0149}"/>
                </c:ext>
              </c:extLst>
            </c:dLbl>
            <c:numFmt formatCode="&quot;$&quot;#,##0" sourceLinked="0"/>
            <c:spPr>
              <a:noFill/>
              <a:ln>
                <a:noFill/>
              </a:ln>
              <a:effectLst/>
            </c:spPr>
            <c:txPr>
              <a:bodyPr wrap="square" lIns="38100" tIns="19050" rIns="38100" bIns="19050" anchor="ctr">
                <a:spAutoFit/>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K.6!$B$64:$Q$64</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K.6!$B$65:$Q$65</c:f>
              <c:numCache>
                <c:formatCode>#,##0</c:formatCode>
                <c:ptCount val="12"/>
                <c:pt idx="0">
                  <c:v>68020</c:v>
                </c:pt>
                <c:pt idx="1">
                  <c:v>73689</c:v>
                </c:pt>
                <c:pt idx="2">
                  <c:v>75722</c:v>
                </c:pt>
                <c:pt idx="3">
                  <c:v>80099</c:v>
                </c:pt>
                <c:pt idx="4">
                  <c:v>85845</c:v>
                </c:pt>
                <c:pt idx="5">
                  <c:v>86090</c:v>
                </c:pt>
                <c:pt idx="6">
                  <c:v>86492</c:v>
                </c:pt>
                <c:pt idx="7">
                  <c:v>87211</c:v>
                </c:pt>
                <c:pt idx="8">
                  <c:v>86703</c:v>
                </c:pt>
                <c:pt idx="9">
                  <c:v>86997</c:v>
                </c:pt>
                <c:pt idx="10">
                  <c:v>87597</c:v>
                </c:pt>
                <c:pt idx="11">
                  <c:v>89689</c:v>
                </c:pt>
              </c:numCache>
            </c:numRef>
          </c:val>
          <c:extLst>
            <c:ext xmlns:c16="http://schemas.microsoft.com/office/drawing/2014/chart" uri="{C3380CC4-5D6E-409C-BE32-E72D297353CC}">
              <c16:uniqueId val="{00000000-E49E-4BF6-B06F-058E1AC16C2D}"/>
            </c:ext>
          </c:extLst>
        </c:ser>
        <c:dLbls>
          <c:dLblPos val="inEnd"/>
          <c:showLegendKey val="0"/>
          <c:showVal val="1"/>
          <c:showCatName val="0"/>
          <c:showSerName val="0"/>
          <c:showPercent val="0"/>
          <c:showBubbleSize val="0"/>
        </c:dLbls>
        <c:gapWidth val="60"/>
        <c:axId val="649170520"/>
        <c:axId val="649171176"/>
      </c:barChart>
      <c:catAx>
        <c:axId val="649170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mn-lt"/>
                <a:ea typeface="+mn-ea"/>
                <a:cs typeface="+mn-cs"/>
              </a:defRPr>
            </a:pPr>
            <a:endParaRPr lang="en-US"/>
          </a:p>
        </c:txPr>
        <c:crossAx val="649171176"/>
        <c:crosses val="autoZero"/>
        <c:auto val="1"/>
        <c:lblAlgn val="ctr"/>
        <c:lblOffset val="100"/>
        <c:noMultiLvlLbl val="0"/>
      </c:catAx>
      <c:valAx>
        <c:axId val="649171176"/>
        <c:scaling>
          <c:orientation val="minMax"/>
          <c:max val="120000"/>
        </c:scaling>
        <c:delete val="0"/>
        <c:axPos val="l"/>
        <c:majorGridlines>
          <c:spPr>
            <a:ln w="9525" cap="flat" cmpd="sng" algn="ctr">
              <a:solidFill>
                <a:srgbClr val="D3D3D3"/>
              </a:solidFill>
              <a:round/>
            </a:ln>
            <a:effectLst/>
          </c:spPr>
        </c:majorGridlines>
        <c:title>
          <c:tx>
            <c:rich>
              <a:bodyPr rot="0" spcFirstLastPara="1" vertOverflow="ellipsis" vert="horz" wrap="square" anchor="ctr" anchorCtr="1"/>
              <a:lstStyle/>
              <a:p>
                <a:pPr algn="ctr">
                  <a:defRPr sz="1400" b="1" i="0" u="none" strike="noStrike" kern="1200" cap="small" baseline="0">
                    <a:solidFill>
                      <a:schemeClr val="tx1"/>
                    </a:solidFill>
                    <a:latin typeface="+mn-lt"/>
                    <a:ea typeface="+mn-ea"/>
                    <a:cs typeface="+mn-cs"/>
                  </a:defRPr>
                </a:pPr>
                <a:r>
                  <a:rPr lang="en-US" sz="1400" b="1" cap="small" baseline="0" dirty="0">
                    <a:solidFill>
                      <a:schemeClr val="tx1"/>
                    </a:solidFill>
                  </a:rPr>
                  <a:t>Medicare Dialysis Expenditure Per Person</a:t>
                </a:r>
              </a:p>
            </c:rich>
          </c:tx>
          <c:layout>
            <c:manualLayout>
              <c:xMode val="edge"/>
              <c:yMode val="edge"/>
              <c:x val="1.7867496592511734E-2"/>
              <c:y val="7.1308263218126527E-2"/>
            </c:manualLayout>
          </c:layout>
          <c:overlay val="0"/>
          <c:spPr>
            <a:noFill/>
            <a:ln>
              <a:noFill/>
            </a:ln>
            <a:effectLst/>
          </c:spPr>
        </c:title>
        <c:numFmt formatCode="&quot;$&quot;#,###" sourceLinked="0"/>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49170520"/>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29129420952565E-2"/>
          <c:y val="0.22547974650376823"/>
          <c:w val="0.96977679934978522"/>
          <c:h val="0.57072735831878885"/>
        </c:manualLayout>
      </c:layout>
      <c:barChart>
        <c:barDir val="col"/>
        <c:grouping val="clustered"/>
        <c:varyColors val="0"/>
        <c:ser>
          <c:idx val="1"/>
          <c:order val="0"/>
          <c:tx>
            <c:strRef>
              <c:f>D.1!$A$99</c:f>
              <c:strCache>
                <c:ptCount val="1"/>
                <c:pt idx="0">
                  <c:v>All Dialysis</c:v>
                </c:pt>
              </c:strCache>
            </c:strRef>
          </c:tx>
          <c:spPr>
            <a:solidFill>
              <a:schemeClr val="accent2">
                <a:alpha val="85000"/>
              </a:schemeClr>
            </a:solidFill>
            <a:ln w="9525" cap="flat" cmpd="sng" algn="ctr">
              <a:solidFill>
                <a:schemeClr val="lt1">
                  <a:alpha val="50000"/>
                </a:schemeClr>
              </a:solidFill>
              <a:round/>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9FF7-4E4D-81C6-DE35C1AD19E9}"/>
                </c:ext>
              </c:extLst>
            </c:dLbl>
            <c:dLbl>
              <c:idx val="2"/>
              <c:delete val="1"/>
              <c:extLst>
                <c:ext xmlns:c15="http://schemas.microsoft.com/office/drawing/2012/chart" uri="{CE6537A1-D6FC-4f65-9D91-7224C49458BB}"/>
                <c:ext xmlns:c16="http://schemas.microsoft.com/office/drawing/2014/chart" uri="{C3380CC4-5D6E-409C-BE32-E72D297353CC}">
                  <c16:uniqueId val="{00000002-B214-4ED9-98E4-F807E0D364AA}"/>
                </c:ext>
              </c:extLst>
            </c:dLbl>
            <c:dLbl>
              <c:idx val="4"/>
              <c:delete val="1"/>
              <c:extLst>
                <c:ext xmlns:c15="http://schemas.microsoft.com/office/drawing/2012/chart" uri="{CE6537A1-D6FC-4f65-9D91-7224C49458BB}"/>
                <c:ext xmlns:c16="http://schemas.microsoft.com/office/drawing/2014/chart" uri="{C3380CC4-5D6E-409C-BE32-E72D297353CC}">
                  <c16:uniqueId val="{00000002-96CB-4B5D-B2B2-C19ED2D53043}"/>
                </c:ext>
              </c:extLst>
            </c:dLbl>
            <c:dLbl>
              <c:idx val="6"/>
              <c:delete val="1"/>
              <c:extLst>
                <c:ext xmlns:c15="http://schemas.microsoft.com/office/drawing/2012/chart" uri="{CE6537A1-D6FC-4f65-9D91-7224C49458BB}"/>
                <c:ext xmlns:c16="http://schemas.microsoft.com/office/drawing/2014/chart" uri="{C3380CC4-5D6E-409C-BE32-E72D297353CC}">
                  <c16:uniqueId val="{00000012-9FF7-4E4D-81C6-DE35C1AD19E9}"/>
                </c:ext>
              </c:extLst>
            </c:dLbl>
            <c:dLbl>
              <c:idx val="8"/>
              <c:delete val="1"/>
              <c:extLst>
                <c:ext xmlns:c15="http://schemas.microsoft.com/office/drawing/2012/chart" uri="{CE6537A1-D6FC-4f65-9D91-7224C49458BB}"/>
                <c:ext xmlns:c16="http://schemas.microsoft.com/office/drawing/2014/chart" uri="{C3380CC4-5D6E-409C-BE32-E72D297353CC}">
                  <c16:uniqueId val="{00000001-B214-4ED9-98E4-F807E0D364AA}"/>
                </c:ext>
              </c:extLst>
            </c:dLbl>
            <c:dLbl>
              <c:idx val="10"/>
              <c:delete val="1"/>
              <c:extLst>
                <c:ext xmlns:c15="http://schemas.microsoft.com/office/drawing/2012/chart" uri="{CE6537A1-D6FC-4f65-9D91-7224C49458BB}"/>
                <c:ext xmlns:c16="http://schemas.microsoft.com/office/drawing/2014/chart" uri="{C3380CC4-5D6E-409C-BE32-E72D297353CC}">
                  <c16:uniqueId val="{00000000-9FF7-4E4D-81C6-DE35C1AD19E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D.1!$G$93:$V$93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D.1!$G$99:$V$99</c:f>
              <c:numCache>
                <c:formatCode>_(* #,##0_);_(* \(#,##0\);_(* "-"??_);_(@_)</c:formatCode>
                <c:ptCount val="12"/>
                <c:pt idx="0">
                  <c:v>343015</c:v>
                </c:pt>
                <c:pt idx="1">
                  <c:v>356077</c:v>
                </c:pt>
                <c:pt idx="2">
                  <c:v>368901</c:v>
                </c:pt>
                <c:pt idx="3">
                  <c:v>382976</c:v>
                </c:pt>
                <c:pt idx="4">
                  <c:v>398865</c:v>
                </c:pt>
                <c:pt idx="5">
                  <c:v>414503</c:v>
                </c:pt>
                <c:pt idx="6">
                  <c:v>427927</c:v>
                </c:pt>
                <c:pt idx="7">
                  <c:v>443649</c:v>
                </c:pt>
                <c:pt idx="8">
                  <c:v>460800</c:v>
                </c:pt>
                <c:pt idx="9">
                  <c:v>478681</c:v>
                </c:pt>
                <c:pt idx="10">
                  <c:v>495433</c:v>
                </c:pt>
                <c:pt idx="11">
                  <c:v>509014</c:v>
                </c:pt>
              </c:numCache>
            </c:numRef>
          </c:val>
          <c:extLst>
            <c:ext xmlns:c16="http://schemas.microsoft.com/office/drawing/2014/chart" uri="{C3380CC4-5D6E-409C-BE32-E72D297353CC}">
              <c16:uniqueId val="{00000001-3222-41DB-AE8F-D07951D0FF7C}"/>
            </c:ext>
          </c:extLst>
        </c:ser>
        <c:dLbls>
          <c:showLegendKey val="0"/>
          <c:showVal val="1"/>
          <c:showCatName val="0"/>
          <c:showSerName val="0"/>
          <c:showPercent val="0"/>
          <c:showBubbleSize val="0"/>
        </c:dLbls>
        <c:gapWidth val="60"/>
        <c:axId val="490258088"/>
        <c:axId val="490261368"/>
      </c:barChart>
      <c:catAx>
        <c:axId val="490258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mn-lt"/>
                <a:ea typeface="+mn-ea"/>
                <a:cs typeface="+mn-cs"/>
              </a:defRPr>
            </a:pPr>
            <a:endParaRPr lang="en-US"/>
          </a:p>
        </c:txPr>
        <c:crossAx val="490261368"/>
        <c:crosses val="autoZero"/>
        <c:auto val="1"/>
        <c:lblAlgn val="ctr"/>
        <c:lblOffset val="100"/>
        <c:noMultiLvlLbl val="0"/>
      </c:catAx>
      <c:valAx>
        <c:axId val="49026136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wrap="square" anchor="ctr" anchorCtr="1"/>
              <a:lstStyle/>
              <a:p>
                <a:pPr>
                  <a:defRPr sz="1400" b="1" i="0" u="none" strike="noStrike" kern="1200" cap="small" baseline="0">
                    <a:solidFill>
                      <a:schemeClr val="tx1"/>
                    </a:solidFill>
                    <a:latin typeface="+mn-lt"/>
                    <a:ea typeface="+mn-ea"/>
                    <a:cs typeface="+mn-cs"/>
                  </a:defRPr>
                </a:pPr>
                <a:r>
                  <a:rPr lang="en-US" sz="1400" b="1" cap="small" baseline="0" dirty="0">
                    <a:solidFill>
                      <a:schemeClr val="tx1"/>
                    </a:solidFill>
                  </a:rPr>
                  <a:t>US Dialysis Patients</a:t>
                </a:r>
              </a:p>
            </c:rich>
          </c:tx>
          <c:layout>
            <c:manualLayout>
              <c:xMode val="edge"/>
              <c:yMode val="edge"/>
              <c:x val="1.7933316767356742E-2"/>
              <c:y val="0.14840854284077434"/>
            </c:manualLayout>
          </c:layout>
          <c:overlay val="0"/>
          <c:spPr>
            <a:noFill/>
            <a:ln>
              <a:noFill/>
            </a:ln>
            <a:effectLst/>
          </c:spPr>
          <c:txPr>
            <a:bodyPr rot="0" spcFirstLastPara="1" vertOverflow="ellipsis" wrap="square" anchor="ctr" anchorCtr="1"/>
            <a:lstStyle/>
            <a:p>
              <a:pPr>
                <a:defRPr sz="1400" b="1" i="0" u="none" strike="noStrike" kern="1200" cap="small" baseline="0">
                  <a:solidFill>
                    <a:schemeClr val="tx1"/>
                  </a:solidFill>
                  <a:latin typeface="+mn-lt"/>
                  <a:ea typeface="+mn-ea"/>
                  <a:cs typeface="+mn-cs"/>
                </a:defRPr>
              </a:pPr>
              <a:endParaRPr lang="en-US"/>
            </a:p>
          </c:txPr>
        </c:title>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90258088"/>
        <c:crosses val="autoZero"/>
        <c:crossBetween val="between"/>
      </c:valAx>
      <c:spPr>
        <a:noFill/>
        <a:ln>
          <a:noFill/>
        </a:ln>
        <a:effectLst/>
      </c:spPr>
    </c:plotArea>
    <c:legend>
      <c:legendPos val="b"/>
      <c:layout>
        <c:manualLayout>
          <c:xMode val="edge"/>
          <c:yMode val="edge"/>
          <c:x val="0.41989536810857225"/>
          <c:y val="0.93317478716175706"/>
          <c:w val="0.14295263757710761"/>
          <c:h val="6.682521283824294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52972224625769E-2"/>
          <c:y val="0.17447771877904678"/>
          <c:w val="0.95788849248873476"/>
          <c:h val="0.59095097169841559"/>
        </c:manualLayout>
      </c:layout>
      <c:lineChart>
        <c:grouping val="standard"/>
        <c:varyColors val="0"/>
        <c:ser>
          <c:idx val="1"/>
          <c:order val="1"/>
          <c:tx>
            <c:v>Dialysis only</c:v>
          </c:tx>
          <c:spPr>
            <a:ln w="31750" cap="rnd">
              <a:solidFill>
                <a:schemeClr val="accent2"/>
              </a:solidFill>
              <a:round/>
            </a:ln>
            <a:effectLst/>
          </c:spPr>
          <c:marker>
            <c:symbol val="circle"/>
            <c:size val="12"/>
            <c:spPr>
              <a:solidFill>
                <a:schemeClr val="accent2"/>
              </a:solidFill>
              <a:ln>
                <a:no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FD22-4931-A63B-FB7C63F6EE52}"/>
                </c:ext>
              </c:extLst>
            </c:dLbl>
            <c:dLbl>
              <c:idx val="2"/>
              <c:delete val="1"/>
              <c:extLst>
                <c:ext xmlns:c15="http://schemas.microsoft.com/office/drawing/2012/chart" uri="{CE6537A1-D6FC-4f65-9D91-7224C49458BB}"/>
                <c:ext xmlns:c16="http://schemas.microsoft.com/office/drawing/2014/chart" uri="{C3380CC4-5D6E-409C-BE32-E72D297353CC}">
                  <c16:uniqueId val="{00000008-FD22-4931-A63B-FB7C63F6EE52}"/>
                </c:ext>
              </c:extLst>
            </c:dLbl>
            <c:dLbl>
              <c:idx val="4"/>
              <c:delete val="1"/>
              <c:extLst>
                <c:ext xmlns:c15="http://schemas.microsoft.com/office/drawing/2012/chart" uri="{CE6537A1-D6FC-4f65-9D91-7224C49458BB}"/>
                <c:ext xmlns:c16="http://schemas.microsoft.com/office/drawing/2014/chart" uri="{C3380CC4-5D6E-409C-BE32-E72D297353CC}">
                  <c16:uniqueId val="{00000009-FD22-4931-A63B-FB7C63F6EE52}"/>
                </c:ext>
              </c:extLst>
            </c:dLbl>
            <c:dLbl>
              <c:idx val="5"/>
              <c:delete val="1"/>
              <c:extLst>
                <c:ext xmlns:c15="http://schemas.microsoft.com/office/drawing/2012/chart" uri="{CE6537A1-D6FC-4f65-9D91-7224C49458BB}"/>
                <c:ext xmlns:c16="http://schemas.microsoft.com/office/drawing/2014/chart" uri="{C3380CC4-5D6E-409C-BE32-E72D297353CC}">
                  <c16:uniqueId val="{0000000A-FD22-4931-A63B-FB7C63F6EE5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D22-4931-A63B-FB7C63F6EE52}"/>
                </c:ext>
              </c:extLst>
            </c:dLbl>
            <c:dLbl>
              <c:idx val="7"/>
              <c:delete val="1"/>
              <c:extLst>
                <c:ext xmlns:c15="http://schemas.microsoft.com/office/drawing/2012/chart" uri="{CE6537A1-D6FC-4f65-9D91-7224C49458BB}"/>
                <c:ext xmlns:c16="http://schemas.microsoft.com/office/drawing/2014/chart" uri="{C3380CC4-5D6E-409C-BE32-E72D297353CC}">
                  <c16:uniqueId val="{0000000C-FD22-4931-A63B-FB7C63F6EE52}"/>
                </c:ext>
              </c:extLst>
            </c:dLbl>
            <c:dLbl>
              <c:idx val="8"/>
              <c:delete val="1"/>
              <c:extLst>
                <c:ext xmlns:c15="http://schemas.microsoft.com/office/drawing/2012/chart" uri="{CE6537A1-D6FC-4f65-9D91-7224C49458BB}"/>
                <c:ext xmlns:c16="http://schemas.microsoft.com/office/drawing/2014/chart" uri="{C3380CC4-5D6E-409C-BE32-E72D297353CC}">
                  <c16:uniqueId val="{0000000D-FD22-4931-A63B-FB7C63F6EE52}"/>
                </c:ext>
              </c:extLst>
            </c:dLbl>
            <c:dLbl>
              <c:idx val="10"/>
              <c:delete val="1"/>
              <c:extLst>
                <c:ext xmlns:c15="http://schemas.microsoft.com/office/drawing/2012/chart" uri="{CE6537A1-D6FC-4f65-9D91-7224C49458BB}"/>
                <c:ext xmlns:c16="http://schemas.microsoft.com/office/drawing/2014/chart" uri="{C3380CC4-5D6E-409C-BE32-E72D297353CC}">
                  <c16:uniqueId val="{0000000F-FD22-4931-A63B-FB7C63F6EE52}"/>
                </c:ext>
              </c:extLst>
            </c:dLbl>
            <c:dLbl>
              <c:idx val="11"/>
              <c:delete val="1"/>
              <c:extLst>
                <c:ext xmlns:c15="http://schemas.microsoft.com/office/drawing/2012/chart" uri="{CE6537A1-D6FC-4f65-9D91-7224C49458BB}"/>
                <c:ext xmlns:c16="http://schemas.microsoft.com/office/drawing/2014/chart" uri="{C3380CC4-5D6E-409C-BE32-E72D297353CC}">
                  <c16:uniqueId val="{00000016-FD22-4931-A63B-FB7C63F6EE52}"/>
                </c:ext>
              </c:extLst>
            </c:dLbl>
            <c:dLbl>
              <c:idx val="13"/>
              <c:delete val="1"/>
              <c:extLst>
                <c:ext xmlns:c15="http://schemas.microsoft.com/office/drawing/2012/chart" uri="{CE6537A1-D6FC-4f65-9D91-7224C49458BB}"/>
                <c:ext xmlns:c16="http://schemas.microsoft.com/office/drawing/2014/chart" uri="{C3380CC4-5D6E-409C-BE32-E72D297353CC}">
                  <c16:uniqueId val="{00000017-FD22-4931-A63B-FB7C63F6EE52}"/>
                </c:ext>
              </c:extLst>
            </c:dLbl>
            <c:dLbl>
              <c:idx val="14"/>
              <c:delete val="1"/>
              <c:extLst>
                <c:ext xmlns:c15="http://schemas.microsoft.com/office/drawing/2012/chart" uri="{CE6537A1-D6FC-4f65-9D91-7224C49458BB}"/>
                <c:ext xmlns:c16="http://schemas.microsoft.com/office/drawing/2014/chart" uri="{C3380CC4-5D6E-409C-BE32-E72D297353CC}">
                  <c16:uniqueId val="{00000018-FD22-4931-A63B-FB7C63F6EE52}"/>
                </c:ext>
              </c:extLst>
            </c:dLbl>
            <c:dLbl>
              <c:idx val="16"/>
              <c:delete val="1"/>
              <c:extLst>
                <c:ext xmlns:c15="http://schemas.microsoft.com/office/drawing/2012/chart" uri="{CE6537A1-D6FC-4f65-9D91-7224C49458BB}"/>
                <c:ext xmlns:c16="http://schemas.microsoft.com/office/drawing/2014/chart" uri="{C3380CC4-5D6E-409C-BE32-E72D297353CC}">
                  <c16:uniqueId val="{00000019-FD22-4931-A63B-FB7C63F6EE52}"/>
                </c:ext>
              </c:extLst>
            </c:dLbl>
            <c:dLbl>
              <c:idx val="17"/>
              <c:delete val="1"/>
              <c:extLst>
                <c:ext xmlns:c15="http://schemas.microsoft.com/office/drawing/2012/chart" uri="{CE6537A1-D6FC-4f65-9D91-7224C49458BB}"/>
                <c:ext xmlns:c16="http://schemas.microsoft.com/office/drawing/2014/chart" uri="{C3380CC4-5D6E-409C-BE32-E72D297353CC}">
                  <c16:uniqueId val="{0000001A-FD22-4931-A63B-FB7C63F6EE52}"/>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D22-4931-A63B-FB7C63F6EE52}"/>
                </c:ext>
              </c:extLst>
            </c:dLbl>
            <c:dLbl>
              <c:idx val="19"/>
              <c:delete val="1"/>
              <c:extLst>
                <c:ext xmlns:c15="http://schemas.microsoft.com/office/drawing/2012/chart" uri="{CE6537A1-D6FC-4f65-9D91-7224C49458BB}"/>
                <c:ext xmlns:c16="http://schemas.microsoft.com/office/drawing/2014/chart" uri="{C3380CC4-5D6E-409C-BE32-E72D297353CC}">
                  <c16:uniqueId val="{0000001C-FD22-4931-A63B-FB7C63F6EE52}"/>
                </c:ext>
              </c:extLst>
            </c:dLbl>
            <c:dLbl>
              <c:idx val="20"/>
              <c:delete val="1"/>
              <c:extLst>
                <c:ext xmlns:c15="http://schemas.microsoft.com/office/drawing/2012/chart" uri="{CE6537A1-D6FC-4f65-9D91-7224C49458BB}"/>
                <c:ext xmlns:c16="http://schemas.microsoft.com/office/drawing/2014/chart" uri="{C3380CC4-5D6E-409C-BE32-E72D297353CC}">
                  <c16:uniqueId val="{0000001E-FD22-4931-A63B-FB7C63F6EE52}"/>
                </c:ext>
              </c:extLst>
            </c:dLbl>
            <c:dLbl>
              <c:idx val="22"/>
              <c:delete val="1"/>
              <c:extLst>
                <c:ext xmlns:c15="http://schemas.microsoft.com/office/drawing/2012/chart" uri="{CE6537A1-D6FC-4f65-9D91-7224C49458BB}"/>
                <c:ext xmlns:c16="http://schemas.microsoft.com/office/drawing/2014/chart" uri="{C3380CC4-5D6E-409C-BE32-E72D297353CC}">
                  <c16:uniqueId val="{00000023-FD22-4931-A63B-FB7C63F6EE52}"/>
                </c:ext>
              </c:extLst>
            </c:dLbl>
            <c:dLbl>
              <c:idx val="23"/>
              <c:delete val="1"/>
              <c:extLst>
                <c:ext xmlns:c15="http://schemas.microsoft.com/office/drawing/2012/chart" uri="{CE6537A1-D6FC-4f65-9D91-7224C49458BB}"/>
                <c:ext xmlns:c16="http://schemas.microsoft.com/office/drawing/2014/chart" uri="{C3380CC4-5D6E-409C-BE32-E72D297353CC}">
                  <c16:uniqueId val="{00000024-FD22-4931-A63B-FB7C63F6EE52}"/>
                </c:ext>
              </c:extLst>
            </c:dLbl>
            <c:dLbl>
              <c:idx val="25"/>
              <c:delete val="1"/>
              <c:extLst>
                <c:ext xmlns:c15="http://schemas.microsoft.com/office/drawing/2012/chart" uri="{CE6537A1-D6FC-4f65-9D91-7224C49458BB}"/>
                <c:ext xmlns:c16="http://schemas.microsoft.com/office/drawing/2014/chart" uri="{C3380CC4-5D6E-409C-BE32-E72D297353CC}">
                  <c16:uniqueId val="{00000025-FD22-4931-A63B-FB7C63F6EE52}"/>
                </c:ext>
              </c:extLst>
            </c:dLbl>
            <c:dLbl>
              <c:idx val="26"/>
              <c:delete val="1"/>
              <c:extLst>
                <c:ext xmlns:c15="http://schemas.microsoft.com/office/drawing/2012/chart" uri="{CE6537A1-D6FC-4f65-9D91-7224C49458BB}"/>
                <c:ext xmlns:c16="http://schemas.microsoft.com/office/drawing/2014/chart" uri="{C3380CC4-5D6E-409C-BE32-E72D297353CC}">
                  <c16:uniqueId val="{00000026-FD22-4931-A63B-FB7C63F6EE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 3'!$C$5:$C$32</c:f>
              <c:strCache>
                <c:ptCount val="28"/>
                <c:pt idx="0">
                  <c:v>2011-1</c:v>
                </c:pt>
                <c:pt idx="1">
                  <c:v>2011-2</c:v>
                </c:pt>
                <c:pt idx="2">
                  <c:v>2011-3</c:v>
                </c:pt>
                <c:pt idx="3">
                  <c:v>2011-4</c:v>
                </c:pt>
                <c:pt idx="4">
                  <c:v>2012-1</c:v>
                </c:pt>
                <c:pt idx="5">
                  <c:v>2012-2</c:v>
                </c:pt>
                <c:pt idx="6">
                  <c:v>2012-3</c:v>
                </c:pt>
                <c:pt idx="7">
                  <c:v>2012-4</c:v>
                </c:pt>
                <c:pt idx="8">
                  <c:v>2013-1</c:v>
                </c:pt>
                <c:pt idx="9">
                  <c:v>2013-2</c:v>
                </c:pt>
                <c:pt idx="10">
                  <c:v>2013-3</c:v>
                </c:pt>
                <c:pt idx="11">
                  <c:v>2013-4</c:v>
                </c:pt>
                <c:pt idx="12">
                  <c:v>2014-1</c:v>
                </c:pt>
                <c:pt idx="13">
                  <c:v>2014-2</c:v>
                </c:pt>
                <c:pt idx="14">
                  <c:v>2014-3</c:v>
                </c:pt>
                <c:pt idx="15">
                  <c:v>2014-4</c:v>
                </c:pt>
                <c:pt idx="16">
                  <c:v>2015-1</c:v>
                </c:pt>
                <c:pt idx="17">
                  <c:v>2015-2</c:v>
                </c:pt>
                <c:pt idx="18">
                  <c:v>2015-3</c:v>
                </c:pt>
                <c:pt idx="19">
                  <c:v>2015-4</c:v>
                </c:pt>
                <c:pt idx="20">
                  <c:v>2016-1</c:v>
                </c:pt>
                <c:pt idx="21">
                  <c:v>2016-2</c:v>
                </c:pt>
                <c:pt idx="22">
                  <c:v>2016-3</c:v>
                </c:pt>
                <c:pt idx="23">
                  <c:v>2016-4</c:v>
                </c:pt>
                <c:pt idx="24">
                  <c:v>2017-1</c:v>
                </c:pt>
                <c:pt idx="25">
                  <c:v>2017-2</c:v>
                </c:pt>
                <c:pt idx="26">
                  <c:v>2017-3</c:v>
                </c:pt>
                <c:pt idx="27">
                  <c:v>2017-4</c:v>
                </c:pt>
              </c:strCache>
            </c:strRef>
          </c:cat>
          <c:val>
            <c:numRef>
              <c:f>'Data 3'!$M$5:$M$32</c:f>
              <c:numCache>
                <c:formatCode>0.00</c:formatCode>
                <c:ptCount val="28"/>
                <c:pt idx="0">
                  <c:v>3.7232639924292599E-2</c:v>
                </c:pt>
                <c:pt idx="1">
                  <c:v>3.3686741720406532E-2</c:v>
                </c:pt>
                <c:pt idx="2">
                  <c:v>3.2639164591378833E-2</c:v>
                </c:pt>
                <c:pt idx="3">
                  <c:v>3.2131793927936192E-2</c:v>
                </c:pt>
                <c:pt idx="4">
                  <c:v>3.5430442334056345E-2</c:v>
                </c:pt>
                <c:pt idx="5">
                  <c:v>3.7941697566110655E-2</c:v>
                </c:pt>
                <c:pt idx="6">
                  <c:v>3.8455623645641479E-2</c:v>
                </c:pt>
                <c:pt idx="7">
                  <c:v>4.0677395244115067E-2</c:v>
                </c:pt>
                <c:pt idx="8">
                  <c:v>4.6405059282732752E-2</c:v>
                </c:pt>
                <c:pt idx="9">
                  <c:v>4.4550745832776739E-2</c:v>
                </c:pt>
                <c:pt idx="10">
                  <c:v>4.4521331735753122E-2</c:v>
                </c:pt>
                <c:pt idx="11">
                  <c:v>4.2483435561062821E-2</c:v>
                </c:pt>
                <c:pt idx="12">
                  <c:v>4.383179537560089E-2</c:v>
                </c:pt>
                <c:pt idx="13">
                  <c:v>4.4380147377546697E-2</c:v>
                </c:pt>
                <c:pt idx="14">
                  <c:v>4.4251969857104889E-2</c:v>
                </c:pt>
                <c:pt idx="15">
                  <c:v>4.2591466396757705E-2</c:v>
                </c:pt>
                <c:pt idx="16">
                  <c:v>3.942960721979416E-2</c:v>
                </c:pt>
                <c:pt idx="17">
                  <c:v>3.8472501694428507E-2</c:v>
                </c:pt>
                <c:pt idx="18">
                  <c:v>3.8358851413937689E-2</c:v>
                </c:pt>
                <c:pt idx="19">
                  <c:v>3.8746875922668345E-2</c:v>
                </c:pt>
                <c:pt idx="20">
                  <c:v>3.4070252050438787E-2</c:v>
                </c:pt>
                <c:pt idx="21">
                  <c:v>3.3047870004391688E-2</c:v>
                </c:pt>
                <c:pt idx="22">
                  <c:v>3.0568214385184422E-2</c:v>
                </c:pt>
                <c:pt idx="23">
                  <c:v>2.6562471851186098E-2</c:v>
                </c:pt>
                <c:pt idx="24">
                  <c:v>2.4469940448996308E-2</c:v>
                </c:pt>
                <c:pt idx="25">
                  <c:v>2.2035639635809678E-2</c:v>
                </c:pt>
                <c:pt idx="26">
                  <c:v>2.0771454208323714E-2</c:v>
                </c:pt>
                <c:pt idx="27">
                  <c:v>1.8174904956557159E-2</c:v>
                </c:pt>
              </c:numCache>
            </c:numRef>
          </c:val>
          <c:smooth val="0"/>
          <c:extLst>
            <c:ext xmlns:c16="http://schemas.microsoft.com/office/drawing/2014/chart" uri="{C3380CC4-5D6E-409C-BE32-E72D297353CC}">
              <c16:uniqueId val="{00000000-FD22-4931-A63B-FB7C63F6EE52}"/>
            </c:ext>
          </c:extLst>
        </c:ser>
        <c:ser>
          <c:idx val="2"/>
          <c:order val="2"/>
          <c:tx>
            <c:v>Transplant only</c:v>
          </c:tx>
          <c:spPr>
            <a:ln w="31750" cap="rnd">
              <a:solidFill>
                <a:srgbClr val="7EA150"/>
              </a:solidFill>
              <a:round/>
            </a:ln>
            <a:effectLst/>
          </c:spPr>
          <c:marker>
            <c:symbol val="circle"/>
            <c:size val="12"/>
            <c:spPr>
              <a:solidFill>
                <a:srgbClr val="7EA150"/>
              </a:solidFill>
              <a:ln>
                <a:solidFill>
                  <a:srgbClr val="7EA15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3-FD22-4931-A63B-FB7C63F6EE52}"/>
                </c:ext>
              </c:extLst>
            </c:dLbl>
            <c:dLbl>
              <c:idx val="2"/>
              <c:delete val="1"/>
              <c:extLst>
                <c:ext xmlns:c15="http://schemas.microsoft.com/office/drawing/2012/chart" uri="{CE6537A1-D6FC-4f65-9D91-7224C49458BB}"/>
                <c:ext xmlns:c16="http://schemas.microsoft.com/office/drawing/2014/chart" uri="{C3380CC4-5D6E-409C-BE32-E72D297353CC}">
                  <c16:uniqueId val="{00000004-FD22-4931-A63B-FB7C63F6EE52}"/>
                </c:ext>
              </c:extLst>
            </c:dLbl>
            <c:dLbl>
              <c:idx val="4"/>
              <c:delete val="1"/>
              <c:extLst>
                <c:ext xmlns:c15="http://schemas.microsoft.com/office/drawing/2012/chart" uri="{CE6537A1-D6FC-4f65-9D91-7224C49458BB}"/>
                <c:ext xmlns:c16="http://schemas.microsoft.com/office/drawing/2014/chart" uri="{C3380CC4-5D6E-409C-BE32-E72D297353CC}">
                  <c16:uniqueId val="{00000005-FD22-4931-A63B-FB7C63F6EE52}"/>
                </c:ext>
              </c:extLst>
            </c:dLbl>
            <c:dLbl>
              <c:idx val="5"/>
              <c:delete val="1"/>
              <c:extLst>
                <c:ext xmlns:c15="http://schemas.microsoft.com/office/drawing/2012/chart" uri="{CE6537A1-D6FC-4f65-9D91-7224C49458BB}"/>
                <c:ext xmlns:c16="http://schemas.microsoft.com/office/drawing/2014/chart" uri="{C3380CC4-5D6E-409C-BE32-E72D297353CC}">
                  <c16:uniqueId val="{00000006-FD22-4931-A63B-FB7C63F6EE52}"/>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D22-4931-A63B-FB7C63F6EE52}"/>
                </c:ext>
              </c:extLst>
            </c:dLbl>
            <c:dLbl>
              <c:idx val="7"/>
              <c:delete val="1"/>
              <c:extLst>
                <c:ext xmlns:c15="http://schemas.microsoft.com/office/drawing/2012/chart" uri="{CE6537A1-D6FC-4f65-9D91-7224C49458BB}"/>
                <c:ext xmlns:c16="http://schemas.microsoft.com/office/drawing/2014/chart" uri="{C3380CC4-5D6E-409C-BE32-E72D297353CC}">
                  <c16:uniqueId val="{0000000B-FD22-4931-A63B-FB7C63F6EE52}"/>
                </c:ext>
              </c:extLst>
            </c:dLbl>
            <c:dLbl>
              <c:idx val="8"/>
              <c:delete val="1"/>
              <c:extLst>
                <c:ext xmlns:c15="http://schemas.microsoft.com/office/drawing/2012/chart" uri="{CE6537A1-D6FC-4f65-9D91-7224C49458BB}"/>
                <c:ext xmlns:c16="http://schemas.microsoft.com/office/drawing/2014/chart" uri="{C3380CC4-5D6E-409C-BE32-E72D297353CC}">
                  <c16:uniqueId val="{0000000E-FD22-4931-A63B-FB7C63F6EE52}"/>
                </c:ext>
              </c:extLst>
            </c:dLbl>
            <c:dLbl>
              <c:idx val="10"/>
              <c:delete val="1"/>
              <c:extLst>
                <c:ext xmlns:c15="http://schemas.microsoft.com/office/drawing/2012/chart" uri="{CE6537A1-D6FC-4f65-9D91-7224C49458BB}"/>
                <c:ext xmlns:c16="http://schemas.microsoft.com/office/drawing/2014/chart" uri="{C3380CC4-5D6E-409C-BE32-E72D297353CC}">
                  <c16:uniqueId val="{00000010-FD22-4931-A63B-FB7C63F6EE52}"/>
                </c:ext>
              </c:extLst>
            </c:dLbl>
            <c:dLbl>
              <c:idx val="11"/>
              <c:delete val="1"/>
              <c:extLst>
                <c:ext xmlns:c15="http://schemas.microsoft.com/office/drawing/2012/chart" uri="{CE6537A1-D6FC-4f65-9D91-7224C49458BB}"/>
                <c:ext xmlns:c16="http://schemas.microsoft.com/office/drawing/2014/chart" uri="{C3380CC4-5D6E-409C-BE32-E72D297353CC}">
                  <c16:uniqueId val="{00000011-FD22-4931-A63B-FB7C63F6EE52}"/>
                </c:ext>
              </c:extLst>
            </c:dLbl>
            <c:dLbl>
              <c:idx val="13"/>
              <c:delete val="1"/>
              <c:extLst>
                <c:ext xmlns:c15="http://schemas.microsoft.com/office/drawing/2012/chart" uri="{CE6537A1-D6FC-4f65-9D91-7224C49458BB}"/>
                <c:ext xmlns:c16="http://schemas.microsoft.com/office/drawing/2014/chart" uri="{C3380CC4-5D6E-409C-BE32-E72D297353CC}">
                  <c16:uniqueId val="{00000012-FD22-4931-A63B-FB7C63F6EE52}"/>
                </c:ext>
              </c:extLst>
            </c:dLbl>
            <c:dLbl>
              <c:idx val="14"/>
              <c:delete val="1"/>
              <c:extLst>
                <c:ext xmlns:c15="http://schemas.microsoft.com/office/drawing/2012/chart" uri="{CE6537A1-D6FC-4f65-9D91-7224C49458BB}"/>
                <c:ext xmlns:c16="http://schemas.microsoft.com/office/drawing/2014/chart" uri="{C3380CC4-5D6E-409C-BE32-E72D297353CC}">
                  <c16:uniqueId val="{00000013-FD22-4931-A63B-FB7C63F6EE52}"/>
                </c:ext>
              </c:extLst>
            </c:dLbl>
            <c:dLbl>
              <c:idx val="16"/>
              <c:delete val="1"/>
              <c:extLst>
                <c:ext xmlns:c15="http://schemas.microsoft.com/office/drawing/2012/chart" uri="{CE6537A1-D6FC-4f65-9D91-7224C49458BB}"/>
                <c:ext xmlns:c16="http://schemas.microsoft.com/office/drawing/2014/chart" uri="{C3380CC4-5D6E-409C-BE32-E72D297353CC}">
                  <c16:uniqueId val="{00000014-FD22-4931-A63B-FB7C63F6EE52}"/>
                </c:ext>
              </c:extLst>
            </c:dLbl>
            <c:dLbl>
              <c:idx val="17"/>
              <c:delete val="1"/>
              <c:extLst>
                <c:ext xmlns:c15="http://schemas.microsoft.com/office/drawing/2012/chart" uri="{CE6537A1-D6FC-4f65-9D91-7224C49458BB}"/>
                <c:ext xmlns:c16="http://schemas.microsoft.com/office/drawing/2014/chart" uri="{C3380CC4-5D6E-409C-BE32-E72D297353CC}">
                  <c16:uniqueId val="{00000015-FD22-4931-A63B-FB7C63F6EE52}"/>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D22-4931-A63B-FB7C63F6EE52}"/>
                </c:ext>
              </c:extLst>
            </c:dLbl>
            <c:dLbl>
              <c:idx val="19"/>
              <c:delete val="1"/>
              <c:extLst>
                <c:ext xmlns:c15="http://schemas.microsoft.com/office/drawing/2012/chart" uri="{CE6537A1-D6FC-4f65-9D91-7224C49458BB}"/>
                <c:ext xmlns:c16="http://schemas.microsoft.com/office/drawing/2014/chart" uri="{C3380CC4-5D6E-409C-BE32-E72D297353CC}">
                  <c16:uniqueId val="{0000001B-FD22-4931-A63B-FB7C63F6EE52}"/>
                </c:ext>
              </c:extLst>
            </c:dLbl>
            <c:dLbl>
              <c:idx val="20"/>
              <c:delete val="1"/>
              <c:extLst>
                <c:ext xmlns:c15="http://schemas.microsoft.com/office/drawing/2012/chart" uri="{CE6537A1-D6FC-4f65-9D91-7224C49458BB}"/>
                <c:ext xmlns:c16="http://schemas.microsoft.com/office/drawing/2014/chart" uri="{C3380CC4-5D6E-409C-BE32-E72D297353CC}">
                  <c16:uniqueId val="{0000001D-FD22-4931-A63B-FB7C63F6EE52}"/>
                </c:ext>
              </c:extLst>
            </c:dLbl>
            <c:dLbl>
              <c:idx val="22"/>
              <c:delete val="1"/>
              <c:extLst>
                <c:ext xmlns:c15="http://schemas.microsoft.com/office/drawing/2012/chart" uri="{CE6537A1-D6FC-4f65-9D91-7224C49458BB}"/>
                <c:ext xmlns:c16="http://schemas.microsoft.com/office/drawing/2014/chart" uri="{C3380CC4-5D6E-409C-BE32-E72D297353CC}">
                  <c16:uniqueId val="{0000001F-FD22-4931-A63B-FB7C63F6EE52}"/>
                </c:ext>
              </c:extLst>
            </c:dLbl>
            <c:dLbl>
              <c:idx val="23"/>
              <c:delete val="1"/>
              <c:extLst>
                <c:ext xmlns:c15="http://schemas.microsoft.com/office/drawing/2012/chart" uri="{CE6537A1-D6FC-4f65-9D91-7224C49458BB}"/>
                <c:ext xmlns:c16="http://schemas.microsoft.com/office/drawing/2014/chart" uri="{C3380CC4-5D6E-409C-BE32-E72D297353CC}">
                  <c16:uniqueId val="{00000020-FD22-4931-A63B-FB7C63F6EE52}"/>
                </c:ext>
              </c:extLst>
            </c:dLbl>
            <c:dLbl>
              <c:idx val="25"/>
              <c:delete val="1"/>
              <c:extLst>
                <c:ext xmlns:c15="http://schemas.microsoft.com/office/drawing/2012/chart" uri="{CE6537A1-D6FC-4f65-9D91-7224C49458BB}"/>
                <c:ext xmlns:c16="http://schemas.microsoft.com/office/drawing/2014/chart" uri="{C3380CC4-5D6E-409C-BE32-E72D297353CC}">
                  <c16:uniqueId val="{00000021-FD22-4931-A63B-FB7C63F6EE52}"/>
                </c:ext>
              </c:extLst>
            </c:dLbl>
            <c:dLbl>
              <c:idx val="26"/>
              <c:delete val="1"/>
              <c:extLst>
                <c:ext xmlns:c15="http://schemas.microsoft.com/office/drawing/2012/chart" uri="{CE6537A1-D6FC-4f65-9D91-7224C49458BB}"/>
                <c:ext xmlns:c16="http://schemas.microsoft.com/office/drawing/2014/chart" uri="{C3380CC4-5D6E-409C-BE32-E72D297353CC}">
                  <c16:uniqueId val="{00000022-FD22-4931-A63B-FB7C63F6EE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 3'!$C$5:$C$32</c:f>
              <c:strCache>
                <c:ptCount val="28"/>
                <c:pt idx="0">
                  <c:v>2011-1</c:v>
                </c:pt>
                <c:pt idx="1">
                  <c:v>2011-2</c:v>
                </c:pt>
                <c:pt idx="2">
                  <c:v>2011-3</c:v>
                </c:pt>
                <c:pt idx="3">
                  <c:v>2011-4</c:v>
                </c:pt>
                <c:pt idx="4">
                  <c:v>2012-1</c:v>
                </c:pt>
                <c:pt idx="5">
                  <c:v>2012-2</c:v>
                </c:pt>
                <c:pt idx="6">
                  <c:v>2012-3</c:v>
                </c:pt>
                <c:pt idx="7">
                  <c:v>2012-4</c:v>
                </c:pt>
                <c:pt idx="8">
                  <c:v>2013-1</c:v>
                </c:pt>
                <c:pt idx="9">
                  <c:v>2013-2</c:v>
                </c:pt>
                <c:pt idx="10">
                  <c:v>2013-3</c:v>
                </c:pt>
                <c:pt idx="11">
                  <c:v>2013-4</c:v>
                </c:pt>
                <c:pt idx="12">
                  <c:v>2014-1</c:v>
                </c:pt>
                <c:pt idx="13">
                  <c:v>2014-2</c:v>
                </c:pt>
                <c:pt idx="14">
                  <c:v>2014-3</c:v>
                </c:pt>
                <c:pt idx="15">
                  <c:v>2014-4</c:v>
                </c:pt>
                <c:pt idx="16">
                  <c:v>2015-1</c:v>
                </c:pt>
                <c:pt idx="17">
                  <c:v>2015-2</c:v>
                </c:pt>
                <c:pt idx="18">
                  <c:v>2015-3</c:v>
                </c:pt>
                <c:pt idx="19">
                  <c:v>2015-4</c:v>
                </c:pt>
                <c:pt idx="20">
                  <c:v>2016-1</c:v>
                </c:pt>
                <c:pt idx="21">
                  <c:v>2016-2</c:v>
                </c:pt>
                <c:pt idx="22">
                  <c:v>2016-3</c:v>
                </c:pt>
                <c:pt idx="23">
                  <c:v>2016-4</c:v>
                </c:pt>
                <c:pt idx="24">
                  <c:v>2017-1</c:v>
                </c:pt>
                <c:pt idx="25">
                  <c:v>2017-2</c:v>
                </c:pt>
                <c:pt idx="26">
                  <c:v>2017-3</c:v>
                </c:pt>
                <c:pt idx="27">
                  <c:v>2017-4</c:v>
                </c:pt>
              </c:strCache>
            </c:strRef>
          </c:cat>
          <c:val>
            <c:numRef>
              <c:f>'Data 3'!$N$5:$N$32</c:f>
              <c:numCache>
                <c:formatCode>0.00</c:formatCode>
                <c:ptCount val="28"/>
                <c:pt idx="0">
                  <c:v>3.7470739531254571E-2</c:v>
                </c:pt>
                <c:pt idx="1">
                  <c:v>3.6421038182608445E-2</c:v>
                </c:pt>
                <c:pt idx="2">
                  <c:v>3.5323858591456814E-2</c:v>
                </c:pt>
                <c:pt idx="3">
                  <c:v>3.5632171016475755E-2</c:v>
                </c:pt>
                <c:pt idx="4">
                  <c:v>3.5326298900266284E-2</c:v>
                </c:pt>
                <c:pt idx="5">
                  <c:v>3.4054036156546008E-2</c:v>
                </c:pt>
                <c:pt idx="6">
                  <c:v>3.3239196578301877E-2</c:v>
                </c:pt>
                <c:pt idx="7">
                  <c:v>3.1482163356364667E-2</c:v>
                </c:pt>
                <c:pt idx="8">
                  <c:v>3.1285144668234288E-2</c:v>
                </c:pt>
                <c:pt idx="9">
                  <c:v>3.0066761659275354E-2</c:v>
                </c:pt>
                <c:pt idx="10">
                  <c:v>2.9886017594315639E-2</c:v>
                </c:pt>
                <c:pt idx="11">
                  <c:v>3.0594781878313881E-2</c:v>
                </c:pt>
                <c:pt idx="12">
                  <c:v>2.9683855718407814E-2</c:v>
                </c:pt>
                <c:pt idx="13">
                  <c:v>3.0168327142168883E-2</c:v>
                </c:pt>
                <c:pt idx="14">
                  <c:v>2.8998228998228903E-2</c:v>
                </c:pt>
                <c:pt idx="15">
                  <c:v>2.8718711478315839E-2</c:v>
                </c:pt>
                <c:pt idx="16">
                  <c:v>2.8762250306574311E-2</c:v>
                </c:pt>
                <c:pt idx="17">
                  <c:v>2.8932810299738376E-2</c:v>
                </c:pt>
                <c:pt idx="18">
                  <c:v>2.994203158829456E-2</c:v>
                </c:pt>
                <c:pt idx="19">
                  <c:v>3.0244211610449767E-2</c:v>
                </c:pt>
                <c:pt idx="20">
                  <c:v>3.1026805504930532E-2</c:v>
                </c:pt>
                <c:pt idx="21">
                  <c:v>3.2063658091919134E-2</c:v>
                </c:pt>
                <c:pt idx="22">
                  <c:v>3.2776959739605482E-2</c:v>
                </c:pt>
                <c:pt idx="23">
                  <c:v>3.3806905567517642E-2</c:v>
                </c:pt>
                <c:pt idx="24">
                  <c:v>3.445969510359892E-2</c:v>
                </c:pt>
                <c:pt idx="25">
                  <c:v>3.5988122356774399E-2</c:v>
                </c:pt>
                <c:pt idx="26">
                  <c:v>3.6546310109660141E-2</c:v>
                </c:pt>
                <c:pt idx="27">
                  <c:v>3.7694699707782275E-2</c:v>
                </c:pt>
              </c:numCache>
            </c:numRef>
          </c:val>
          <c:smooth val="0"/>
          <c:extLst>
            <c:ext xmlns:c16="http://schemas.microsoft.com/office/drawing/2014/chart" uri="{C3380CC4-5D6E-409C-BE32-E72D297353CC}">
              <c16:uniqueId val="{00000001-FD22-4931-A63B-FB7C63F6EE52}"/>
            </c:ext>
          </c:extLst>
        </c:ser>
        <c:dLbls>
          <c:dLblPos val="ctr"/>
          <c:showLegendKey val="0"/>
          <c:showVal val="1"/>
          <c:showCatName val="0"/>
          <c:showSerName val="0"/>
          <c:showPercent val="0"/>
          <c:showBubbleSize val="0"/>
        </c:dLbls>
        <c:marker val="1"/>
        <c:smooth val="0"/>
        <c:axId val="1365062543"/>
        <c:axId val="1362032575"/>
        <c:extLst>
          <c:ext xmlns:c15="http://schemas.microsoft.com/office/drawing/2012/chart" uri="{02D57815-91ED-43cb-92C2-25804820EDAC}">
            <c15:filteredLineSeries>
              <c15:ser>
                <c:idx val="0"/>
                <c:order val="0"/>
                <c:tx>
                  <c:v>All ESRD</c:v>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'Data 3'!$C$5:$C$32</c15:sqref>
                        </c15:formulaRef>
                      </c:ext>
                    </c:extLst>
                    <c:strCache>
                      <c:ptCount val="28"/>
                      <c:pt idx="0">
                        <c:v>2011-1</c:v>
                      </c:pt>
                      <c:pt idx="1">
                        <c:v>2011-2</c:v>
                      </c:pt>
                      <c:pt idx="2">
                        <c:v>2011-3</c:v>
                      </c:pt>
                      <c:pt idx="3">
                        <c:v>2011-4</c:v>
                      </c:pt>
                      <c:pt idx="4">
                        <c:v>2012-1</c:v>
                      </c:pt>
                      <c:pt idx="5">
                        <c:v>2012-2</c:v>
                      </c:pt>
                      <c:pt idx="6">
                        <c:v>2012-3</c:v>
                      </c:pt>
                      <c:pt idx="7">
                        <c:v>2012-4</c:v>
                      </c:pt>
                      <c:pt idx="8">
                        <c:v>2013-1</c:v>
                      </c:pt>
                      <c:pt idx="9">
                        <c:v>2013-2</c:v>
                      </c:pt>
                      <c:pt idx="10">
                        <c:v>2013-3</c:v>
                      </c:pt>
                      <c:pt idx="11">
                        <c:v>2013-4</c:v>
                      </c:pt>
                      <c:pt idx="12">
                        <c:v>2014-1</c:v>
                      </c:pt>
                      <c:pt idx="13">
                        <c:v>2014-2</c:v>
                      </c:pt>
                      <c:pt idx="14">
                        <c:v>2014-3</c:v>
                      </c:pt>
                      <c:pt idx="15">
                        <c:v>2014-4</c:v>
                      </c:pt>
                      <c:pt idx="16">
                        <c:v>2015-1</c:v>
                      </c:pt>
                      <c:pt idx="17">
                        <c:v>2015-2</c:v>
                      </c:pt>
                      <c:pt idx="18">
                        <c:v>2015-3</c:v>
                      </c:pt>
                      <c:pt idx="19">
                        <c:v>2015-4</c:v>
                      </c:pt>
                      <c:pt idx="20">
                        <c:v>2016-1</c:v>
                      </c:pt>
                      <c:pt idx="21">
                        <c:v>2016-2</c:v>
                      </c:pt>
                      <c:pt idx="22">
                        <c:v>2016-3</c:v>
                      </c:pt>
                      <c:pt idx="23">
                        <c:v>2016-4</c:v>
                      </c:pt>
                      <c:pt idx="24">
                        <c:v>2017-1</c:v>
                      </c:pt>
                      <c:pt idx="25">
                        <c:v>2017-2</c:v>
                      </c:pt>
                      <c:pt idx="26">
                        <c:v>2017-3</c:v>
                      </c:pt>
                      <c:pt idx="27">
                        <c:v>2017-4</c:v>
                      </c:pt>
                    </c:strCache>
                  </c:strRef>
                </c:cat>
                <c:val>
                  <c:numRef>
                    <c:extLst>
                      <c:ext uri="{02D57815-91ED-43cb-92C2-25804820EDAC}">
                        <c15:formulaRef>
                          <c15:sqref>'[1]Data 1'!$J$5:$J$32</c15:sqref>
                        </c15:formulaRef>
                      </c:ext>
                    </c:extLst>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mooth val="0"/>
                <c:extLst>
                  <c:ext xmlns:c16="http://schemas.microsoft.com/office/drawing/2014/chart" uri="{C3380CC4-5D6E-409C-BE32-E72D297353CC}">
                    <c16:uniqueId val="{00000002-FD22-4931-A63B-FB7C63F6EE52}"/>
                  </c:ext>
                </c:extLst>
              </c15:ser>
            </c15:filteredLineSeries>
          </c:ext>
        </c:extLst>
      </c:lineChart>
      <c:catAx>
        <c:axId val="136506254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362032575"/>
        <c:crosses val="autoZero"/>
        <c:auto val="1"/>
        <c:lblAlgn val="ctr"/>
        <c:lblOffset val="100"/>
        <c:noMultiLvlLbl val="0"/>
      </c:catAx>
      <c:valAx>
        <c:axId val="136203257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wrap="square" anchor="ctr" anchorCtr="1"/>
              <a:lstStyle/>
              <a:p>
                <a:pPr>
                  <a:defRPr sz="1400" b="1" i="0" u="none" strike="noStrike" kern="1200" cap="small" baseline="0">
                    <a:solidFill>
                      <a:schemeClr val="tx1"/>
                    </a:solidFill>
                    <a:latin typeface="+mn-lt"/>
                    <a:ea typeface="+mn-ea"/>
                    <a:cs typeface="+mn-cs"/>
                  </a:defRPr>
                </a:pPr>
                <a:r>
                  <a:rPr lang="en-US" sz="1400" cap="small" baseline="0" dirty="0">
                    <a:solidFill>
                      <a:schemeClr val="tx1"/>
                    </a:solidFill>
                  </a:rPr>
                  <a:t>Annualized Population Growth Rate (%)</a:t>
                </a:r>
              </a:p>
            </c:rich>
          </c:tx>
          <c:layout>
            <c:manualLayout>
              <c:xMode val="edge"/>
              <c:yMode val="edge"/>
              <c:x val="2.2306753075983846E-2"/>
              <c:y val="6.4905607965897089E-2"/>
            </c:manualLayout>
          </c:layout>
          <c:overlay val="0"/>
          <c:spPr>
            <a:noFill/>
            <a:ln>
              <a:noFill/>
            </a:ln>
            <a:effectLst/>
          </c:spPr>
          <c:txPr>
            <a:bodyPr rot="0" spcFirstLastPara="1" vertOverflow="ellipsis" wrap="square" anchor="ctr" anchorCtr="1"/>
            <a:lstStyle/>
            <a:p>
              <a:pPr>
                <a:defRPr sz="1400" b="1" i="0" u="none" strike="noStrike" kern="1200" cap="small" baseline="0">
                  <a:solidFill>
                    <a:schemeClr val="tx1"/>
                  </a:solidFill>
                  <a:latin typeface="+mn-lt"/>
                  <a:ea typeface="+mn-ea"/>
                  <a:cs typeface="+mn-cs"/>
                </a:defRPr>
              </a:pPr>
              <a:endParaRPr lang="en-US"/>
            </a:p>
          </c:txPr>
        </c:title>
        <c:numFmt formatCode="#,##0.0" sourceLinked="0"/>
        <c:majorTickMark val="out"/>
        <c:minorTickMark val="none"/>
        <c:tickLblPos val="nextTo"/>
        <c:crossAx val="1365062543"/>
        <c:crosses val="autoZero"/>
        <c:crossBetween val="between"/>
      </c:valAx>
      <c:spPr>
        <a:noFill/>
        <a:ln>
          <a:noFill/>
        </a:ln>
        <a:effectLst/>
      </c:spPr>
    </c:plotArea>
    <c:legend>
      <c:legendPos val="b"/>
      <c:layout>
        <c:manualLayout>
          <c:xMode val="edge"/>
          <c:yMode val="edge"/>
          <c:x val="0.29947957688720866"/>
          <c:y val="0.93840917103815213"/>
          <c:w val="0.40925903123056362"/>
          <c:h val="6.15908289618478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47665520683151E-2"/>
          <c:y val="0.17171059579365855"/>
          <c:w val="0.90954012790654692"/>
          <c:h val="0.63101493951250853"/>
        </c:manualLayout>
      </c:layout>
      <c:scatterChart>
        <c:scatterStyle val="lineMarker"/>
        <c:varyColors val="0"/>
        <c:ser>
          <c:idx val="2"/>
          <c:order val="0"/>
          <c:tx>
            <c:strRef>
              <c:f>H.4_adj!$A$42</c:f>
              <c:strCache>
                <c:ptCount val="1"/>
                <c:pt idx="0">
                  <c:v>Hemodialysis</c:v>
                </c:pt>
              </c:strCache>
            </c:strRef>
          </c:tx>
          <c:spPr>
            <a:ln w="25400" cap="rnd">
              <a:solidFill>
                <a:srgbClr val="A7422D"/>
              </a:solidFill>
              <a:round/>
            </a:ln>
            <a:effectLst/>
          </c:spPr>
          <c:marker>
            <c:symbol val="circle"/>
            <c:size val="12"/>
            <c:spPr>
              <a:solidFill>
                <a:srgbClr val="A7422D"/>
              </a:solidFill>
              <a:ln w="28575">
                <a:solidFill>
                  <a:srgbClr val="A7422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H.4_adj!$F$40:$Q$40</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xVal>
          <c:yVal>
            <c:numRef>
              <c:f>H.4_adj!$F$42:$Q$42</c:f>
              <c:numCache>
                <c:formatCode>0.0</c:formatCode>
                <c:ptCount val="12"/>
                <c:pt idx="0">
                  <c:v>218.5</c:v>
                </c:pt>
                <c:pt idx="1">
                  <c:v>212.8</c:v>
                </c:pt>
                <c:pt idx="2">
                  <c:v>204.2</c:v>
                </c:pt>
                <c:pt idx="3">
                  <c:v>196.2</c:v>
                </c:pt>
                <c:pt idx="4">
                  <c:v>191.2</c:v>
                </c:pt>
                <c:pt idx="5">
                  <c:v>184.5</c:v>
                </c:pt>
                <c:pt idx="6">
                  <c:v>180.4</c:v>
                </c:pt>
                <c:pt idx="7">
                  <c:v>172.6</c:v>
                </c:pt>
                <c:pt idx="8">
                  <c:v>169.2</c:v>
                </c:pt>
                <c:pt idx="9">
                  <c:v>167.4</c:v>
                </c:pt>
                <c:pt idx="10">
                  <c:v>168.2</c:v>
                </c:pt>
                <c:pt idx="11">
                  <c:v>166.3</c:v>
                </c:pt>
              </c:numCache>
            </c:numRef>
          </c:yVal>
          <c:smooth val="0"/>
          <c:extLst>
            <c:ext xmlns:c16="http://schemas.microsoft.com/office/drawing/2014/chart" uri="{C3380CC4-5D6E-409C-BE32-E72D297353CC}">
              <c16:uniqueId val="{00000001-D7EA-4A9A-AE9E-72D53A698349}"/>
            </c:ext>
          </c:extLst>
        </c:ser>
        <c:ser>
          <c:idx val="3"/>
          <c:order val="1"/>
          <c:tx>
            <c:strRef>
              <c:f>H.4_adj!$A$43</c:f>
              <c:strCache>
                <c:ptCount val="1"/>
                <c:pt idx="0">
                  <c:v>Peritoneal Dialysis</c:v>
                </c:pt>
              </c:strCache>
            </c:strRef>
          </c:tx>
          <c:spPr>
            <a:ln w="25400" cap="rnd">
              <a:solidFill>
                <a:schemeClr val="accent3"/>
              </a:solidFill>
              <a:round/>
            </a:ln>
            <a:effectLst/>
          </c:spPr>
          <c:marker>
            <c:symbol val="circle"/>
            <c:size val="12"/>
            <c:spPr>
              <a:solidFill>
                <a:schemeClr val="accent3"/>
              </a:solidFill>
              <a:ln w="28575">
                <a:solidFill>
                  <a:schemeClr val="accent3"/>
                </a:solidFill>
              </a:ln>
              <a:effectLst/>
            </c:spPr>
          </c:marker>
          <c:dLbls>
            <c:delete val="1"/>
          </c:dLbls>
          <c:xVal>
            <c:numRef>
              <c:f>H.4_adj!$F$40:$Q$40</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xVal>
          <c:yVal>
            <c:numRef>
              <c:f>H.4_adj!$F$43:$Q$43</c:f>
              <c:numCache>
                <c:formatCode>0.0</c:formatCode>
                <c:ptCount val="12"/>
                <c:pt idx="0">
                  <c:v>226</c:v>
                </c:pt>
                <c:pt idx="1">
                  <c:v>217.5</c:v>
                </c:pt>
                <c:pt idx="2">
                  <c:v>196.7</c:v>
                </c:pt>
                <c:pt idx="3">
                  <c:v>194.3</c:v>
                </c:pt>
                <c:pt idx="4">
                  <c:v>183.7</c:v>
                </c:pt>
                <c:pt idx="5">
                  <c:v>170.5</c:v>
                </c:pt>
                <c:pt idx="6">
                  <c:v>167.9</c:v>
                </c:pt>
                <c:pt idx="7">
                  <c:v>162.9</c:v>
                </c:pt>
                <c:pt idx="8">
                  <c:v>161.5</c:v>
                </c:pt>
                <c:pt idx="9">
                  <c:v>156.30000000000001</c:v>
                </c:pt>
                <c:pt idx="10">
                  <c:v>158.9</c:v>
                </c:pt>
                <c:pt idx="11">
                  <c:v>153.5</c:v>
                </c:pt>
              </c:numCache>
            </c:numRef>
          </c:yVal>
          <c:smooth val="0"/>
          <c:extLst>
            <c:ext xmlns:c16="http://schemas.microsoft.com/office/drawing/2014/chart" uri="{C3380CC4-5D6E-409C-BE32-E72D297353CC}">
              <c16:uniqueId val="{00000002-D7EA-4A9A-AE9E-72D53A698349}"/>
            </c:ext>
          </c:extLst>
        </c:ser>
        <c:dLbls>
          <c:dLblPos val="t"/>
          <c:showLegendKey val="0"/>
          <c:showVal val="1"/>
          <c:showCatName val="0"/>
          <c:showSerName val="0"/>
          <c:showPercent val="0"/>
          <c:showBubbleSize val="0"/>
        </c:dLbls>
        <c:axId val="428862008"/>
        <c:axId val="428862336"/>
        <c:extLst>
          <c:ext xmlns:c15="http://schemas.microsoft.com/office/drawing/2012/chart" uri="{02D57815-91ED-43cb-92C2-25804820EDAC}">
            <c15:filteredScatterSeries>
              <c15:ser>
                <c:idx val="1"/>
                <c:order val="2"/>
                <c:tx>
                  <c:strRef>
                    <c:extLst>
                      <c:ext uri="{02D57815-91ED-43cb-92C2-25804820EDAC}">
                        <c15:formulaRef>
                          <c15:sqref>H.4_adj!$A$41</c15:sqref>
                        </c15:formulaRef>
                      </c:ext>
                    </c:extLst>
                    <c:strCache>
                      <c:ptCount val="1"/>
                      <c:pt idx="0">
                        <c:v>All dialysis</c:v>
                      </c:pt>
                    </c:strCache>
                  </c:strRef>
                </c:tx>
                <c:spPr>
                  <a:ln w="25400" cap="rnd">
                    <a:noFill/>
                    <a:round/>
                  </a:ln>
                  <a:effectLst/>
                </c:spPr>
                <c:marker>
                  <c:symbol val="circle"/>
                  <c:size val="12"/>
                  <c:spPr>
                    <a:noFill/>
                    <a:ln w="222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xVal>
                  <c:numRef>
                    <c:extLst>
                      <c:ext uri="{02D57815-91ED-43cb-92C2-25804820EDAC}">
                        <c15:formulaRef>
                          <c15:sqref>H.4_adj!$F$40:$Q$40</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xVal>
                <c:yVal>
                  <c:numRef>
                    <c:extLst>
                      <c:ext uri="{02D57815-91ED-43cb-92C2-25804820EDAC}">
                        <c15:formulaRef>
                          <c15:sqref>H.4_adj!$F$41:$Q$41</c15:sqref>
                        </c15:formulaRef>
                      </c:ext>
                    </c:extLst>
                    <c:numCache>
                      <c:formatCode>0.0</c:formatCode>
                      <c:ptCount val="12"/>
                      <c:pt idx="0">
                        <c:v>217.8</c:v>
                      </c:pt>
                      <c:pt idx="1">
                        <c:v>211.9</c:v>
                      </c:pt>
                      <c:pt idx="2">
                        <c:v>202.4</c:v>
                      </c:pt>
                      <c:pt idx="3">
                        <c:v>194.9</c:v>
                      </c:pt>
                      <c:pt idx="4">
                        <c:v>190.4</c:v>
                      </c:pt>
                      <c:pt idx="5">
                        <c:v>182.4</c:v>
                      </c:pt>
                      <c:pt idx="6">
                        <c:v>178.3</c:v>
                      </c:pt>
                      <c:pt idx="7">
                        <c:v>170.4</c:v>
                      </c:pt>
                      <c:pt idx="8">
                        <c:v>166.9</c:v>
                      </c:pt>
                      <c:pt idx="9">
                        <c:v>164.8</c:v>
                      </c:pt>
                      <c:pt idx="10">
                        <c:v>165.8</c:v>
                      </c:pt>
                      <c:pt idx="11">
                        <c:v>163.6</c:v>
                      </c:pt>
                    </c:numCache>
                  </c:numRef>
                </c:yVal>
                <c:smooth val="0"/>
                <c:extLst>
                  <c:ext xmlns:c16="http://schemas.microsoft.com/office/drawing/2014/chart" uri="{C3380CC4-5D6E-409C-BE32-E72D297353CC}">
                    <c16:uniqueId val="{00000000-D7EA-4A9A-AE9E-72D53A698349}"/>
                  </c:ext>
                </c:extLst>
              </c15:ser>
            </c15:filteredScatterSeries>
          </c:ext>
        </c:extLst>
      </c:scatterChart>
      <c:valAx>
        <c:axId val="428862008"/>
        <c:scaling>
          <c:orientation val="minMax"/>
          <c:max val="2016"/>
          <c:min val="2005"/>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28862336"/>
        <c:crosses val="autoZero"/>
        <c:crossBetween val="midCat"/>
        <c:majorUnit val="1"/>
      </c:valAx>
      <c:valAx>
        <c:axId val="428862336"/>
        <c:scaling>
          <c:orientation val="minMax"/>
          <c:min val="14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wrap="square" anchor="ctr" anchorCtr="1"/>
              <a:lstStyle/>
              <a:p>
                <a:pPr>
                  <a:defRPr sz="1400" b="1" i="0" u="none" strike="noStrike" kern="1200" cap="small" baseline="0">
                    <a:solidFill>
                      <a:schemeClr val="tx1"/>
                    </a:solidFill>
                    <a:latin typeface="+mn-lt"/>
                    <a:ea typeface="+mn-ea"/>
                    <a:cs typeface="+mn-cs"/>
                  </a:defRPr>
                </a:pPr>
                <a:r>
                  <a:rPr lang="en-US" sz="1400" b="1" i="0" u="none" strike="noStrike" cap="small" baseline="0" dirty="0">
                    <a:solidFill>
                      <a:schemeClr val="tx1"/>
                    </a:solidFill>
                    <a:effectLst/>
                  </a:rPr>
                  <a:t>Annual Mortality Rate per 1,000 Patient Years</a:t>
                </a:r>
                <a:endParaRPr lang="en-US" sz="1400" cap="small" baseline="0" dirty="0">
                  <a:solidFill>
                    <a:schemeClr val="tx1"/>
                  </a:solidFill>
                </a:endParaRPr>
              </a:p>
            </c:rich>
          </c:tx>
          <c:layout>
            <c:manualLayout>
              <c:xMode val="edge"/>
              <c:yMode val="edge"/>
              <c:x val="2.7002911618296235E-2"/>
              <c:y val="7.5859900908259267E-2"/>
            </c:manualLayout>
          </c:layout>
          <c:overlay val="0"/>
          <c:spPr>
            <a:noFill/>
            <a:ln>
              <a:noFill/>
            </a:ln>
            <a:effectLst/>
          </c:spPr>
          <c:txPr>
            <a:bodyPr rot="0" spcFirstLastPara="1" vertOverflow="ellipsis" wrap="square" anchor="ctr" anchorCtr="1"/>
            <a:lstStyle/>
            <a:p>
              <a:pPr>
                <a:defRPr sz="1400" b="1" i="0" u="none" strike="noStrike" kern="1200" cap="small" baseline="0">
                  <a:solidFill>
                    <a:schemeClr val="tx1"/>
                  </a:solidFill>
                  <a:latin typeface="+mn-lt"/>
                  <a:ea typeface="+mn-ea"/>
                  <a:cs typeface="+mn-cs"/>
                </a:defRPr>
              </a:pPr>
              <a:endParaRPr lang="en-US"/>
            </a:p>
          </c:txPr>
        </c:title>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28862008"/>
        <c:crosses val="autoZero"/>
        <c:crossBetween val="midCat"/>
        <c:majorUnit val="40"/>
      </c:valAx>
      <c:spPr>
        <a:noFill/>
        <a:ln>
          <a:noFill/>
        </a:ln>
        <a:effectLst/>
      </c:spPr>
    </c:plotArea>
    <c:legend>
      <c:legendPos val="b"/>
      <c:layout>
        <c:manualLayout>
          <c:xMode val="edge"/>
          <c:yMode val="edge"/>
          <c:x val="0.24039395223526053"/>
          <c:y val="0.9285927217165445"/>
          <c:w val="0.50334259253096325"/>
          <c:h val="7.140727828345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42028104475108E-2"/>
          <c:y val="0.24483775811209441"/>
          <c:w val="0.96302320567917177"/>
          <c:h val="0.55859950198532871"/>
        </c:manualLayout>
      </c:layout>
      <c:barChart>
        <c:barDir val="col"/>
        <c:grouping val="stacked"/>
        <c:varyColors val="0"/>
        <c:ser>
          <c:idx val="0"/>
          <c:order val="0"/>
          <c:tx>
            <c:strRef>
              <c:f>G.2!$A$89</c:f>
              <c:strCache>
                <c:ptCount val="1"/>
                <c:pt idx="0">
                  <c:v>Hospitalizations per year </c:v>
                </c:pt>
              </c:strCache>
            </c:strRef>
          </c:tx>
          <c:spPr>
            <a:solidFill>
              <a:schemeClr val="accent4"/>
            </a:solidFill>
            <a:ln w="9525" cap="flat" cmpd="sng" algn="ctr">
              <a:solidFill>
                <a:schemeClr val="lt1">
                  <a:alpha val="50000"/>
                </a:schemeClr>
              </a:solidFill>
              <a:round/>
            </a:ln>
            <a:effectLst/>
          </c:spPr>
          <c:invertIfNegative val="0"/>
          <c:dPt>
            <c:idx val="0"/>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2-56B1-4F8A-9312-9DA6AC79D582}"/>
              </c:ext>
            </c:extLst>
          </c:dPt>
          <c:dPt>
            <c:idx val="1"/>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3-56B1-4F8A-9312-9DA6AC79D582}"/>
              </c:ext>
            </c:extLst>
          </c:dPt>
          <c:dPt>
            <c:idx val="2"/>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4-56B1-4F8A-9312-9DA6AC79D582}"/>
              </c:ext>
            </c:extLst>
          </c:dPt>
          <c:dPt>
            <c:idx val="3"/>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5-56B1-4F8A-9312-9DA6AC79D582}"/>
              </c:ext>
            </c:extLst>
          </c:dPt>
          <c:dPt>
            <c:idx val="4"/>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6-56B1-4F8A-9312-9DA6AC79D582}"/>
              </c:ext>
            </c:extLst>
          </c:dPt>
          <c:dPt>
            <c:idx val="5"/>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7-56B1-4F8A-9312-9DA6AC79D582}"/>
              </c:ext>
            </c:extLst>
          </c:dPt>
          <c:dPt>
            <c:idx val="6"/>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8-56B1-4F8A-9312-9DA6AC79D582}"/>
              </c:ext>
            </c:extLst>
          </c:dPt>
          <c:dPt>
            <c:idx val="7"/>
            <c:invertIfNegative val="0"/>
            <c:bubble3D val="0"/>
            <c:spPr>
              <a:solidFill>
                <a:schemeClr val="tx2"/>
              </a:solidFill>
              <a:ln w="9525" cap="flat" cmpd="sng" algn="ctr">
                <a:solidFill>
                  <a:schemeClr val="lt1">
                    <a:alpha val="50000"/>
                  </a:schemeClr>
                </a:solidFill>
                <a:round/>
              </a:ln>
              <a:effectLst/>
            </c:spPr>
            <c:extLst>
              <c:ext xmlns:c16="http://schemas.microsoft.com/office/drawing/2014/chart" uri="{C3380CC4-5D6E-409C-BE32-E72D297353CC}">
                <c16:uniqueId val="{00000009-56B1-4F8A-9312-9DA6AC79D582}"/>
              </c:ext>
            </c:extLst>
          </c:dPt>
          <c:dLbls>
            <c:numFmt formatCode="#,##0.0" sourceLinked="0"/>
            <c:spPr>
              <a:solidFill>
                <a:schemeClr val="bg1"/>
              </a:solidFill>
              <a:ln>
                <a:solidFill>
                  <a:schemeClr val="tx1"/>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numRef>
              <c:f>G.2!$B$88:$N$88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G.2!$B$89:$N$89</c:f>
              <c:numCache>
                <c:formatCode>General</c:formatCode>
                <c:ptCount val="12"/>
                <c:pt idx="0">
                  <c:v>2.0779999999999998</c:v>
                </c:pt>
                <c:pt idx="1">
                  <c:v>2.0550000000000002</c:v>
                </c:pt>
                <c:pt idx="2">
                  <c:v>2.016</c:v>
                </c:pt>
                <c:pt idx="3">
                  <c:v>1.982</c:v>
                </c:pt>
                <c:pt idx="4">
                  <c:v>1.986</c:v>
                </c:pt>
                <c:pt idx="5">
                  <c:v>1.9530000000000001</c:v>
                </c:pt>
                <c:pt idx="6">
                  <c:v>1.9330000000000001</c:v>
                </c:pt>
                <c:pt idx="7">
                  <c:v>1.8560000000000001</c:v>
                </c:pt>
                <c:pt idx="8">
                  <c:v>1.7690000000000001</c:v>
                </c:pt>
                <c:pt idx="9">
                  <c:v>1.72</c:v>
                </c:pt>
                <c:pt idx="10">
                  <c:v>1.7050000000000001</c:v>
                </c:pt>
                <c:pt idx="11">
                  <c:v>1.722</c:v>
                </c:pt>
              </c:numCache>
            </c:numRef>
          </c:val>
          <c:extLst>
            <c:ext xmlns:c16="http://schemas.microsoft.com/office/drawing/2014/chart" uri="{C3380CC4-5D6E-409C-BE32-E72D297353CC}">
              <c16:uniqueId val="{00000000-56B1-4F8A-9312-9DA6AC79D582}"/>
            </c:ext>
          </c:extLst>
        </c:ser>
        <c:dLbls>
          <c:dLblPos val="ctr"/>
          <c:showLegendKey val="0"/>
          <c:showVal val="1"/>
          <c:showCatName val="0"/>
          <c:showSerName val="0"/>
          <c:showPercent val="0"/>
          <c:showBubbleSize val="0"/>
        </c:dLbls>
        <c:gapWidth val="150"/>
        <c:overlap val="100"/>
        <c:axId val="452022504"/>
        <c:axId val="452023160"/>
      </c:barChart>
      <c:lineChart>
        <c:grouping val="standard"/>
        <c:varyColors val="0"/>
        <c:ser>
          <c:idx val="1"/>
          <c:order val="1"/>
          <c:tx>
            <c:strRef>
              <c:f>G.2!$A$90</c:f>
              <c:strCache>
                <c:ptCount val="1"/>
                <c:pt idx="0">
                  <c:v>Hospital days per Patient Year</c:v>
                </c:pt>
              </c:strCache>
            </c:strRef>
          </c:tx>
          <c:spPr>
            <a:ln w="44450" cap="rnd">
              <a:solidFill>
                <a:schemeClr val="accent3"/>
              </a:solidFill>
              <a:round/>
            </a:ln>
            <a:effectLst/>
          </c:spPr>
          <c:marker>
            <c:symbol val="circle"/>
            <c:size val="12"/>
            <c:spPr>
              <a:solidFill>
                <a:schemeClr val="accent3"/>
              </a:solidFill>
              <a:ln>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G.2!$B$88:$N$88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G.2!$B$90:$N$90</c:f>
              <c:numCache>
                <c:formatCode>#,##0.0</c:formatCode>
                <c:ptCount val="12"/>
                <c:pt idx="0">
                  <c:v>14.5</c:v>
                </c:pt>
                <c:pt idx="1">
                  <c:v>14.4</c:v>
                </c:pt>
                <c:pt idx="2">
                  <c:v>14</c:v>
                </c:pt>
                <c:pt idx="3">
                  <c:v>13.5</c:v>
                </c:pt>
                <c:pt idx="4">
                  <c:v>13.2</c:v>
                </c:pt>
                <c:pt idx="5">
                  <c:v>12.7</c:v>
                </c:pt>
                <c:pt idx="6">
                  <c:v>12.5</c:v>
                </c:pt>
                <c:pt idx="7">
                  <c:v>12</c:v>
                </c:pt>
                <c:pt idx="8">
                  <c:v>11.6</c:v>
                </c:pt>
                <c:pt idx="9">
                  <c:v>11.4</c:v>
                </c:pt>
                <c:pt idx="10">
                  <c:v>11.4</c:v>
                </c:pt>
                <c:pt idx="11">
                  <c:v>11.3</c:v>
                </c:pt>
              </c:numCache>
            </c:numRef>
          </c:val>
          <c:smooth val="0"/>
          <c:extLst>
            <c:ext xmlns:c16="http://schemas.microsoft.com/office/drawing/2014/chart" uri="{C3380CC4-5D6E-409C-BE32-E72D297353CC}">
              <c16:uniqueId val="{00000001-56B1-4F8A-9312-9DA6AC79D582}"/>
            </c:ext>
          </c:extLst>
        </c:ser>
        <c:dLbls>
          <c:showLegendKey val="0"/>
          <c:showVal val="0"/>
          <c:showCatName val="0"/>
          <c:showSerName val="0"/>
          <c:showPercent val="0"/>
          <c:showBubbleSize val="0"/>
        </c:dLbls>
        <c:marker val="1"/>
        <c:smooth val="0"/>
        <c:axId val="886867320"/>
        <c:axId val="841814264"/>
      </c:lineChart>
      <c:catAx>
        <c:axId val="452022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52023160"/>
        <c:crosses val="autoZero"/>
        <c:auto val="1"/>
        <c:lblAlgn val="ctr"/>
        <c:lblOffset val="100"/>
        <c:noMultiLvlLbl val="0"/>
      </c:catAx>
      <c:valAx>
        <c:axId val="45202316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b="1" i="0" cap="small" baseline="0" dirty="0">
                    <a:effectLst/>
                  </a:rPr>
                  <a:t>Hospitalizations per Year</a:t>
                </a:r>
                <a:endParaRPr lang="en-US" sz="1400" b="1" dirty="0">
                  <a:effectLst/>
                </a:endParaRPr>
              </a:p>
            </c:rich>
          </c:tx>
          <c:layout>
            <c:manualLayout>
              <c:xMode val="edge"/>
              <c:yMode val="edge"/>
              <c:x val="5.8685446009389668E-3"/>
              <c:y val="0.11707291013402084"/>
            </c:manualLayout>
          </c:layout>
          <c:overlay val="0"/>
          <c:spPr>
            <a:noFill/>
            <a:ln>
              <a:noFill/>
            </a:ln>
            <a:effectLst/>
          </c:spPr>
          <c:txPr>
            <a:bodyPr rot="0" spcFirstLastPara="1" vertOverflow="ellipsis"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52022504"/>
        <c:crosses val="autoZero"/>
        <c:crossBetween val="between"/>
      </c:valAx>
      <c:valAx>
        <c:axId val="841814264"/>
        <c:scaling>
          <c:orientation val="minMax"/>
        </c:scaling>
        <c:delete val="0"/>
        <c:axPos val="r"/>
        <c:title>
          <c:tx>
            <c:rich>
              <a:bodyPr rot="0" spcFirstLastPara="1" vertOverflow="ellipsis"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b="1" i="0" cap="small" baseline="0" dirty="0">
                    <a:effectLst/>
                  </a:rPr>
                  <a:t>Hospitalization Days per Patient Year</a:t>
                </a:r>
                <a:endParaRPr lang="en-US" sz="1400" b="1" dirty="0">
                  <a:effectLst/>
                </a:endParaRPr>
              </a:p>
            </c:rich>
          </c:tx>
          <c:layout>
            <c:manualLayout>
              <c:xMode val="edge"/>
              <c:yMode val="edge"/>
              <c:x val="0.83110912911034052"/>
              <c:y val="0.14758126388047649"/>
            </c:manualLayout>
          </c:layout>
          <c:overlay val="0"/>
          <c:spPr>
            <a:noFill/>
            <a:ln>
              <a:noFill/>
            </a:ln>
            <a:effectLst/>
          </c:spPr>
          <c:txPr>
            <a:bodyPr rot="0" spcFirstLastPara="1" vertOverflow="ellipsis"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886867320"/>
        <c:crosses val="max"/>
        <c:crossBetween val="between"/>
      </c:valAx>
      <c:catAx>
        <c:axId val="886867320"/>
        <c:scaling>
          <c:orientation val="minMax"/>
        </c:scaling>
        <c:delete val="1"/>
        <c:axPos val="b"/>
        <c:numFmt formatCode="General" sourceLinked="1"/>
        <c:majorTickMark val="out"/>
        <c:minorTickMark val="none"/>
        <c:tickLblPos val="nextTo"/>
        <c:crossAx val="841814264"/>
        <c:crosses val="autoZero"/>
        <c:auto val="1"/>
        <c:lblAlgn val="ctr"/>
        <c:lblOffset val="100"/>
        <c:noMultiLvlLbl val="0"/>
      </c:catAx>
      <c:spPr>
        <a:noFill/>
        <a:ln>
          <a:noFill/>
        </a:ln>
        <a:effectLst/>
      </c:spPr>
    </c:plotArea>
    <c:legend>
      <c:legendPos val="b"/>
      <c:layout>
        <c:manualLayout>
          <c:xMode val="edge"/>
          <c:yMode val="edge"/>
          <c:x val="0.20719830509352011"/>
          <c:y val="0.93398232272248016"/>
          <c:w val="0.56912079777010127"/>
          <c:h val="6.28660519999102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cap="small" baseline="0">
                <a:solidFill>
                  <a:schemeClr val="dk1">
                    <a:lumMod val="75000"/>
                    <a:lumOff val="25000"/>
                  </a:schemeClr>
                </a:solidFill>
                <a:latin typeface="+mn-lt"/>
                <a:ea typeface="+mn-ea"/>
                <a:cs typeface="+mn-cs"/>
              </a:defRPr>
            </a:pPr>
            <a:r>
              <a:rPr lang="en-US" sz="2000" b="0" cap="small" baseline="0" dirty="0"/>
              <a:t>Rates of Sudden Cardiac Death in Selected Populations</a:t>
            </a:r>
            <a:r>
              <a:rPr lang="en-US" sz="2000" b="0" cap="small" baseline="30000" dirty="0"/>
              <a:t>1,3</a:t>
            </a:r>
          </a:p>
        </c:rich>
      </c:tx>
      <c:layout>
        <c:manualLayout>
          <c:xMode val="edge"/>
          <c:yMode val="edge"/>
          <c:x val="7.1724307366429887E-2"/>
          <c:y val="2.0430497469973604E-2"/>
        </c:manualLayout>
      </c:layout>
      <c:overlay val="0"/>
      <c:spPr>
        <a:noFill/>
        <a:ln>
          <a:noFill/>
        </a:ln>
        <a:effectLst/>
      </c:spPr>
      <c:txPr>
        <a:bodyPr rot="0" spcFirstLastPara="1" vertOverflow="ellipsis" vert="horz" wrap="square" anchor="ctr" anchorCtr="1"/>
        <a:lstStyle/>
        <a:p>
          <a:pPr algn="l">
            <a:defRPr sz="2000" b="0" i="0" u="none" strike="noStrike" kern="1200" cap="small"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9665911487730214E-2"/>
          <c:y val="0.17803719223834141"/>
          <c:w val="0.89949651143680998"/>
          <c:h val="0.69326997810788316"/>
        </c:manualLayout>
      </c:layout>
      <c:barChart>
        <c:barDir val="bar"/>
        <c:grouping val="clustered"/>
        <c:varyColors val="0"/>
        <c:ser>
          <c:idx val="3"/>
          <c:order val="0"/>
          <c:tx>
            <c:strRef>
              <c:f>Sheet1!$A$2</c:f>
              <c:strCache>
                <c:ptCount val="1"/>
                <c:pt idx="0">
                  <c:v>General population</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f>
              <c:strCache>
                <c:ptCount val="1"/>
                <c:pt idx="0">
                  <c:v>Events per 1000 patient years</c:v>
                </c:pt>
              </c:strCache>
            </c:strRef>
          </c:cat>
          <c:val>
            <c:numRef>
              <c:f>Sheet1!$B$2</c:f>
              <c:numCache>
                <c:formatCode>General</c:formatCode>
                <c:ptCount val="1"/>
                <c:pt idx="0">
                  <c:v>1.5</c:v>
                </c:pt>
              </c:numCache>
            </c:numRef>
          </c:val>
          <c:extLst>
            <c:ext xmlns:c16="http://schemas.microsoft.com/office/drawing/2014/chart" uri="{C3380CC4-5D6E-409C-BE32-E72D297353CC}">
              <c16:uniqueId val="{00000008-8B63-4CEA-89CF-3D7155725C99}"/>
            </c:ext>
          </c:extLst>
        </c:ser>
        <c:ser>
          <c:idx val="2"/>
          <c:order val="1"/>
          <c:tx>
            <c:strRef>
              <c:f>Sheet1!$A$3</c:f>
              <c:strCache>
                <c:ptCount val="1"/>
                <c:pt idx="0">
                  <c:v>CVD, GFR &gt;60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Events per 1000 patient years</c:v>
                </c:pt>
              </c:strCache>
            </c:strRef>
          </c:cat>
          <c:val>
            <c:numRef>
              <c:f>Sheet1!$B$3</c:f>
              <c:numCache>
                <c:formatCode>General</c:formatCode>
                <c:ptCount val="1"/>
                <c:pt idx="0">
                  <c:v>3.8</c:v>
                </c:pt>
              </c:numCache>
            </c:numRef>
          </c:val>
          <c:extLst>
            <c:ext xmlns:c16="http://schemas.microsoft.com/office/drawing/2014/chart" uri="{C3380CC4-5D6E-409C-BE32-E72D297353CC}">
              <c16:uniqueId val="{00000007-8B63-4CEA-89CF-3D7155725C99}"/>
            </c:ext>
          </c:extLst>
        </c:ser>
        <c:ser>
          <c:idx val="1"/>
          <c:order val="2"/>
          <c:tx>
            <c:strRef>
              <c:f>Sheet1!$A$4</c:f>
              <c:strCache>
                <c:ptCount val="1"/>
                <c:pt idx="0">
                  <c:v>CKD stage III, IV</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f>
              <c:strCache>
                <c:ptCount val="1"/>
                <c:pt idx="0">
                  <c:v>Events per 1000 patient years</c:v>
                </c:pt>
              </c:strCache>
            </c:strRef>
          </c:cat>
          <c:val>
            <c:numRef>
              <c:f>Sheet1!$B$4</c:f>
              <c:numCache>
                <c:formatCode>General</c:formatCode>
                <c:ptCount val="1"/>
                <c:pt idx="0">
                  <c:v>7.3</c:v>
                </c:pt>
              </c:numCache>
            </c:numRef>
          </c:val>
          <c:extLst>
            <c:ext xmlns:c16="http://schemas.microsoft.com/office/drawing/2014/chart" uri="{C3380CC4-5D6E-409C-BE32-E72D297353CC}">
              <c16:uniqueId val="{00000006-8B63-4CEA-89CF-3D7155725C99}"/>
            </c:ext>
          </c:extLst>
        </c:ser>
        <c:ser>
          <c:idx val="0"/>
          <c:order val="3"/>
          <c:tx>
            <c:strRef>
              <c:f>Sheet1!$A$5</c:f>
              <c:strCache>
                <c:ptCount val="1"/>
                <c:pt idx="0">
                  <c:v>CKD stage V, non-dialysis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Events per 1000 patient years</c:v>
                </c:pt>
              </c:strCache>
            </c:strRef>
          </c:cat>
          <c:val>
            <c:numRef>
              <c:f>Sheet1!$B$5</c:f>
              <c:numCache>
                <c:formatCode>General</c:formatCode>
                <c:ptCount val="1"/>
                <c:pt idx="0">
                  <c:v>12.6</c:v>
                </c:pt>
              </c:numCache>
            </c:numRef>
          </c:val>
          <c:extLst>
            <c:ext xmlns:c16="http://schemas.microsoft.com/office/drawing/2014/chart" uri="{C3380CC4-5D6E-409C-BE32-E72D297353CC}">
              <c16:uniqueId val="{00000000-8B63-4CEA-89CF-3D7155725C99}"/>
            </c:ext>
          </c:extLst>
        </c:ser>
        <c:ser>
          <c:idx val="4"/>
          <c:order val="4"/>
          <c:tx>
            <c:strRef>
              <c:f>Sheet1!$A$6</c:f>
              <c:strCache>
                <c:ptCount val="1"/>
                <c:pt idx="0">
                  <c:v>Dialysis</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f>
              <c:strCache>
                <c:ptCount val="1"/>
                <c:pt idx="0">
                  <c:v>Events per 1000 patient years</c:v>
                </c:pt>
              </c:strCache>
            </c:strRef>
          </c:cat>
          <c:val>
            <c:numRef>
              <c:f>Sheet1!$B$6</c:f>
              <c:numCache>
                <c:formatCode>General</c:formatCode>
                <c:ptCount val="1"/>
                <c:pt idx="0">
                  <c:v>24.2</c:v>
                </c:pt>
              </c:numCache>
            </c:numRef>
          </c:val>
          <c:extLst>
            <c:ext xmlns:c16="http://schemas.microsoft.com/office/drawing/2014/chart" uri="{C3380CC4-5D6E-409C-BE32-E72D297353CC}">
              <c16:uniqueId val="{00000009-8B63-4CEA-89CF-3D7155725C99}"/>
            </c:ext>
          </c:extLst>
        </c:ser>
        <c:dLbls>
          <c:dLblPos val="inEnd"/>
          <c:showLegendKey val="0"/>
          <c:showVal val="1"/>
          <c:showCatName val="0"/>
          <c:showSerName val="0"/>
          <c:showPercent val="0"/>
          <c:showBubbleSize val="0"/>
        </c:dLbls>
        <c:gapWidth val="65"/>
        <c:axId val="986242312"/>
        <c:axId val="590456640"/>
      </c:barChart>
      <c:catAx>
        <c:axId val="986242312"/>
        <c:scaling>
          <c:orientation val="minMax"/>
        </c:scaling>
        <c:delete val="0"/>
        <c:axPos val="l"/>
        <c:numFmt formatCode="General" sourceLinked="1"/>
        <c:majorTickMark val="none"/>
        <c:minorTickMark val="none"/>
        <c:tickLblPos val="none"/>
        <c:spPr>
          <a:noFill/>
          <a:ln w="19050" cap="flat" cmpd="sng" algn="ctr">
            <a:solidFill>
              <a:schemeClr val="tx2"/>
            </a:solidFill>
            <a:round/>
          </a:ln>
          <a:effectLst/>
        </c:spPr>
        <c:txPr>
          <a:bodyPr rot="-5400000" spcFirstLastPara="1" vertOverflow="ellipsis"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90456640"/>
        <c:crosses val="autoZero"/>
        <c:auto val="1"/>
        <c:lblAlgn val="ctr"/>
        <c:lblOffset val="100"/>
        <c:noMultiLvlLbl val="0"/>
      </c:catAx>
      <c:valAx>
        <c:axId val="5904566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400" b="0" i="0" u="none" strike="noStrike" kern="1200" cap="small" baseline="0">
                    <a:solidFill>
                      <a:schemeClr val="dk1">
                        <a:lumMod val="75000"/>
                        <a:lumOff val="25000"/>
                      </a:schemeClr>
                    </a:solidFill>
                    <a:latin typeface="+mn-lt"/>
                    <a:ea typeface="+mn-ea"/>
                    <a:cs typeface="+mn-cs"/>
                  </a:defRPr>
                </a:pPr>
                <a:r>
                  <a:rPr lang="en-US" sz="1400" b="0" cap="small" baseline="0"/>
                  <a:t>Events per 1000 patient years</a:t>
                </a:r>
              </a:p>
            </c:rich>
          </c:tx>
          <c:overlay val="0"/>
          <c:spPr>
            <a:noFill/>
            <a:ln>
              <a:noFill/>
            </a:ln>
            <a:effectLst/>
          </c:spPr>
          <c:txPr>
            <a:bodyPr rot="0" spcFirstLastPara="1" vertOverflow="ellipsis" vert="horz" wrap="square" anchor="ctr" anchorCtr="1"/>
            <a:lstStyle/>
            <a:p>
              <a:pPr>
                <a:defRPr sz="1400" b="0" i="0" u="none" strike="noStrike" kern="1200" cap="small"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862423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Column1</c:v>
                </c:pt>
              </c:strCache>
            </c:strRef>
          </c:tx>
          <c:spPr>
            <a:solidFill>
              <a:schemeClr val="tx2">
                <a:lumMod val="60000"/>
                <a:lumOff val="40000"/>
              </a:schemeClr>
            </a:solidFill>
            <a:ln>
              <a:noFill/>
            </a:ln>
            <a:effectLst/>
          </c:spPr>
          <c:invertIfNegative val="0"/>
          <c:dLbls>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Sheet1!$D$2:$D$7</c:f>
                <c:numCache>
                  <c:formatCode>General</c:formatCode>
                  <c:ptCount val="6"/>
                  <c:pt idx="0">
                    <c:v>0</c:v>
                  </c:pt>
                  <c:pt idx="1">
                    <c:v>0.04</c:v>
                  </c:pt>
                  <c:pt idx="2">
                    <c:v>0.03</c:v>
                  </c:pt>
                  <c:pt idx="3">
                    <c:v>0.04</c:v>
                  </c:pt>
                  <c:pt idx="4">
                    <c:v>0.04</c:v>
                  </c:pt>
                  <c:pt idx="5">
                    <c:v>0.05</c:v>
                  </c:pt>
                </c:numCache>
              </c:numRef>
            </c:plus>
            <c:minus>
              <c:numRef>
                <c:f>Sheet1!$B$2:$B$7</c:f>
                <c:numCache>
                  <c:formatCode>General</c:formatCode>
                  <c:ptCount val="6"/>
                  <c:pt idx="0">
                    <c:v>0</c:v>
                  </c:pt>
                  <c:pt idx="1">
                    <c:v>0.03</c:v>
                  </c:pt>
                  <c:pt idx="2">
                    <c:v>0.03</c:v>
                  </c:pt>
                  <c:pt idx="3">
                    <c:v>0.03</c:v>
                  </c:pt>
                  <c:pt idx="4">
                    <c:v>0.05</c:v>
                  </c:pt>
                  <c:pt idx="5">
                    <c:v>0.04</c:v>
                  </c:pt>
                </c:numCache>
              </c:numRef>
            </c:minus>
            <c:spPr>
              <a:noFill/>
              <a:ln w="22225" cap="flat" cmpd="sng" algn="ctr">
                <a:solidFill>
                  <a:srgbClr val="5686C6"/>
                </a:solidFill>
                <a:round/>
              </a:ln>
              <a:effectLst/>
            </c:spPr>
          </c:errBars>
          <c:cat>
            <c:strRef>
              <c:f>Sheet1!$A$2:$A$7</c:f>
              <c:strCache>
                <c:ptCount val="6"/>
                <c:pt idx="0">
                  <c:v>&lt;6</c:v>
                </c:pt>
                <c:pt idx="1">
                  <c:v>6 to 8</c:v>
                </c:pt>
                <c:pt idx="2">
                  <c:v>8 to 10 </c:v>
                </c:pt>
                <c:pt idx="3">
                  <c:v>10 to 12</c:v>
                </c:pt>
                <c:pt idx="4">
                  <c:v>12 to 14 </c:v>
                </c:pt>
                <c:pt idx="5">
                  <c:v>&gt;14</c:v>
                </c:pt>
              </c:strCache>
            </c:strRef>
          </c:cat>
          <c:val>
            <c:numRef>
              <c:f>Sheet1!$C$2:$C$7</c:f>
              <c:numCache>
                <c:formatCode>0.00</c:formatCode>
                <c:ptCount val="6"/>
                <c:pt idx="0">
                  <c:v>1</c:v>
                </c:pt>
                <c:pt idx="1">
                  <c:v>1.03</c:v>
                </c:pt>
                <c:pt idx="2">
                  <c:v>1.0900000000000001</c:v>
                </c:pt>
                <c:pt idx="3">
                  <c:v>1.1499999999999999</c:v>
                </c:pt>
                <c:pt idx="4">
                  <c:v>1.23</c:v>
                </c:pt>
                <c:pt idx="5">
                  <c:v>1.43</c:v>
                </c:pt>
              </c:numCache>
            </c:numRef>
          </c:val>
          <c:extLst>
            <c:ext xmlns:c16="http://schemas.microsoft.com/office/drawing/2014/chart" uri="{C3380CC4-5D6E-409C-BE32-E72D297353CC}">
              <c16:uniqueId val="{00000000-E48E-4361-9538-F4BADF315520}"/>
            </c:ext>
          </c:extLst>
        </c:ser>
        <c:dLbls>
          <c:dLblPos val="outEnd"/>
          <c:showLegendKey val="0"/>
          <c:showVal val="1"/>
          <c:showCatName val="0"/>
          <c:showSerName val="0"/>
          <c:showPercent val="0"/>
          <c:showBubbleSize val="0"/>
        </c:dLbls>
        <c:gapWidth val="26"/>
        <c:axId val="-596986832"/>
        <c:axId val="-596979216"/>
      </c:barChart>
      <c:catAx>
        <c:axId val="-59698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96979216"/>
        <c:crosses val="autoZero"/>
        <c:auto val="1"/>
        <c:lblAlgn val="ctr"/>
        <c:lblOffset val="100"/>
        <c:noMultiLvlLbl val="0"/>
      </c:catAx>
      <c:valAx>
        <c:axId val="-596979216"/>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69868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63102763042195E-2"/>
          <c:y val="0.15935451336359055"/>
          <c:w val="0.96101180769563566"/>
          <c:h val="0.62210308418786719"/>
        </c:manualLayout>
      </c:layout>
      <c:lineChart>
        <c:grouping val="standard"/>
        <c:varyColors val="0"/>
        <c:ser>
          <c:idx val="0"/>
          <c:order val="0"/>
          <c:tx>
            <c:strRef>
              <c:f>D.1!$A$50</c:f>
              <c:strCache>
                <c:ptCount val="1"/>
                <c:pt idx="0">
                  <c:v>Peritoneal Dialysis</c:v>
                </c:pt>
              </c:strCache>
            </c:strRef>
          </c:tx>
          <c:spPr>
            <a:ln w="31750" cap="rnd">
              <a:solidFill>
                <a:srgbClr val="BB8A43"/>
              </a:solidFill>
              <a:round/>
            </a:ln>
            <a:effectLst/>
          </c:spPr>
          <c:marker>
            <c:symbol val="circle"/>
            <c:size val="12"/>
            <c:spPr>
              <a:solidFill>
                <a:srgbClr val="BB8A43"/>
              </a:solidFill>
              <a:ln>
                <a:solidFill>
                  <a:srgbClr val="BB8A4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1A44-422F-9787-189212E2F27F}"/>
                </c:ext>
              </c:extLst>
            </c:dLbl>
            <c:dLbl>
              <c:idx val="2"/>
              <c:delete val="1"/>
              <c:extLst>
                <c:ext xmlns:c15="http://schemas.microsoft.com/office/drawing/2012/chart" uri="{CE6537A1-D6FC-4f65-9D91-7224C49458BB}"/>
                <c:ext xmlns:c16="http://schemas.microsoft.com/office/drawing/2014/chart" uri="{C3380CC4-5D6E-409C-BE32-E72D297353CC}">
                  <c16:uniqueId val="{00000003-1A44-422F-9787-189212E2F27F}"/>
                </c:ext>
              </c:extLst>
            </c:dLbl>
            <c:dLbl>
              <c:idx val="4"/>
              <c:delete val="1"/>
              <c:extLst>
                <c:ext xmlns:c15="http://schemas.microsoft.com/office/drawing/2012/chart" uri="{CE6537A1-D6FC-4f65-9D91-7224C49458BB}"/>
                <c:ext xmlns:c16="http://schemas.microsoft.com/office/drawing/2014/chart" uri="{C3380CC4-5D6E-409C-BE32-E72D297353CC}">
                  <c16:uniqueId val="{00000004-1A44-422F-9787-189212E2F27F}"/>
                </c:ext>
              </c:extLst>
            </c:dLbl>
            <c:dLbl>
              <c:idx val="5"/>
              <c:delete val="1"/>
              <c:extLst>
                <c:ext xmlns:c15="http://schemas.microsoft.com/office/drawing/2012/chart" uri="{CE6537A1-D6FC-4f65-9D91-7224C49458BB}"/>
                <c:ext xmlns:c16="http://schemas.microsoft.com/office/drawing/2014/chart" uri="{C3380CC4-5D6E-409C-BE32-E72D297353CC}">
                  <c16:uniqueId val="{00000002-1A44-422F-9787-189212E2F27F}"/>
                </c:ext>
              </c:extLst>
            </c:dLbl>
            <c:dLbl>
              <c:idx val="7"/>
              <c:delete val="1"/>
              <c:extLst>
                <c:ext xmlns:c15="http://schemas.microsoft.com/office/drawing/2012/chart" uri="{CE6537A1-D6FC-4f65-9D91-7224C49458BB}"/>
                <c:ext xmlns:c16="http://schemas.microsoft.com/office/drawing/2014/chart" uri="{C3380CC4-5D6E-409C-BE32-E72D297353CC}">
                  <c16:uniqueId val="{00000005-1A44-422F-9787-189212E2F27F}"/>
                </c:ext>
              </c:extLst>
            </c:dLbl>
            <c:dLbl>
              <c:idx val="8"/>
              <c:delete val="1"/>
              <c:extLst>
                <c:ext xmlns:c15="http://schemas.microsoft.com/office/drawing/2012/chart" uri="{CE6537A1-D6FC-4f65-9D91-7224C49458BB}"/>
                <c:ext xmlns:c16="http://schemas.microsoft.com/office/drawing/2014/chart" uri="{C3380CC4-5D6E-409C-BE32-E72D297353CC}">
                  <c16:uniqueId val="{00000006-1A44-422F-9787-189212E2F27F}"/>
                </c:ext>
              </c:extLst>
            </c:dLbl>
            <c:dLbl>
              <c:idx val="10"/>
              <c:delete val="1"/>
              <c:extLst>
                <c:ext xmlns:c15="http://schemas.microsoft.com/office/drawing/2012/chart" uri="{CE6537A1-D6FC-4f65-9D91-7224C49458BB}"/>
                <c:ext xmlns:c16="http://schemas.microsoft.com/office/drawing/2014/chart" uri="{C3380CC4-5D6E-409C-BE32-E72D297353CC}">
                  <c16:uniqueId val="{00000009-1A44-422F-9787-189212E2F2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D.1!$K$5:$V$5</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D.1!$K$50:$V$50</c:f>
              <c:numCache>
                <c:formatCode>_(* #,##0_);_(* \(#,##0\);_(* "-"??_);_(@_)</c:formatCode>
                <c:ptCount val="12"/>
                <c:pt idx="0">
                  <c:v>28317</c:v>
                </c:pt>
                <c:pt idx="1">
                  <c:v>28338</c:v>
                </c:pt>
                <c:pt idx="2">
                  <c:v>28708</c:v>
                </c:pt>
                <c:pt idx="3">
                  <c:v>28955</c:v>
                </c:pt>
                <c:pt idx="4">
                  <c:v>30119</c:v>
                </c:pt>
                <c:pt idx="5">
                  <c:v>32701</c:v>
                </c:pt>
                <c:pt idx="6">
                  <c:v>36083</c:v>
                </c:pt>
                <c:pt idx="7">
                  <c:v>39784</c:v>
                </c:pt>
                <c:pt idx="8">
                  <c:v>43880</c:v>
                </c:pt>
                <c:pt idx="9">
                  <c:v>46772</c:v>
                </c:pt>
                <c:pt idx="10">
                  <c:v>49492</c:v>
                </c:pt>
                <c:pt idx="11">
                  <c:v>51057</c:v>
                </c:pt>
              </c:numCache>
            </c:numRef>
          </c:val>
          <c:smooth val="0"/>
          <c:extLst>
            <c:ext xmlns:c16="http://schemas.microsoft.com/office/drawing/2014/chart" uri="{C3380CC4-5D6E-409C-BE32-E72D297353CC}">
              <c16:uniqueId val="{00000000-4C60-4444-A8F4-2B175A7EBD59}"/>
            </c:ext>
          </c:extLst>
        </c:ser>
        <c:ser>
          <c:idx val="1"/>
          <c:order val="1"/>
          <c:tx>
            <c:strRef>
              <c:f>D.1!$A$30</c:f>
              <c:strCache>
                <c:ptCount val="1"/>
                <c:pt idx="0">
                  <c:v>Home hemodialysis</c:v>
                </c:pt>
              </c:strCache>
            </c:strRef>
          </c:tx>
          <c:spPr>
            <a:ln w="31750" cap="rnd">
              <a:solidFill>
                <a:schemeClr val="accent1"/>
              </a:solidFill>
              <a:round/>
            </a:ln>
            <a:effectLst/>
          </c:spPr>
          <c:marker>
            <c:symbol val="circle"/>
            <c:size val="12"/>
            <c:spPr>
              <a:solidFill>
                <a:schemeClr val="accent1"/>
              </a:solidFill>
              <a:ln>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1A44-422F-9787-189212E2F27F}"/>
                </c:ext>
              </c:extLst>
            </c:dLbl>
            <c:dLbl>
              <c:idx val="2"/>
              <c:delete val="1"/>
              <c:extLst>
                <c:ext xmlns:c15="http://schemas.microsoft.com/office/drawing/2012/chart" uri="{CE6537A1-D6FC-4f65-9D91-7224C49458BB}"/>
                <c:ext xmlns:c16="http://schemas.microsoft.com/office/drawing/2014/chart" uri="{C3380CC4-5D6E-409C-BE32-E72D297353CC}">
                  <c16:uniqueId val="{0000000B-1A44-422F-9787-189212E2F27F}"/>
                </c:ext>
              </c:extLst>
            </c:dLbl>
            <c:dLbl>
              <c:idx val="4"/>
              <c:delete val="1"/>
              <c:extLst>
                <c:ext xmlns:c15="http://schemas.microsoft.com/office/drawing/2012/chart" uri="{CE6537A1-D6FC-4f65-9D91-7224C49458BB}"/>
                <c:ext xmlns:c16="http://schemas.microsoft.com/office/drawing/2014/chart" uri="{C3380CC4-5D6E-409C-BE32-E72D297353CC}">
                  <c16:uniqueId val="{0000000C-1A44-422F-9787-189212E2F27F}"/>
                </c:ext>
              </c:extLst>
            </c:dLbl>
            <c:dLbl>
              <c:idx val="5"/>
              <c:delete val="1"/>
              <c:extLst>
                <c:ext xmlns:c15="http://schemas.microsoft.com/office/drawing/2012/chart" uri="{CE6537A1-D6FC-4f65-9D91-7224C49458BB}"/>
                <c:ext xmlns:c16="http://schemas.microsoft.com/office/drawing/2014/chart" uri="{C3380CC4-5D6E-409C-BE32-E72D297353CC}">
                  <c16:uniqueId val="{00000011-1A44-422F-9787-189212E2F27F}"/>
                </c:ext>
              </c:extLst>
            </c:dLbl>
            <c:dLbl>
              <c:idx val="7"/>
              <c:delete val="1"/>
              <c:extLst>
                <c:ext xmlns:c15="http://schemas.microsoft.com/office/drawing/2012/chart" uri="{CE6537A1-D6FC-4f65-9D91-7224C49458BB}"/>
                <c:ext xmlns:c16="http://schemas.microsoft.com/office/drawing/2014/chart" uri="{C3380CC4-5D6E-409C-BE32-E72D297353CC}">
                  <c16:uniqueId val="{00000010-1A44-422F-9787-189212E2F27F}"/>
                </c:ext>
              </c:extLst>
            </c:dLbl>
            <c:dLbl>
              <c:idx val="8"/>
              <c:delete val="1"/>
              <c:extLst>
                <c:ext xmlns:c15="http://schemas.microsoft.com/office/drawing/2012/chart" uri="{CE6537A1-D6FC-4f65-9D91-7224C49458BB}"/>
                <c:ext xmlns:c16="http://schemas.microsoft.com/office/drawing/2014/chart" uri="{C3380CC4-5D6E-409C-BE32-E72D297353CC}">
                  <c16:uniqueId val="{0000000E-1A44-422F-9787-189212E2F27F}"/>
                </c:ext>
              </c:extLst>
            </c:dLbl>
            <c:dLbl>
              <c:idx val="10"/>
              <c:delete val="1"/>
              <c:extLst>
                <c:ext xmlns:c15="http://schemas.microsoft.com/office/drawing/2012/chart" uri="{CE6537A1-D6FC-4f65-9D91-7224C49458BB}"/>
                <c:ext xmlns:c16="http://schemas.microsoft.com/office/drawing/2014/chart" uri="{C3380CC4-5D6E-409C-BE32-E72D297353CC}">
                  <c16:uniqueId val="{0000000F-1A44-422F-9787-189212E2F2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D.1!$K$5:$V$5</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D.1!$K$44:$V$44</c:f>
              <c:numCache>
                <c:formatCode>_(* #,##0_);_(* \(#,##0\);_(* "-"??_);_(@_)</c:formatCode>
                <c:ptCount val="12"/>
                <c:pt idx="0">
                  <c:v>2081</c:v>
                </c:pt>
                <c:pt idx="1">
                  <c:v>2737</c:v>
                </c:pt>
                <c:pt idx="2">
                  <c:v>3615</c:v>
                </c:pt>
                <c:pt idx="3">
                  <c:v>4378</c:v>
                </c:pt>
                <c:pt idx="4">
                  <c:v>5250</c:v>
                </c:pt>
                <c:pt idx="5">
                  <c:v>6242</c:v>
                </c:pt>
                <c:pt idx="6">
                  <c:v>7049</c:v>
                </c:pt>
                <c:pt idx="7">
                  <c:v>7700</c:v>
                </c:pt>
                <c:pt idx="8">
                  <c:v>8043</c:v>
                </c:pt>
                <c:pt idx="9">
                  <c:v>8523</c:v>
                </c:pt>
                <c:pt idx="10">
                  <c:v>8683</c:v>
                </c:pt>
                <c:pt idx="11">
                  <c:v>8987</c:v>
                </c:pt>
              </c:numCache>
            </c:numRef>
          </c:val>
          <c:smooth val="0"/>
          <c:extLst>
            <c:ext xmlns:c16="http://schemas.microsoft.com/office/drawing/2014/chart" uri="{C3380CC4-5D6E-409C-BE32-E72D297353CC}">
              <c16:uniqueId val="{00000001-4C60-4444-A8F4-2B175A7EBD59}"/>
            </c:ext>
          </c:extLst>
        </c:ser>
        <c:dLbls>
          <c:dLblPos val="ctr"/>
          <c:showLegendKey val="0"/>
          <c:showVal val="1"/>
          <c:showCatName val="0"/>
          <c:showSerName val="0"/>
          <c:showPercent val="0"/>
          <c:showBubbleSize val="0"/>
        </c:dLbls>
        <c:marker val="1"/>
        <c:smooth val="0"/>
        <c:axId val="532101768"/>
        <c:axId val="532106688"/>
        <c:extLst/>
      </c:lineChart>
      <c:catAx>
        <c:axId val="5321017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mn-lt"/>
                <a:ea typeface="+mn-ea"/>
                <a:cs typeface="+mn-cs"/>
              </a:defRPr>
            </a:pPr>
            <a:endParaRPr lang="en-US"/>
          </a:p>
        </c:txPr>
        <c:crossAx val="532106688"/>
        <c:crosses val="autoZero"/>
        <c:auto val="1"/>
        <c:lblAlgn val="ctr"/>
        <c:lblOffset val="100"/>
        <c:tickLblSkip val="1"/>
        <c:noMultiLvlLbl val="0"/>
      </c:catAx>
      <c:valAx>
        <c:axId val="532106688"/>
        <c:scaling>
          <c:orientation val="minMax"/>
          <c:max val="70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wrap="square" anchor="ctr" anchorCtr="1"/>
              <a:lstStyle/>
              <a:p>
                <a:pPr algn="l">
                  <a:defRPr sz="1400" b="1" i="0" u="none" strike="noStrike" kern="1200" baseline="0">
                    <a:solidFill>
                      <a:schemeClr val="tx1"/>
                    </a:solidFill>
                    <a:latin typeface="+mn-lt"/>
                    <a:ea typeface="+mn-ea"/>
                    <a:cs typeface="+mn-cs"/>
                  </a:defRPr>
                </a:pPr>
                <a:r>
                  <a:rPr lang="en-US" sz="1400" b="1" i="0" cap="small" baseline="0" dirty="0">
                    <a:solidFill>
                      <a:schemeClr val="tx1"/>
                    </a:solidFill>
                    <a:effectLst/>
                  </a:rPr>
                  <a:t>US Home Dialysis Patients</a:t>
                </a:r>
                <a:endParaRPr lang="en-US" sz="1400" b="1" dirty="0">
                  <a:solidFill>
                    <a:schemeClr val="tx1"/>
                  </a:solidFill>
                  <a:effectLst/>
                </a:endParaRPr>
              </a:p>
            </c:rich>
          </c:tx>
          <c:layout>
            <c:manualLayout>
              <c:xMode val="edge"/>
              <c:yMode val="edge"/>
              <c:x val="2.1146025385880018E-2"/>
              <c:y val="0.1180122025081477"/>
            </c:manualLayout>
          </c:layout>
          <c:overlay val="0"/>
          <c:spPr>
            <a:noFill/>
            <a:ln>
              <a:noFill/>
            </a:ln>
            <a:effectLst/>
          </c:spPr>
          <c:txPr>
            <a:bodyPr rot="0" spcFirstLastPara="1" vertOverflow="ellipsis" wrap="square" anchor="ctr" anchorCtr="1"/>
            <a:lstStyle/>
            <a:p>
              <a:pPr algn="l">
                <a:defRPr sz="1400" b="1"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32101768"/>
        <c:crosses val="autoZero"/>
        <c:crossBetween val="between"/>
      </c:valAx>
      <c:spPr>
        <a:noFill/>
        <a:ln>
          <a:noFill/>
        </a:ln>
        <a:effectLst/>
      </c:spPr>
    </c:plotArea>
    <c:legend>
      <c:legendPos val="b"/>
      <c:layout>
        <c:manualLayout>
          <c:xMode val="edge"/>
          <c:yMode val="edge"/>
          <c:x val="0.20241589623782236"/>
          <c:y val="0.92869590828803927"/>
          <c:w val="0.57665619090513098"/>
          <c:h val="7.13040917119606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2" cy="4674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67454"/>
          </a:xfrm>
          <a:prstGeom prst="rect">
            <a:avLst/>
          </a:prstGeom>
        </p:spPr>
        <p:txBody>
          <a:bodyPr vert="horz" lIns="91440" tIns="45720" rIns="91440" bIns="45720" rtlCol="0"/>
          <a:lstStyle>
            <a:lvl1pPr algn="r">
              <a:defRPr sz="1200"/>
            </a:lvl1pPr>
          </a:lstStyle>
          <a:p>
            <a:fld id="{077A56B5-FB47-427A-9C4B-F355FFFB20C0}" type="datetimeFigureOut">
              <a:rPr lang="en-US" smtClean="0"/>
              <a:t>12/17/2018</a:t>
            </a:fld>
            <a:endParaRPr lang="en-US"/>
          </a:p>
        </p:txBody>
      </p:sp>
      <p:sp>
        <p:nvSpPr>
          <p:cNvPr id="4" name="Footer Placeholder 3"/>
          <p:cNvSpPr>
            <a:spLocks noGrp="1"/>
          </p:cNvSpPr>
          <p:nvPr>
            <p:ph type="ftr" sz="quarter" idx="2"/>
          </p:nvPr>
        </p:nvSpPr>
        <p:spPr>
          <a:xfrm>
            <a:off x="1" y="8846409"/>
            <a:ext cx="2971592" cy="4674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846409"/>
            <a:ext cx="2971592" cy="467454"/>
          </a:xfrm>
          <a:prstGeom prst="rect">
            <a:avLst/>
          </a:prstGeom>
        </p:spPr>
        <p:txBody>
          <a:bodyPr vert="horz" lIns="91440" tIns="45720" rIns="91440" bIns="45720" rtlCol="0" anchor="b"/>
          <a:lstStyle>
            <a:lvl1pPr algn="r">
              <a:defRPr sz="1200"/>
            </a:lvl1pPr>
          </a:lstStyle>
          <a:p>
            <a:fld id="{6B4D266B-8B1F-43AC-9E8A-9F3A37691B72}" type="slidenum">
              <a:rPr lang="en-US" smtClean="0"/>
              <a:t>‹#›</a:t>
            </a:fld>
            <a:endParaRPr lang="en-US"/>
          </a:p>
        </p:txBody>
      </p:sp>
    </p:spTree>
    <p:extLst>
      <p:ext uri="{BB962C8B-B14F-4D97-AF65-F5344CB8AC3E}">
        <p14:creationId xmlns:p14="http://schemas.microsoft.com/office/powerpoint/2010/main" val="29331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73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5" y="1"/>
            <a:ext cx="2971800" cy="467311"/>
          </a:xfrm>
          <a:prstGeom prst="rect">
            <a:avLst/>
          </a:prstGeom>
        </p:spPr>
        <p:txBody>
          <a:bodyPr vert="horz" lIns="92492" tIns="46246" rIns="92492" bIns="46246" rtlCol="0"/>
          <a:lstStyle>
            <a:lvl1pPr algn="r">
              <a:defRPr sz="1200"/>
            </a:lvl1pPr>
          </a:lstStyle>
          <a:p>
            <a:fld id="{EC13577B-6902-467D-A26C-08A0DD5E4E03}" type="datetimeFigureOut">
              <a:rPr lang="en-US" smtClean="0"/>
              <a:t>12/17/2018</a:t>
            </a:fld>
            <a:endParaRPr lang="en-US"/>
          </a:p>
        </p:txBody>
      </p:sp>
      <p:sp>
        <p:nvSpPr>
          <p:cNvPr id="4" name="Slide Image Placeholder 3"/>
          <p:cNvSpPr>
            <a:spLocks noGrp="1" noRot="1" noChangeAspect="1"/>
          </p:cNvSpPr>
          <p:nvPr>
            <p:ph type="sldImg" idx="2"/>
          </p:nvPr>
        </p:nvSpPr>
        <p:spPr>
          <a:xfrm>
            <a:off x="635000" y="1163638"/>
            <a:ext cx="5588000" cy="3144837"/>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82297"/>
            <a:ext cx="5486400" cy="366733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6555"/>
            <a:ext cx="2971800" cy="4673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46555"/>
            <a:ext cx="2971800" cy="467310"/>
          </a:xfrm>
          <a:prstGeom prst="rect">
            <a:avLst/>
          </a:prstGeom>
        </p:spPr>
        <p:txBody>
          <a:bodyPr vert="horz" lIns="92492" tIns="46246" rIns="92492" bIns="46246"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313514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Conventional dialysis needs to change to address the unmet need directed at volume control </a:t>
            </a:r>
          </a:p>
          <a:p>
            <a:r>
              <a:rPr lang="en-US" dirty="0"/>
              <a:t>Risk factor awareness, treatment and control is needed in the dialysis population to address the chronic progressive CVD</a:t>
            </a:r>
          </a:p>
          <a:p>
            <a:r>
              <a:rPr lang="en-US" dirty="0"/>
              <a:t>Chronic Fluid Overload associated with higher risk of death </a:t>
            </a:r>
          </a:p>
          <a:p>
            <a:endParaRPr lang="en-US" dirty="0"/>
          </a:p>
        </p:txBody>
      </p:sp>
      <p:sp>
        <p:nvSpPr>
          <p:cNvPr id="4" name="Slide Number Placeholder 3"/>
          <p:cNvSpPr>
            <a:spLocks noGrp="1"/>
          </p:cNvSpPr>
          <p:nvPr>
            <p:ph type="sldNum" sz="quarter" idx="10"/>
          </p:nvPr>
        </p:nvSpPr>
        <p:spPr/>
        <p:txBody>
          <a:bodyPr/>
          <a:lstStyle/>
          <a:p>
            <a:fld id="{2F642CE7-E4FD-4590-955B-38DEC816AC32}" type="slidenum">
              <a:rPr lang="en-US" smtClean="0"/>
              <a:t>17</a:t>
            </a:fld>
            <a:endParaRPr lang="en-US"/>
          </a:p>
        </p:txBody>
      </p:sp>
    </p:spTree>
    <p:extLst>
      <p:ext uri="{BB962C8B-B14F-4D97-AF65-F5344CB8AC3E}">
        <p14:creationId xmlns:p14="http://schemas.microsoft.com/office/powerpoint/2010/main" val="33445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174805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Reactive care</a:t>
            </a:r>
          </a:p>
          <a:p>
            <a:pPr marL="171450" lvl="0" indent="-171450">
              <a:buFont typeface="Arial" panose="020B0604020202020204" pitchFamily="34" charset="0"/>
              <a:buChar char="•"/>
            </a:pPr>
            <a:r>
              <a:rPr lang="en-US" dirty="0"/>
              <a:t>Define patient not tolerating therapy:</a:t>
            </a:r>
          </a:p>
          <a:p>
            <a:pPr marL="857250" lvl="2" indent="-171450">
              <a:buFont typeface="Arial" panose="020B0604020202020204" pitchFamily="34" charset="0"/>
              <a:buChar char="•"/>
            </a:pPr>
            <a:r>
              <a:rPr lang="en-US" dirty="0"/>
              <a:t>SOB, DOE, Orthopnea, PND (HF or Fluid Overload)</a:t>
            </a:r>
          </a:p>
          <a:p>
            <a:pPr marL="857250" lvl="2" indent="-171450">
              <a:buFont typeface="Arial" panose="020B0604020202020204" pitchFamily="34" charset="0"/>
              <a:buChar char="•"/>
            </a:pPr>
            <a:r>
              <a:rPr lang="en-US" dirty="0"/>
              <a:t>Hypotension, Cramps, Post treatment prolonged recovery time</a:t>
            </a:r>
          </a:p>
          <a:p>
            <a:pPr marL="171450" lvl="0" indent="-171450">
              <a:buFont typeface="Arial" panose="020B0604020202020204" pitchFamily="34" charset="0"/>
              <a:buChar char="•"/>
            </a:pPr>
            <a:r>
              <a:rPr lang="en-US" dirty="0"/>
              <a:t>Persistent hypertension greater 140/90 for 3-6 months, greater than 2-3 meds</a:t>
            </a:r>
          </a:p>
          <a:p>
            <a:pPr marL="171450" lvl="0" indent="-171450">
              <a:buFont typeface="Arial" panose="020B0604020202020204" pitchFamily="34" charset="0"/>
              <a:buChar char="•"/>
            </a:pPr>
            <a:r>
              <a:rPr lang="en-US" dirty="0"/>
              <a:t>LVH with or without reduced systolic function, LVM &gt;125gm/m2, </a:t>
            </a:r>
          </a:p>
          <a:p>
            <a:pPr marL="171450" lvl="0" indent="-171450">
              <a:buFont typeface="Arial" panose="020B0604020202020204" pitchFamily="34" charset="0"/>
              <a:buChar char="•"/>
            </a:pPr>
            <a:r>
              <a:rPr lang="en-US" dirty="0"/>
              <a:t>NYHA class 2-4 CHF, consistently and persistently elevation NP-Pro BNP, elevated troponins, </a:t>
            </a:r>
          </a:p>
          <a:p>
            <a:pPr marL="171450" lvl="0" indent="-171450">
              <a:buFont typeface="Arial" panose="020B0604020202020204" pitchFamily="34" charset="0"/>
              <a:buChar char="•"/>
            </a:pPr>
            <a:r>
              <a:rPr lang="en-US" dirty="0"/>
              <a:t>Persistently high PO4 (5.5+ mg/dl) for 3-6 months</a:t>
            </a:r>
          </a:p>
          <a:p>
            <a:pPr marL="171450" lvl="0" indent="-171450">
              <a:buFont typeface="Arial" panose="020B0604020202020204" pitchFamily="34" charset="0"/>
              <a:buChar char="•"/>
            </a:pPr>
            <a:r>
              <a:rPr lang="en-US" dirty="0"/>
              <a:t>PD failures with volume overload </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164106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69065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42CE7-E4FD-4590-955B-38DEC816AC32}" type="slidenum">
              <a:rPr lang="en-US" smtClean="0"/>
              <a:t>21</a:t>
            </a:fld>
            <a:endParaRPr lang="en-US"/>
          </a:p>
        </p:txBody>
      </p:sp>
    </p:spTree>
    <p:extLst>
      <p:ext uri="{BB962C8B-B14F-4D97-AF65-F5344CB8AC3E}">
        <p14:creationId xmlns:p14="http://schemas.microsoft.com/office/powerpoint/2010/main" val="356208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buFont typeface="Wingdings" panose="05000000000000000000" pitchFamily="2" charset="2"/>
              <a:buChar char="§"/>
            </a:pPr>
            <a:r>
              <a:rPr lang="en-US" sz="900" dirty="0"/>
              <a:t>More Frequent HD limits volume loading between treatments </a:t>
            </a:r>
          </a:p>
          <a:p>
            <a:pPr>
              <a:buSzPct val="120000"/>
              <a:buFont typeface="Wingdings" panose="05000000000000000000" pitchFamily="2" charset="2"/>
              <a:buChar char="§"/>
            </a:pPr>
            <a:r>
              <a:rPr lang="en-US" sz="900" dirty="0"/>
              <a:t>Reduces the long weekend loading associated with higher morbidity and mortality</a:t>
            </a:r>
          </a:p>
          <a:p>
            <a:pPr>
              <a:buSzPct val="120000"/>
              <a:buFont typeface="Wingdings" panose="05000000000000000000" pitchFamily="2" charset="2"/>
              <a:buChar char="§"/>
            </a:pPr>
            <a:r>
              <a:rPr lang="en-US" sz="900" dirty="0"/>
              <a:t>UFRs are slower enabling vascular refilling reducing hypotension</a:t>
            </a:r>
          </a:p>
          <a:p>
            <a:pPr>
              <a:buSzPct val="120000"/>
              <a:buFont typeface="Wingdings" panose="05000000000000000000" pitchFamily="2" charset="2"/>
              <a:buChar char="§"/>
            </a:pPr>
            <a:r>
              <a:rPr lang="en-US" sz="900" dirty="0"/>
              <a:t>MFHD consistently improves blood pressure control and decreases the use of anti-hypertensive medication </a:t>
            </a:r>
            <a:r>
              <a:rPr lang="en-US" sz="900" b="1" u="sng" dirty="0"/>
              <a:t>without increasing complications on dialysis</a:t>
            </a:r>
          </a:p>
          <a:p>
            <a:pPr>
              <a:buSzPct val="120000"/>
              <a:buFont typeface="Wingdings" panose="05000000000000000000" pitchFamily="2" charset="2"/>
              <a:buChar char="§"/>
            </a:pPr>
            <a:r>
              <a:rPr lang="en-US" sz="900" dirty="0"/>
              <a:t>Intensive BP control on conventional dialysis requires more medications and </a:t>
            </a:r>
            <a:r>
              <a:rPr lang="en-US" sz="900" b="1" u="sng" dirty="0"/>
              <a:t>creates greater intra-dialytic complications </a:t>
            </a:r>
          </a:p>
        </p:txBody>
      </p:sp>
      <p:sp>
        <p:nvSpPr>
          <p:cNvPr id="4" name="Slide Number Placeholder 3"/>
          <p:cNvSpPr>
            <a:spLocks noGrp="1"/>
          </p:cNvSpPr>
          <p:nvPr>
            <p:ph type="sldNum" sz="quarter" idx="10"/>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110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25</a:t>
            </a:fld>
            <a:endParaRPr lang="en-US"/>
          </a:p>
        </p:txBody>
      </p:sp>
    </p:spTree>
    <p:extLst>
      <p:ext uri="{BB962C8B-B14F-4D97-AF65-F5344CB8AC3E}">
        <p14:creationId xmlns:p14="http://schemas.microsoft.com/office/powerpoint/2010/main" val="355661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1B191-2761-1A45-B025-BAB544AC5A54}" type="slidenum">
              <a:rPr lang="en-US" smtClean="0"/>
              <a:t>28</a:t>
            </a:fld>
            <a:endParaRPr lang="en-US"/>
          </a:p>
        </p:txBody>
      </p:sp>
    </p:spTree>
    <p:extLst>
      <p:ext uri="{BB962C8B-B14F-4D97-AF65-F5344CB8AC3E}">
        <p14:creationId xmlns:p14="http://schemas.microsoft.com/office/powerpoint/2010/main" val="277882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A1B191-2761-1A45-B025-BAB544AC5A54}" type="slidenum">
              <a:rPr lang="en-US" smtClean="0"/>
              <a:t>29</a:t>
            </a:fld>
            <a:endParaRPr lang="en-US"/>
          </a:p>
        </p:txBody>
      </p:sp>
    </p:spTree>
    <p:extLst>
      <p:ext uri="{BB962C8B-B14F-4D97-AF65-F5344CB8AC3E}">
        <p14:creationId xmlns:p14="http://schemas.microsoft.com/office/powerpoint/2010/main" val="261886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A1B191-2761-1A45-B025-BAB544AC5A54}" type="slidenum">
              <a:rPr lang="en-US" smtClean="0"/>
              <a:t>30</a:t>
            </a:fld>
            <a:endParaRPr lang="en-US"/>
          </a:p>
        </p:txBody>
      </p:sp>
    </p:spTree>
    <p:extLst>
      <p:ext uri="{BB962C8B-B14F-4D97-AF65-F5344CB8AC3E}">
        <p14:creationId xmlns:p14="http://schemas.microsoft.com/office/powerpoint/2010/main" val="214266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176073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31</a:t>
            </a:fld>
            <a:endParaRPr lang="en-US"/>
          </a:p>
        </p:txBody>
      </p:sp>
    </p:spTree>
    <p:extLst>
      <p:ext uri="{BB962C8B-B14F-4D97-AF65-F5344CB8AC3E}">
        <p14:creationId xmlns:p14="http://schemas.microsoft.com/office/powerpoint/2010/main" val="292852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42CE7-E4FD-4590-955B-38DEC816AC32}" type="slidenum">
              <a:rPr lang="en-US" smtClean="0"/>
              <a:t>4</a:t>
            </a:fld>
            <a:endParaRPr lang="en-US"/>
          </a:p>
        </p:txBody>
      </p:sp>
    </p:spTree>
    <p:extLst>
      <p:ext uri="{BB962C8B-B14F-4D97-AF65-F5344CB8AC3E}">
        <p14:creationId xmlns:p14="http://schemas.microsoft.com/office/powerpoint/2010/main" val="211290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42CE7-E4FD-4590-955B-38DEC816AC32}" type="slidenum">
              <a:rPr lang="en-US" smtClean="0"/>
              <a:t>5</a:t>
            </a:fld>
            <a:endParaRPr lang="en-US"/>
          </a:p>
        </p:txBody>
      </p:sp>
    </p:spTree>
    <p:extLst>
      <p:ext uri="{BB962C8B-B14F-4D97-AF65-F5344CB8AC3E}">
        <p14:creationId xmlns:p14="http://schemas.microsoft.com/office/powerpoint/2010/main" val="164346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42CE7-E4FD-4590-955B-38DEC816AC32}" type="slidenum">
              <a:rPr lang="en-US" smtClean="0"/>
              <a:t>6</a:t>
            </a:fld>
            <a:endParaRPr lang="en-US"/>
          </a:p>
        </p:txBody>
      </p:sp>
    </p:spTree>
    <p:extLst>
      <p:ext uri="{BB962C8B-B14F-4D97-AF65-F5344CB8AC3E}">
        <p14:creationId xmlns:p14="http://schemas.microsoft.com/office/powerpoint/2010/main" val="321440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42CE7-E4FD-4590-955B-38DEC816AC32}" type="slidenum">
              <a:rPr lang="en-US" smtClean="0"/>
              <a:t>7</a:t>
            </a:fld>
            <a:endParaRPr lang="en-US"/>
          </a:p>
        </p:txBody>
      </p:sp>
    </p:spTree>
    <p:extLst>
      <p:ext uri="{BB962C8B-B14F-4D97-AF65-F5344CB8AC3E}">
        <p14:creationId xmlns:p14="http://schemas.microsoft.com/office/powerpoint/2010/main" val="339080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396567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Chronic Fluid Overload: The highest priority to address Unmet Need</a:t>
            </a:r>
          </a:p>
          <a:p>
            <a:r>
              <a:rPr lang="en-US" sz="1200" dirty="0"/>
              <a:t>Persistent hypertension and fluid overload are in the causal path for LVH and heart failure </a:t>
            </a:r>
          </a:p>
          <a:p>
            <a:pPr marL="0" marR="0" lvl="0" indent="0" algn="l" defTabSz="685800" rtl="0" eaLnBrk="1" fontAlgn="auto" latinLnBrk="0" hangingPunct="1">
              <a:lnSpc>
                <a:spcPct val="100000"/>
              </a:lnSpc>
              <a:spcBef>
                <a:spcPts val="1800"/>
              </a:spcBef>
              <a:spcAft>
                <a:spcPts val="0"/>
              </a:spcAft>
              <a:buClrTx/>
              <a:buSzPct val="125000"/>
              <a:buFontTx/>
              <a:buNone/>
              <a:tabLst/>
              <a:defRPr/>
            </a:pPr>
            <a:endParaRPr lang="en-US" sz="1200" dirty="0"/>
          </a:p>
          <a:p>
            <a:pPr marL="0" marR="0" lvl="0" indent="0" algn="l" defTabSz="685800" rtl="0" eaLnBrk="1" fontAlgn="auto" latinLnBrk="0" hangingPunct="1">
              <a:lnSpc>
                <a:spcPct val="100000"/>
              </a:lnSpc>
              <a:spcBef>
                <a:spcPts val="1800"/>
              </a:spcBef>
              <a:spcAft>
                <a:spcPts val="0"/>
              </a:spcAft>
              <a:buClrTx/>
              <a:buSzPct val="125000"/>
              <a:buFontTx/>
              <a:buNone/>
              <a:tabLst/>
              <a:defRPr/>
            </a:pPr>
            <a:r>
              <a:rPr lang="en-US" sz="1200" dirty="0"/>
              <a:t>Controlling fluid overload requires UFR on dialysis to be tolerable but may be challenging with conventional HD </a:t>
            </a:r>
          </a:p>
          <a:p>
            <a:pPr marL="0" marR="0" lvl="0" indent="0" algn="l" defTabSz="685800" rtl="0" eaLnBrk="1" fontAlgn="auto" latinLnBrk="0" hangingPunct="1">
              <a:lnSpc>
                <a:spcPct val="100000"/>
              </a:lnSpc>
              <a:spcBef>
                <a:spcPts val="1800"/>
              </a:spcBef>
              <a:spcAft>
                <a:spcPts val="0"/>
              </a:spcAft>
              <a:buClrTx/>
              <a:buSzPct val="125000"/>
              <a:buFontTx/>
              <a:buNone/>
              <a:tabLst/>
              <a:defRPr/>
            </a:pPr>
            <a:r>
              <a:rPr lang="en-US" sz="1200" dirty="0"/>
              <a:t>Hypotension on dialysis limits the use of cardioprotective medicines </a:t>
            </a:r>
          </a:p>
          <a:p>
            <a:endParaRPr lang="en-US" sz="1200" dirty="0"/>
          </a:p>
          <a:p>
            <a:r>
              <a:rPr lang="en-US" dirty="0"/>
              <a:t>UFRs are related to cardiac stunning</a:t>
            </a:r>
          </a:p>
          <a:p>
            <a:r>
              <a:rPr lang="en-US" dirty="0"/>
              <a:t>UFRs are associated with recovery time </a:t>
            </a:r>
          </a:p>
          <a:p>
            <a:r>
              <a:rPr lang="en-US" dirty="0"/>
              <a:t>Controlling and reducing the UFR to achieve the desired volume control are challenging with conventional HD</a:t>
            </a: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fld id="{D6BA036E-5C10-469C-A5AE-14367231571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810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Fluid removal rate is associated with increase mortality risk down to &lt;6ml/kg/</a:t>
            </a:r>
            <a:r>
              <a:rPr lang="en-US" dirty="0" err="1"/>
              <a:t>hr</a:t>
            </a:r>
            <a:endParaRPr lang="en-US" dirty="0"/>
          </a:p>
          <a:p>
            <a:r>
              <a:rPr lang="en-US" dirty="0"/>
              <a:t>Controlling fluid overload requires UFR on dialysis to be tolerable but may be challenging with conventional HD</a:t>
            </a:r>
          </a:p>
          <a:p>
            <a:r>
              <a:rPr lang="en-US" dirty="0"/>
              <a:t>Hypotension on dialysis limits the use of cardioprotective medicines </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423779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dvancingdialysis.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0" y="1"/>
            <a:ext cx="12192000" cy="4866217"/>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pic>
        <p:nvPicPr>
          <p:cNvPr id="5" name="Picture 7" descr="NXS-AdvancingDialysis-Stacked[reversed].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84685" y="628651"/>
            <a:ext cx="2849033" cy="103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2061007"/>
            <a:ext cx="10515600" cy="2387600"/>
          </a:xfrm>
        </p:spPr>
        <p:txBody>
          <a:bodyPr anchor="b">
            <a:normAutofit/>
          </a:bodyPr>
          <a:lstStyle>
            <a:lvl1pPr algn="l">
              <a:defRPr sz="54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3" y="5110610"/>
            <a:ext cx="6705599" cy="1137793"/>
          </a:xfrm>
        </p:spPr>
        <p:txBody>
          <a:bodyPr>
            <a:noAutofit/>
          </a:bodyPr>
          <a:lstStyle>
            <a:lvl1pPr marL="0" indent="0" algn="l">
              <a:lnSpc>
                <a:spcPct val="150000"/>
              </a:lnSpc>
              <a:spcBef>
                <a:spcPts val="600"/>
              </a:spcBef>
              <a:buNone/>
              <a:defRPr sz="2800">
                <a:solidFill>
                  <a:schemeClr val="tx2"/>
                </a:solidFill>
                <a:latin typeface="+mj-lt"/>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53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4" y="1825625"/>
            <a:ext cx="5212080"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6228761" y="1825625"/>
            <a:ext cx="5212080"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332822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712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5182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8" name="Rectangle 7"/>
          <p:cNvSpPr/>
          <p:nvPr userDrawn="1"/>
        </p:nvSpPr>
        <p:spPr>
          <a:xfrm>
            <a:off x="5656883" y="1709739"/>
            <a:ext cx="6535119" cy="3575184"/>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867"/>
          </a:p>
        </p:txBody>
      </p:sp>
      <p:sp>
        <p:nvSpPr>
          <p:cNvPr id="2" name="Title 1"/>
          <p:cNvSpPr>
            <a:spLocks noGrp="1"/>
          </p:cNvSpPr>
          <p:nvPr>
            <p:ph type="title"/>
          </p:nvPr>
        </p:nvSpPr>
        <p:spPr>
          <a:xfrm>
            <a:off x="838201" y="2402239"/>
            <a:ext cx="4508715" cy="2187227"/>
          </a:xfrm>
        </p:spPr>
        <p:txBody>
          <a:bodyPr anchor="ctr">
            <a:noAutofit/>
          </a:bodyPr>
          <a:lstStyle>
            <a:lvl1pPr algn="l">
              <a:defRPr sz="4800">
                <a:solidFill>
                  <a:srgbClr val="ED6B2A"/>
                </a:solidFill>
              </a:defRPr>
            </a:lvl1pPr>
          </a:lstStyle>
          <a:p>
            <a:r>
              <a:rPr lang="en-US" dirty="0"/>
              <a:t>Click to edit Master title style</a:t>
            </a:r>
          </a:p>
        </p:txBody>
      </p:sp>
      <p:pic>
        <p:nvPicPr>
          <p:cNvPr id="11" name="Picture 10" descr="NXS-AdvancingDialysis-Horizontal.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907101" y="435555"/>
            <a:ext cx="2912201" cy="510651"/>
          </a:xfrm>
          <a:prstGeom prst="rect">
            <a:avLst/>
          </a:prstGeom>
        </p:spPr>
      </p:pic>
    </p:spTree>
    <p:extLst>
      <p:ext uri="{BB962C8B-B14F-4D97-AF65-F5344CB8AC3E}">
        <p14:creationId xmlns:p14="http://schemas.microsoft.com/office/powerpoint/2010/main" val="149922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902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active Voting Polling Question" type="titleOnly" preserve="1">
  <p:cSld name="Interactive Voting Poll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E8A0-9031-4FE5-8CD8-FDF0D68A2749}"/>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5F9E5C5A-989D-4855-ABCF-D749B4EAEACC}"/>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DCE53B40-804E-4F91-9EF5-62EF1A8FAEB8}"/>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Tree>
    <p:extLst>
      <p:ext uri="{BB962C8B-B14F-4D97-AF65-F5344CB8AC3E}">
        <p14:creationId xmlns:p14="http://schemas.microsoft.com/office/powerpoint/2010/main" val="1530917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053A-9AAD-4BDB-B228-801378409E31}"/>
              </a:ext>
            </a:extLst>
          </p:cNvPr>
          <p:cNvSpPr>
            <a:spLocks noGrp="1"/>
          </p:cNvSpPr>
          <p:nvPr>
            <p:ph type="title"/>
          </p:nvPr>
        </p:nvSpPr>
        <p:spPr/>
        <p:txBody>
          <a:bodyPr/>
          <a:lstStyle/>
          <a:p>
            <a:r>
              <a:rPr lang="en-US"/>
              <a:t>Click to edit Master title style</a:t>
            </a:r>
          </a:p>
        </p:txBody>
      </p:sp>
      <p:sp>
        <p:nvSpPr>
          <p:cNvPr id="8" name="Oval 7">
            <a:extLst>
              <a:ext uri="{FF2B5EF4-FFF2-40B4-BE49-F238E27FC236}">
                <a16:creationId xmlns:a16="http://schemas.microsoft.com/office/drawing/2014/main" id="{53C2395B-B39D-4463-B411-1917C47FF8E6}"/>
              </a:ext>
            </a:extLst>
          </p:cNvPr>
          <p:cNvSpPr/>
          <p:nvPr userDrawn="1">
            <p:custDataLst>
              <p:tags r:id="rId1"/>
            </p:custDataLst>
          </p:nvPr>
        </p:nvSpPr>
        <p:spPr>
          <a:xfrm>
            <a:off x="1095129" y="5505939"/>
            <a:ext cx="1190869" cy="119086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4400" b="1" dirty="0"/>
              <a:t>10</a:t>
            </a:r>
          </a:p>
        </p:txBody>
      </p:sp>
    </p:spTree>
    <p:extLst>
      <p:ext uri="{BB962C8B-B14F-4D97-AF65-F5344CB8AC3E}">
        <p14:creationId xmlns:p14="http://schemas.microsoft.com/office/powerpoint/2010/main" val="37663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4874623" cy="679904"/>
          </a:xfrm>
        </p:spPr>
        <p:txBody>
          <a:bodyPr>
            <a:noAutofit/>
          </a:bodyPr>
          <a:lstStyle>
            <a:lvl1pPr>
              <a:defRPr sz="2400">
                <a:solidFill>
                  <a:schemeClr val="tx1">
                    <a:lumMod val="85000"/>
                    <a:lumOff val="15000"/>
                  </a:schemeClr>
                </a:solidFill>
              </a:defRPr>
            </a:lvl1pPr>
          </a:lstStyle>
          <a:p>
            <a:r>
              <a:rPr lang="en-US" dirty="0"/>
              <a:t>Main Slide Title</a:t>
            </a:r>
          </a:p>
        </p:txBody>
      </p:sp>
      <p:sp>
        <p:nvSpPr>
          <p:cNvPr id="8" name="Text Placeholder 7"/>
          <p:cNvSpPr>
            <a:spLocks noGrp="1"/>
          </p:cNvSpPr>
          <p:nvPr>
            <p:ph type="body" sz="quarter" idx="13" hasCustomPrompt="1"/>
          </p:nvPr>
        </p:nvSpPr>
        <p:spPr>
          <a:xfrm>
            <a:off x="838200" y="844046"/>
            <a:ext cx="3368675" cy="679450"/>
          </a:xfrm>
        </p:spPr>
        <p:txBody>
          <a:bodyPr>
            <a:normAutofit/>
          </a:bodyPr>
          <a:lstStyle>
            <a:lvl1pPr marL="0" indent="0">
              <a:buNone/>
              <a:defRPr sz="1600" i="1">
                <a:solidFill>
                  <a:schemeClr val="bg1">
                    <a:lumMod val="75000"/>
                  </a:schemeClr>
                </a:solidFill>
              </a:defRPr>
            </a:lvl1pPr>
          </a:lstStyle>
          <a:p>
            <a:pPr lvl="0"/>
            <a:r>
              <a:rPr lang="en-US" dirty="0"/>
              <a:t>Sub-header Title Text</a:t>
            </a:r>
          </a:p>
        </p:txBody>
      </p:sp>
    </p:spTree>
    <p:extLst>
      <p:ext uri="{BB962C8B-B14F-4D97-AF65-F5344CB8AC3E}">
        <p14:creationId xmlns:p14="http://schemas.microsoft.com/office/powerpoint/2010/main" val="214245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72A-F52E-4F89-8097-3F98DC5762F1}"/>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9DC8A1E5-240D-43B1-9304-CFCEE995214F}"/>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51E98906-2839-46BB-A972-5773BE39828A}"/>
              </a:ext>
            </a:extLst>
          </p:cNvPr>
          <p:cNvSpPr>
            <a:spLocks noGrp="1"/>
          </p:cNvSpPr>
          <p:nvPr>
            <p:ph type="body" sz="quarter" idx="11" hasCustomPrompt="1"/>
          </p:nvPr>
        </p:nvSpPr>
        <p:spPr>
          <a:xfrm>
            <a:off x="838200" y="2681818"/>
            <a:ext cx="504825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
        <p:nvSpPr>
          <p:cNvPr id="5" name="chartPosition">
            <a:extLst>
              <a:ext uri="{FF2B5EF4-FFF2-40B4-BE49-F238E27FC236}">
                <a16:creationId xmlns:a16="http://schemas.microsoft.com/office/drawing/2014/main" id="{F9E80C6D-AE7C-4C7D-817C-99715642CD19}"/>
              </a:ext>
            </a:extLst>
          </p:cNvPr>
          <p:cNvSpPr>
            <a:spLocks noGrp="1"/>
          </p:cNvSpPr>
          <p:nvPr>
            <p:ph type="chart" sz="quarter" idx="12"/>
          </p:nvPr>
        </p:nvSpPr>
        <p:spPr>
          <a:xfrm>
            <a:off x="6305550" y="2681818"/>
            <a:ext cx="5048250" cy="3566582"/>
          </a:xfrm>
          <a:prstGeom prst="rect">
            <a:avLst/>
          </a:prstGeom>
        </p:spPr>
        <p:txBody>
          <a:bodyPr/>
          <a:lstStyle/>
          <a:p>
            <a:endParaRPr lang="en-US"/>
          </a:p>
        </p:txBody>
      </p:sp>
    </p:spTree>
    <p:extLst>
      <p:ext uri="{BB962C8B-B14F-4D97-AF65-F5344CB8AC3E}">
        <p14:creationId xmlns:p14="http://schemas.microsoft.com/office/powerpoint/2010/main" val="589237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eractive Voting Chart Standard" type="titleOnly" preserve="1">
  <p:cSld name="Interactive Voting Chart 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7582-C5FA-4D5E-B3DF-996217F6549B}"/>
              </a:ext>
            </a:extLst>
          </p:cNvPr>
          <p:cNvSpPr>
            <a:spLocks noGrp="1"/>
          </p:cNvSpPr>
          <p:nvPr>
            <p:ph type="title"/>
          </p:nvPr>
        </p:nvSpPr>
        <p:spPr/>
        <p:txBody>
          <a:bodyPr/>
          <a:lstStyle/>
          <a:p>
            <a:r>
              <a:rPr lang="en-US"/>
              <a:t>Click to edit Master title style</a:t>
            </a:r>
          </a:p>
        </p:txBody>
      </p:sp>
      <p:sp>
        <p:nvSpPr>
          <p:cNvPr id="3" name="chartPosition">
            <a:extLst>
              <a:ext uri="{FF2B5EF4-FFF2-40B4-BE49-F238E27FC236}">
                <a16:creationId xmlns:a16="http://schemas.microsoft.com/office/drawing/2014/main" id="{F97BCC06-F375-4B93-8CF3-9CFFB0F02DB5}"/>
              </a:ext>
            </a:extLst>
          </p:cNvPr>
          <p:cNvSpPr>
            <a:spLocks noGrp="1"/>
          </p:cNvSpPr>
          <p:nvPr>
            <p:ph type="chart" idx="10"/>
          </p:nvPr>
        </p:nvSpPr>
        <p:spPr>
          <a:xfrm>
            <a:off x="838200" y="1843617"/>
            <a:ext cx="10515600" cy="4404782"/>
          </a:xfrm>
        </p:spPr>
        <p:txBody>
          <a:bodyPr/>
          <a:lstStyle/>
          <a:p>
            <a:endParaRPr lang="en-US"/>
          </a:p>
        </p:txBody>
      </p:sp>
    </p:spTree>
    <p:extLst>
      <p:ext uri="{BB962C8B-B14F-4D97-AF65-F5344CB8AC3E}">
        <p14:creationId xmlns:p14="http://schemas.microsoft.com/office/powerpoint/2010/main" val="129727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rgbClr val="ED6B2A"/>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43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teractive Voting Ranking Question" type="titleOnly" preserve="1">
  <p:cSld name="Interactive Voting Rank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F7F2-38AF-4315-B742-23ABDBAC4F8C}"/>
              </a:ext>
            </a:extLst>
          </p:cNvPr>
          <p:cNvSpPr>
            <a:spLocks noGrp="1"/>
          </p:cNvSpPr>
          <p:nvPr>
            <p:ph type="title"/>
          </p:nvPr>
        </p:nvSpPr>
        <p:spPr/>
        <p:txBody>
          <a:bodyPr/>
          <a:lstStyle/>
          <a:p>
            <a:r>
              <a:rPr lang="en-US"/>
              <a:t>Click to edit Master title style</a:t>
            </a:r>
          </a:p>
        </p:txBody>
      </p:sp>
      <p:sp>
        <p:nvSpPr>
          <p:cNvPr id="3" name="rankedScaleText">
            <a:extLst>
              <a:ext uri="{FF2B5EF4-FFF2-40B4-BE49-F238E27FC236}">
                <a16:creationId xmlns:a16="http://schemas.microsoft.com/office/drawing/2014/main" id="{34A7979F-ADA3-4326-9722-9977C957593B}"/>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scale information here</a:t>
            </a:r>
          </a:p>
        </p:txBody>
      </p:sp>
      <p:sp>
        <p:nvSpPr>
          <p:cNvPr id="4" name="rankedItem">
            <a:extLst>
              <a:ext uri="{FF2B5EF4-FFF2-40B4-BE49-F238E27FC236}">
                <a16:creationId xmlns:a16="http://schemas.microsoft.com/office/drawing/2014/main" id="{0E86AAE7-6D65-47D9-BDFF-6E555BD0D152}"/>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0" indent="0" algn="ctr" defTabSz="914377" rtl="0" eaLnBrk="1" fontAlgn="base" hangingPunct="1">
              <a:lnSpc>
                <a:spcPct val="90000"/>
              </a:lnSpc>
              <a:spcBef>
                <a:spcPct val="30000"/>
              </a:spcBef>
              <a:spcAft>
                <a:spcPct val="0"/>
              </a:spcAft>
              <a:buFontTx/>
              <a:buNone/>
              <a:defRPr/>
            </a:lvl1pPr>
            <a:lvl2pPr marL="228595" indent="0" algn="ctr" defTabSz="914377" rtl="0" eaLnBrk="1" fontAlgn="base" hangingPunct="1">
              <a:lnSpc>
                <a:spcPct val="90000"/>
              </a:lnSpc>
              <a:spcBef>
                <a:spcPct val="30000"/>
              </a:spcBef>
              <a:spcAft>
                <a:spcPct val="0"/>
              </a:spcAft>
              <a:buFontTx/>
              <a:buNone/>
              <a:defRPr/>
            </a:lvl2pPr>
            <a:lvl3pPr marL="685783" indent="0" algn="ctr" defTabSz="914377" rtl="0" eaLnBrk="1" fontAlgn="base" hangingPunct="1">
              <a:lnSpc>
                <a:spcPct val="90000"/>
              </a:lnSpc>
              <a:spcBef>
                <a:spcPct val="30000"/>
              </a:spcBef>
              <a:spcAft>
                <a:spcPct val="0"/>
              </a:spcAft>
              <a:buFontTx/>
              <a:buNone/>
              <a:defRPr/>
            </a:lvl3pPr>
            <a:lvl4pPr marL="1142972" indent="0" algn="ctr" defTabSz="914377" rtl="0" eaLnBrk="1" fontAlgn="base" hangingPunct="1">
              <a:lnSpc>
                <a:spcPct val="90000"/>
              </a:lnSpc>
              <a:spcBef>
                <a:spcPct val="30000"/>
              </a:spcBef>
              <a:spcAft>
                <a:spcPct val="0"/>
              </a:spcAft>
              <a:buFontTx/>
              <a:buNone/>
              <a:defRPr/>
            </a:lvl4pPr>
            <a:lvl5pPr marL="1600161" indent="0" algn="ctr" defTabSz="914377" rtl="0" eaLnBrk="1" fontAlgn="base" hangingPunct="1">
              <a:lnSpc>
                <a:spcPct val="90000"/>
              </a:lnSpc>
              <a:spcBef>
                <a:spcPct val="30000"/>
              </a:spcBef>
              <a:spcAft>
                <a:spcPct val="0"/>
              </a:spcAft>
              <a:buFontTx/>
              <a:buNone/>
              <a:defRPr/>
            </a:lvl5pPr>
          </a:lstStyle>
          <a:p>
            <a:pPr lvl="0"/>
            <a:r>
              <a:rPr lang="en-US"/>
              <a:t>Click to add item to be ranked here</a:t>
            </a:r>
          </a:p>
        </p:txBody>
      </p:sp>
    </p:spTree>
    <p:extLst>
      <p:ext uri="{BB962C8B-B14F-4D97-AF65-F5344CB8AC3E}">
        <p14:creationId xmlns:p14="http://schemas.microsoft.com/office/powerpoint/2010/main" val="217422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white"/>
                </a:solidFill>
              </a:rPr>
              <a:t>Vol 1, CKD, Ch 1</a:t>
            </a:r>
          </a:p>
        </p:txBody>
      </p:sp>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a:xfrm>
            <a:off x="609600" y="274638"/>
            <a:ext cx="109728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912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solidFill>
                  <a:prstClr val="black">
                    <a:tint val="75000"/>
                  </a:prstClr>
                </a:solidFill>
              </a:rPr>
              <a:pPr/>
              <a:t>12/17/2018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2"/>
            <a:ext cx="12192000" cy="159585"/>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907102" y="499388"/>
            <a:ext cx="2912201" cy="382987"/>
          </a:xfrm>
          <a:prstGeom prst="rect">
            <a:avLst/>
          </a:prstGeom>
        </p:spPr>
      </p:pic>
    </p:spTree>
    <p:extLst>
      <p:ext uri="{BB962C8B-B14F-4D97-AF65-F5344CB8AC3E}">
        <p14:creationId xmlns:p14="http://schemas.microsoft.com/office/powerpoint/2010/main" val="285724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8" name="Title Placeholder 1"/>
          <p:cNvSpPr>
            <a:spLocks noGrp="1"/>
          </p:cNvSpPr>
          <p:nvPr>
            <p:ph type="title"/>
          </p:nvPr>
        </p:nvSpPr>
        <p:spPr>
          <a:xfrm>
            <a:off x="1194235" y="95621"/>
            <a:ext cx="9620795" cy="1325563"/>
          </a:xfrm>
          <a:prstGeom prst="rect">
            <a:avLst/>
          </a:prstGeom>
        </p:spPr>
        <p:txBody>
          <a:bodyPr vert="horz" lIns="68580" tIns="34290" rIns="68580" bIns="34290" rtlCol="0" anchor="b" anchorCtr="0">
            <a:noAutofit/>
          </a:bodyPr>
          <a:lstStyle/>
          <a:p>
            <a:r>
              <a:rPr lang="en-US" dirty="0"/>
              <a:t>Click to edit Master title style</a:t>
            </a:r>
          </a:p>
        </p:txBody>
      </p:sp>
    </p:spTree>
    <p:extLst>
      <p:ext uri="{BB962C8B-B14F-4D97-AF65-F5344CB8AC3E}">
        <p14:creationId xmlns:p14="http://schemas.microsoft.com/office/powerpoint/2010/main" val="4000063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8" name="Rectangle 7"/>
          <p:cNvSpPr/>
          <p:nvPr userDrawn="1"/>
        </p:nvSpPr>
        <p:spPr>
          <a:xfrm>
            <a:off x="0" y="2"/>
            <a:ext cx="12192000" cy="1332855"/>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a:p>
        </p:txBody>
      </p:sp>
      <p:sp>
        <p:nvSpPr>
          <p:cNvPr id="3" name="Vertical Text Placeholder 2"/>
          <p:cNvSpPr>
            <a:spLocks noGrp="1"/>
          </p:cNvSpPr>
          <p:nvPr>
            <p:ph type="body" orient="vert" idx="1" hasCustomPrompt="1"/>
          </p:nvPr>
        </p:nvSpPr>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58100" y="266700"/>
            <a:ext cx="3955161" cy="693531"/>
          </a:xfrm>
          <a:prstGeom prst="rect">
            <a:avLst/>
          </a:prstGeom>
        </p:spPr>
      </p:pic>
    </p:spTree>
    <p:extLst>
      <p:ext uri="{BB962C8B-B14F-4D97-AF65-F5344CB8AC3E}">
        <p14:creationId xmlns:p14="http://schemas.microsoft.com/office/powerpoint/2010/main" val="128324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0F756-145A-47F8-8B02-10283737B762}"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t>‹#›</a:t>
            </a:fld>
            <a:endParaRPr lang="en-US"/>
          </a:p>
        </p:txBody>
      </p:sp>
    </p:spTree>
    <p:extLst>
      <p:ext uri="{BB962C8B-B14F-4D97-AF65-F5344CB8AC3E}">
        <p14:creationId xmlns:p14="http://schemas.microsoft.com/office/powerpoint/2010/main" val="480538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2 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289527" y="1299313"/>
            <a:ext cx="11445916"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289527" y="8467"/>
            <a:ext cx="11445916" cy="1143000"/>
          </a:xfrm>
        </p:spPr>
        <p:txBody>
          <a:bodyPr/>
          <a:lstStyle/>
          <a:p>
            <a:r>
              <a:rPr lang="en-US" dirty="0"/>
              <a:t>Click to edit Master title style</a:t>
            </a:r>
          </a:p>
        </p:txBody>
      </p:sp>
      <p:sp>
        <p:nvSpPr>
          <p:cNvPr id="5" name="Text Placeholder 4"/>
          <p:cNvSpPr>
            <a:spLocks noGrp="1"/>
          </p:cNvSpPr>
          <p:nvPr>
            <p:ph type="body" sz="quarter" idx="10"/>
          </p:nvPr>
        </p:nvSpPr>
        <p:spPr>
          <a:xfrm>
            <a:off x="271981" y="5907089"/>
            <a:ext cx="8954569" cy="305903"/>
          </a:xfrm>
        </p:spPr>
        <p:txBody>
          <a:bodyPr>
            <a:normAutofit/>
          </a:bodyPr>
          <a:lstStyle>
            <a:lvl1pPr marL="0" indent="0">
              <a:buNone/>
              <a:defRPr sz="1333">
                <a:solidFill>
                  <a:schemeClr val="bg1">
                    <a:lumMod val="50000"/>
                  </a:schemeClr>
                </a:solidFill>
              </a:defRPr>
            </a:lvl1pPr>
          </a:lstStyle>
          <a:p>
            <a:pPr lvl="0"/>
            <a:r>
              <a:rPr lang="en-US"/>
              <a:t>Edit Master text styles</a:t>
            </a:r>
          </a:p>
        </p:txBody>
      </p:sp>
      <p:sp>
        <p:nvSpPr>
          <p:cNvPr id="6" name="Rectangle 5">
            <a:extLst>
              <a:ext uri="{FF2B5EF4-FFF2-40B4-BE49-F238E27FC236}">
                <a16:creationId xmlns:a16="http://schemas.microsoft.com/office/drawing/2014/main" id="{FAE55A8B-0A55-4EF0-B710-E79B083A2F31}"/>
              </a:ext>
            </a:extLst>
          </p:cNvPr>
          <p:cNvSpPr/>
          <p:nvPr userDrawn="1"/>
        </p:nvSpPr>
        <p:spPr>
          <a:xfrm>
            <a:off x="0" y="6265983"/>
            <a:ext cx="12192000" cy="5943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6979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7" name="Text Placeholder 6"/>
          <p:cNvSpPr>
            <a:spLocks noGrp="1"/>
          </p:cNvSpPr>
          <p:nvPr>
            <p:ph type="body" sz="quarter" idx="13"/>
          </p:nvPr>
        </p:nvSpPr>
        <p:spPr>
          <a:xfrm>
            <a:off x="838200" y="1876358"/>
            <a:ext cx="10515600" cy="41667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6652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5838825" y="1710266"/>
            <a:ext cx="6353175" cy="357505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38343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
        <p:nvSpPr>
          <p:cNvPr id="9" name="Freeform 7">
            <a:hlinkClick r:id="rId2" tooltip="Learn More"/>
            <a:extLst>
              <a:ext uri="{FF2B5EF4-FFF2-40B4-BE49-F238E27FC236}">
                <a16:creationId xmlns:a16="http://schemas.microsoft.com/office/drawing/2014/main" id="{3DB0BEE9-4405-489F-BE6A-A8FFDA151BE0}"/>
              </a:ext>
            </a:extLst>
          </p:cNvPr>
          <p:cNvSpPr/>
          <p:nvPr userDrawn="1"/>
        </p:nvSpPr>
        <p:spPr>
          <a:xfrm>
            <a:off x="11577723" y="6297027"/>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solidFill>
              <a:srgbClr val="ED6B2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733">
              <a:solidFill>
                <a:srgbClr val="ED6B2A"/>
              </a:solidFill>
            </a:endParaRPr>
          </a:p>
        </p:txBody>
      </p:sp>
    </p:spTree>
    <p:extLst>
      <p:ext uri="{BB962C8B-B14F-4D97-AF65-F5344CB8AC3E}">
        <p14:creationId xmlns:p14="http://schemas.microsoft.com/office/powerpoint/2010/main" val="26477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0" y="1023730"/>
            <a:ext cx="12192000" cy="583427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023729"/>
            <a:ext cx="6534149" cy="57050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418853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Rectangle 5"/>
          <p:cNvSpPr/>
          <p:nvPr userDrawn="1"/>
        </p:nvSpPr>
        <p:spPr>
          <a:xfrm>
            <a:off x="0" y="1023730"/>
            <a:ext cx="12192000" cy="509353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023729"/>
            <a:ext cx="6534149" cy="5093531"/>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32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374714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12422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logo">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20150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6185"/>
            <a:ext cx="77724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p:nvSpPr>
        <p:spPr>
          <a:xfrm>
            <a:off x="7424808" y="6091706"/>
            <a:ext cx="4145280" cy="559136"/>
          </a:xfrm>
          <a:prstGeom prst="rect">
            <a:avLst/>
          </a:prstGeom>
          <a:noFill/>
        </p:spPr>
        <p:txBody>
          <a:bodyPr wrap="square" lIns="97536" tIns="0" rIns="97536" bIns="0" rtlCol="0" anchor="b" anchorCtr="0">
            <a:noAutofit/>
          </a:bodyPr>
          <a:lstStyle/>
          <a:p>
            <a:pPr algn="r">
              <a:lnSpc>
                <a:spcPct val="90000"/>
              </a:lnSpc>
            </a:pPr>
            <a:r>
              <a:rPr lang="en-US" sz="1867" dirty="0">
                <a:solidFill>
                  <a:srgbClr val="ED6B2A"/>
                </a:solidFill>
              </a:rPr>
              <a:t>AdvancingDialysis.org</a:t>
            </a:r>
          </a:p>
        </p:txBody>
      </p:sp>
      <p:pic>
        <p:nvPicPr>
          <p:cNvPr id="8" name="Picture 7" descr="NXS-AdvancingDialysis-Horizontal.png"/>
          <p:cNvPicPr>
            <a:picLocks noChangeAspect="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8906934" y="436034"/>
            <a:ext cx="2912533" cy="5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2956"/>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2" r:id="rId3"/>
    <p:sldLayoutId id="2147483683" r:id="rId4"/>
    <p:sldLayoutId id="2147483680" r:id="rId5"/>
    <p:sldLayoutId id="2147483704" r:id="rId6"/>
    <p:sldLayoutId id="2147483713" r:id="rId7"/>
    <p:sldLayoutId id="2147483676" r:id="rId8"/>
    <p:sldLayoutId id="2147483678" r:id="rId9"/>
    <p:sldLayoutId id="2147483664" r:id="rId10"/>
    <p:sldLayoutId id="2147483681" r:id="rId11"/>
    <p:sldLayoutId id="2147483707" r:id="rId12"/>
    <p:sldLayoutId id="2147483687" r:id="rId13"/>
    <p:sldLayoutId id="2147483706" r:id="rId14"/>
    <p:sldLayoutId id="2147483697" r:id="rId15"/>
    <p:sldLayoutId id="2147483698" r:id="rId16"/>
    <p:sldLayoutId id="2147483699" r:id="rId17"/>
    <p:sldLayoutId id="2147483702" r:id="rId18"/>
    <p:sldLayoutId id="2147483703" r:id="rId19"/>
    <p:sldLayoutId id="2147483705" r:id="rId20"/>
    <p:sldLayoutId id="2147483708" r:id="rId21"/>
    <p:sldLayoutId id="2147483709" r:id="rId22"/>
    <p:sldLayoutId id="2147483711" r:id="rId23"/>
    <p:sldLayoutId id="2147483712" r:id="rId24"/>
    <p:sldLayoutId id="2147483714" r:id="rId25"/>
    <p:sldLayoutId id="2147483715" r:id="rId26"/>
  </p:sldLayoutIdLst>
  <p:txStyles>
    <p:titleStyle>
      <a:lvl1pPr algn="l" defTabSz="914377" rtl="0" eaLnBrk="1" fontAlgn="base" hangingPunct="1">
        <a:spcBef>
          <a:spcPct val="0"/>
        </a:spcBef>
        <a:spcAft>
          <a:spcPct val="0"/>
        </a:spcAft>
        <a:defRPr sz="3600" kern="1200">
          <a:solidFill>
            <a:schemeClr val="tx1"/>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p:titleStyle>
    <p:body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2" y="2061007"/>
            <a:ext cx="8762998" cy="2387600"/>
          </a:xfrm>
        </p:spPr>
        <p:txBody>
          <a:bodyPr>
            <a:normAutofit/>
          </a:bodyPr>
          <a:lstStyle/>
          <a:p>
            <a:r>
              <a:rPr lang="en-US" sz="4000" dirty="0"/>
              <a:t>Recasting Kidney </a:t>
            </a:r>
            <a:r>
              <a:rPr lang="en-US" sz="4000"/>
              <a:t>Failure as </a:t>
            </a:r>
            <a:r>
              <a:rPr lang="en-US" sz="4000" dirty="0"/>
              <a:t>Cardiovascular Disease</a:t>
            </a:r>
            <a:endParaRPr lang="en-US" sz="4000" b="1" dirty="0"/>
          </a:p>
        </p:txBody>
      </p:sp>
      <p:sp>
        <p:nvSpPr>
          <p:cNvPr id="7" name="TextBox 6">
            <a:extLst>
              <a:ext uri="{FF2B5EF4-FFF2-40B4-BE49-F238E27FC236}">
                <a16:creationId xmlns:a16="http://schemas.microsoft.com/office/drawing/2014/main" id="{D42AB55E-558B-4B35-8767-22E51D246522}"/>
              </a:ext>
            </a:extLst>
          </p:cNvPr>
          <p:cNvSpPr txBox="1"/>
          <p:nvPr/>
        </p:nvSpPr>
        <p:spPr>
          <a:xfrm>
            <a:off x="0" y="4593276"/>
            <a:ext cx="12192000" cy="370998"/>
          </a:xfrm>
          <a:prstGeom prst="rect">
            <a:avLst/>
          </a:prstGeom>
          <a:gradFill flip="none" rotWithShape="1">
            <a:gsLst>
              <a:gs pos="0">
                <a:srgbClr val="ED7D31"/>
              </a:gs>
              <a:gs pos="74000">
                <a:srgbClr val="A5A5A5"/>
              </a:gs>
              <a:gs pos="83000">
                <a:sysClr val="window" lastClr="FFFFFF"/>
              </a:gs>
            </a:gsLst>
            <a:lin ang="0" scaled="1"/>
            <a:tileRect/>
          </a:gradFill>
          <a:ln>
            <a:noFill/>
          </a:ln>
        </p:spPr>
        <p:txBody>
          <a:bodyPr wrap="square" lIns="685800" rtlCol="0">
            <a:spAutoFit/>
          </a:bodyPr>
          <a:lstStyle/>
          <a:p>
            <a:pPr marL="225425" marR="0" lvl="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a:ea typeface="Adobe Fan Heiti Std B" panose="020B0700000000000000" pitchFamily="34" charset="-128"/>
              <a:cs typeface="Leelawadee" panose="020B0502040204020203" pitchFamily="34" charset="-34"/>
            </a:endParaRPr>
          </a:p>
        </p:txBody>
      </p:sp>
      <p:pic>
        <p:nvPicPr>
          <p:cNvPr id="5" name="Picture 4">
            <a:extLst>
              <a:ext uri="{FF2B5EF4-FFF2-40B4-BE49-F238E27FC236}">
                <a16:creationId xmlns:a16="http://schemas.microsoft.com/office/drawing/2014/main" id="{5A852AED-56D2-4FB0-945F-5F008F2123B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71717" y="5110609"/>
            <a:ext cx="758283" cy="982735"/>
          </a:xfrm>
          <a:prstGeom prst="rect">
            <a:avLst/>
          </a:prstGeom>
        </p:spPr>
      </p:pic>
      <p:sp>
        <p:nvSpPr>
          <p:cNvPr id="6" name="Subtitle 5">
            <a:extLst>
              <a:ext uri="{FF2B5EF4-FFF2-40B4-BE49-F238E27FC236}">
                <a16:creationId xmlns:a16="http://schemas.microsoft.com/office/drawing/2014/main" id="{C5F72E1D-E191-4DB5-9F2C-1EA892E134DC}"/>
              </a:ext>
            </a:extLst>
          </p:cNvPr>
          <p:cNvSpPr>
            <a:spLocks noGrp="1"/>
          </p:cNvSpPr>
          <p:nvPr>
            <p:ph type="subTitle" idx="1"/>
          </p:nvPr>
        </p:nvSpPr>
        <p:spPr>
          <a:xfrm>
            <a:off x="838203" y="5110610"/>
            <a:ext cx="6883397" cy="1137793"/>
          </a:xfrm>
        </p:spPr>
        <p:txBody>
          <a:bodyPr anchor="ctr"/>
          <a:lstStyle/>
          <a:p>
            <a:pPr>
              <a:lnSpc>
                <a:spcPct val="100000"/>
              </a:lnSpc>
            </a:pPr>
            <a:r>
              <a:rPr lang="en-US" sz="2400" cap="all" dirty="0"/>
              <a:t>a state of persistent fluid overload</a:t>
            </a:r>
          </a:p>
        </p:txBody>
      </p:sp>
    </p:spTree>
    <p:custDataLst>
      <p:tags r:id="rId1"/>
    </p:custDataLst>
    <p:extLst>
      <p:ext uri="{BB962C8B-B14F-4D97-AF65-F5344CB8AC3E}">
        <p14:creationId xmlns:p14="http://schemas.microsoft.com/office/powerpoint/2010/main" val="88102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3A4DD-9545-4EE3-B4BD-6FD6EF22473E}"/>
              </a:ext>
            </a:extLst>
          </p:cNvPr>
          <p:cNvSpPr>
            <a:spLocks noGrp="1"/>
          </p:cNvSpPr>
          <p:nvPr>
            <p:ph type="title"/>
          </p:nvPr>
        </p:nvSpPr>
        <p:spPr>
          <a:xfrm>
            <a:off x="838199" y="366185"/>
            <a:ext cx="8629891" cy="1325033"/>
          </a:xfrm>
        </p:spPr>
        <p:txBody>
          <a:bodyPr anchor="b"/>
          <a:lstStyle/>
          <a:p>
            <a:pPr>
              <a:lnSpc>
                <a:spcPct val="90000"/>
              </a:lnSpc>
            </a:pPr>
            <a:r>
              <a:rPr lang="en-US" sz="3200" dirty="0"/>
              <a:t>Management of Chronic Hypertension, </a:t>
            </a:r>
            <a:br>
              <a:rPr lang="en-US" sz="3200" dirty="0"/>
            </a:br>
            <a:r>
              <a:rPr lang="en-US" sz="3200" dirty="0"/>
              <a:t>Left Ventricular Hypertrophy and Heart Failure</a:t>
            </a:r>
            <a:br>
              <a:rPr lang="en-US" sz="3200" dirty="0"/>
            </a:br>
            <a:r>
              <a:rPr lang="en-US" sz="2400" cap="small" dirty="0"/>
              <a:t>The Fatal Flaw of Conventional Dialysis</a:t>
            </a:r>
            <a:endParaRPr lang="en-US" sz="3200" cap="small" dirty="0"/>
          </a:p>
        </p:txBody>
      </p:sp>
      <p:pic>
        <p:nvPicPr>
          <p:cNvPr id="5" name="Picture 4">
            <a:extLst>
              <a:ext uri="{FF2B5EF4-FFF2-40B4-BE49-F238E27FC236}">
                <a16:creationId xmlns:a16="http://schemas.microsoft.com/office/drawing/2014/main" id="{CD51BAD5-DFC6-4841-98E0-0612CC53D496}"/>
              </a:ext>
            </a:extLst>
          </p:cNvPr>
          <p:cNvPicPr>
            <a:picLocks noChangeAspect="1"/>
          </p:cNvPicPr>
          <p:nvPr/>
        </p:nvPicPr>
        <p:blipFill>
          <a:blip r:embed="rId2"/>
          <a:stretch>
            <a:fillRect/>
          </a:stretch>
        </p:blipFill>
        <p:spPr>
          <a:xfrm>
            <a:off x="0" y="1987296"/>
            <a:ext cx="12192000" cy="4870704"/>
          </a:xfrm>
          <a:prstGeom prst="rect">
            <a:avLst/>
          </a:prstGeom>
        </p:spPr>
      </p:pic>
    </p:spTree>
    <p:extLst>
      <p:ext uri="{BB962C8B-B14F-4D97-AF65-F5344CB8AC3E}">
        <p14:creationId xmlns:p14="http://schemas.microsoft.com/office/powerpoint/2010/main" val="24162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6204858" cy="1325033"/>
          </a:xfrm>
        </p:spPr>
        <p:txBody>
          <a:bodyPr anchor="ctr"/>
          <a:lstStyle/>
          <a:p>
            <a:pPr>
              <a:lnSpc>
                <a:spcPct val="90000"/>
              </a:lnSpc>
            </a:pPr>
            <a:r>
              <a:rPr lang="en-US" sz="3200" dirty="0"/>
              <a:t>Unmet Need in the </a:t>
            </a:r>
            <a:br>
              <a:rPr lang="en-US" sz="3200" dirty="0"/>
            </a:br>
            <a:r>
              <a:rPr lang="en-US" sz="3200" dirty="0"/>
              <a:t>Causal Path of Heart Disease</a:t>
            </a:r>
            <a:br>
              <a:rPr lang="en-US" sz="3200" dirty="0"/>
            </a:br>
            <a:r>
              <a:rPr lang="en-US" sz="2400" cap="small" dirty="0"/>
              <a:t>Chronic Fluid Overload</a:t>
            </a:r>
            <a:endParaRPr lang="en-US" sz="3200" cap="small" dirty="0"/>
          </a:p>
        </p:txBody>
      </p:sp>
      <p:sp>
        <p:nvSpPr>
          <p:cNvPr id="3" name="Text Placeholder 2">
            <a:extLst>
              <a:ext uri="{FF2B5EF4-FFF2-40B4-BE49-F238E27FC236}">
                <a16:creationId xmlns:a16="http://schemas.microsoft.com/office/drawing/2014/main" id="{265DF97E-CA9A-4273-9686-978268FCE721}"/>
              </a:ext>
            </a:extLst>
          </p:cNvPr>
          <p:cNvSpPr>
            <a:spLocks noGrp="1"/>
          </p:cNvSpPr>
          <p:nvPr>
            <p:ph type="body" sz="quarter" idx="14"/>
          </p:nvPr>
        </p:nvSpPr>
        <p:spPr>
          <a:xfrm>
            <a:off x="838200" y="6280149"/>
            <a:ext cx="7600950" cy="577847"/>
          </a:xfrm>
        </p:spPr>
        <p:txBody>
          <a:bodyPr/>
          <a:lstStyle/>
          <a:p>
            <a:r>
              <a:rPr lang="en-US" baseline="30000" dirty="0"/>
              <a:t>1</a:t>
            </a:r>
            <a:r>
              <a:rPr lang="en-US" dirty="0"/>
              <a:t>Rocco MV, Burkart JM. Prevalence of missed treatments and early sign-offs in hemodialysis patients. J Am </a:t>
            </a:r>
            <a:r>
              <a:rPr lang="en-US" dirty="0" err="1"/>
              <a:t>Soc</a:t>
            </a:r>
            <a:r>
              <a:rPr lang="en-US" dirty="0"/>
              <a:t> </a:t>
            </a:r>
            <a:r>
              <a:rPr lang="en-US" dirty="0" err="1"/>
              <a:t>Nephrol</a:t>
            </a:r>
            <a:r>
              <a:rPr lang="en-US" dirty="0"/>
              <a:t>. 1993 Nov;4(5):1178-83.</a:t>
            </a:r>
          </a:p>
        </p:txBody>
      </p:sp>
      <p:sp>
        <p:nvSpPr>
          <p:cNvPr id="4" name="Rectangle: Rounded Corners 3"/>
          <p:cNvSpPr/>
          <p:nvPr/>
        </p:nvSpPr>
        <p:spPr>
          <a:xfrm>
            <a:off x="552256" y="2711741"/>
            <a:ext cx="1828800" cy="1069811"/>
          </a:xfrm>
          <a:prstGeom prst="roundRect">
            <a:avLst/>
          </a:prstGeom>
          <a:solidFill>
            <a:schemeClr val="accent1">
              <a:lumMod val="75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Fluid Overload</a:t>
            </a:r>
          </a:p>
        </p:txBody>
      </p:sp>
      <p:sp>
        <p:nvSpPr>
          <p:cNvPr id="5" name="Rectangle: Rounded Corners 4"/>
          <p:cNvSpPr/>
          <p:nvPr/>
        </p:nvSpPr>
        <p:spPr>
          <a:xfrm>
            <a:off x="2508656" y="1909382"/>
            <a:ext cx="1695256" cy="89151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Uncontrolled</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Hypertension</a:t>
            </a:r>
          </a:p>
        </p:txBody>
      </p:sp>
      <p:sp>
        <p:nvSpPr>
          <p:cNvPr id="6" name="Rectangle: Rounded Corners 5"/>
          <p:cNvSpPr/>
          <p:nvPr/>
        </p:nvSpPr>
        <p:spPr>
          <a:xfrm>
            <a:off x="4748541" y="1909382"/>
            <a:ext cx="1695256" cy="89151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Left Ventricular</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Hypertrophy</a:t>
            </a:r>
          </a:p>
        </p:txBody>
      </p:sp>
      <p:sp>
        <p:nvSpPr>
          <p:cNvPr id="7" name="Rectangle: Rounded Corners 6"/>
          <p:cNvSpPr/>
          <p:nvPr/>
        </p:nvSpPr>
        <p:spPr>
          <a:xfrm>
            <a:off x="6897357" y="1909382"/>
            <a:ext cx="1695256" cy="89151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Heart Failure</a:t>
            </a:r>
          </a:p>
        </p:txBody>
      </p:sp>
      <p:sp>
        <p:nvSpPr>
          <p:cNvPr id="8" name="Rectangle: Rounded Corners 7"/>
          <p:cNvSpPr/>
          <p:nvPr/>
        </p:nvSpPr>
        <p:spPr>
          <a:xfrm>
            <a:off x="9042329" y="1909382"/>
            <a:ext cx="1828800" cy="891510"/>
          </a:xfrm>
          <a:prstGeom prst="round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Black" panose="020B0A04020102020204" pitchFamily="34" charset="0"/>
              </a:rPr>
              <a:t>Hospitalization</a:t>
            </a:r>
            <a:br>
              <a:rPr kumimoji="0" lang="en-US" sz="1600" b="1" i="0" u="none" strike="noStrike" kern="1200" cap="none" spc="0" normalizeH="0" baseline="0" noProof="0" dirty="0">
                <a:ln>
                  <a:noFill/>
                </a:ln>
                <a:solidFill>
                  <a:srgbClr val="FFFFFF"/>
                </a:solidFill>
                <a:effectLst/>
                <a:uLnTx/>
                <a:uFillTx/>
                <a:latin typeface="Arial Black" panose="020B0A04020102020204" pitchFamily="34" charset="0"/>
              </a:rPr>
            </a:br>
            <a:r>
              <a:rPr kumimoji="0" lang="en-US" sz="1600" b="1" i="0" u="none" strike="noStrike" kern="1200" cap="none" spc="0" normalizeH="0" baseline="0" noProof="0" dirty="0">
                <a:ln>
                  <a:noFill/>
                </a:ln>
                <a:solidFill>
                  <a:srgbClr val="FFFFFF"/>
                </a:solidFill>
                <a:effectLst/>
                <a:uLnTx/>
                <a:uFillTx/>
                <a:latin typeface="Arial Black" panose="020B0A04020102020204" pitchFamily="34" charset="0"/>
              </a:rPr>
              <a:t>and Death</a:t>
            </a:r>
          </a:p>
        </p:txBody>
      </p:sp>
      <p:sp>
        <p:nvSpPr>
          <p:cNvPr id="9" name="Rectangle: Rounded Corners 8"/>
          <p:cNvSpPr/>
          <p:nvPr/>
        </p:nvSpPr>
        <p:spPr>
          <a:xfrm>
            <a:off x="9042329" y="3610415"/>
            <a:ext cx="1828800" cy="93491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u="none" strike="noStrike" kern="1200" cap="none" spc="0" normalizeH="0" baseline="0" noProof="0" dirty="0">
                <a:ln>
                  <a:noFill/>
                </a:ln>
                <a:solidFill>
                  <a:srgbClr val="FFFFFF"/>
                </a:solidFill>
                <a:effectLst/>
                <a:uLnTx/>
                <a:uFillTx/>
                <a:latin typeface="Arial Black" panose="020B0A04020102020204" pitchFamily="34" charset="0"/>
              </a:rPr>
              <a:t>Early </a:t>
            </a:r>
            <a:r>
              <a:rPr kumimoji="0" lang="en-US" sz="1600" b="0" i="1" u="none" strike="noStrike" kern="1200" cap="none" spc="0" normalizeH="0" baseline="0" noProof="0" dirty="0">
                <a:ln>
                  <a:noFill/>
                </a:ln>
                <a:solidFill>
                  <a:srgbClr val="FFFFFF"/>
                </a:solidFill>
                <a:effectLst/>
                <a:uLnTx/>
                <a:uFillTx/>
                <a:latin typeface="Arial Black" panose="020B0A04020102020204" pitchFamily="34" charset="0"/>
              </a:rPr>
              <a:t>Sign-Offs</a:t>
            </a:r>
            <a:br>
              <a:rPr kumimoji="0" lang="en-US" sz="1600" b="0" i="0" u="none" strike="noStrike" kern="1200" cap="none" spc="0" normalizeH="0" baseline="0" noProof="0" dirty="0">
                <a:ln>
                  <a:noFill/>
                </a:ln>
                <a:solidFill>
                  <a:srgbClr val="FFFFFF"/>
                </a:solidFill>
                <a:effectLst/>
                <a:uLnTx/>
                <a:uFillTx/>
                <a:latin typeface="Arial Black" panose="020B0A04020102020204" pitchFamily="34" charset="0"/>
              </a:rPr>
            </a:br>
            <a:r>
              <a:rPr kumimoji="0" lang="en-US" sz="1600" b="0" i="0" u="none" strike="noStrike" kern="1200" cap="none" spc="0" normalizeH="0" baseline="0" noProof="0" dirty="0">
                <a:ln>
                  <a:noFill/>
                </a:ln>
                <a:solidFill>
                  <a:srgbClr val="FFFFFF"/>
                </a:solidFill>
                <a:effectLst/>
                <a:uLnTx/>
                <a:uFillTx/>
                <a:latin typeface="Arial Black" panose="020B0A04020102020204" pitchFamily="34" charset="0"/>
              </a:rPr>
              <a:t>and </a:t>
            </a:r>
            <a:r>
              <a:rPr kumimoji="0" lang="en-US" sz="1600" b="0" i="1" u="none" strike="noStrike" kern="1200" cap="none" spc="0" normalizeH="0" baseline="0" noProof="0" dirty="0">
                <a:ln>
                  <a:noFill/>
                </a:ln>
                <a:solidFill>
                  <a:srgbClr val="FFFFFF"/>
                </a:solidFill>
                <a:effectLst/>
                <a:uLnTx/>
                <a:uFillTx/>
                <a:latin typeface="Arial Black" panose="020B0A04020102020204" pitchFamily="34" charset="0"/>
              </a:rPr>
              <a:t>No-Shows</a:t>
            </a:r>
            <a:r>
              <a:rPr kumimoji="0" lang="en-US" sz="1600" b="0" i="0" u="none" strike="noStrike" kern="1200" cap="none" spc="0" normalizeH="0" baseline="30000" noProof="0" dirty="0">
                <a:ln>
                  <a:noFill/>
                </a:ln>
                <a:solidFill>
                  <a:srgbClr val="FFFFFF"/>
                </a:solidFill>
                <a:effectLst/>
                <a:uLnTx/>
                <a:uFillTx/>
                <a:latin typeface="Arial Black" panose="020B0A04020102020204" pitchFamily="34" charset="0"/>
              </a:rPr>
              <a:t>1</a:t>
            </a:r>
          </a:p>
        </p:txBody>
      </p:sp>
      <p:sp>
        <p:nvSpPr>
          <p:cNvPr id="10" name="Rectangle: Rounded Corners 9"/>
          <p:cNvSpPr/>
          <p:nvPr/>
        </p:nvSpPr>
        <p:spPr>
          <a:xfrm>
            <a:off x="2508656" y="3634345"/>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High</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Ultrafiltration Rate</a:t>
            </a:r>
          </a:p>
        </p:txBody>
      </p:sp>
      <p:sp>
        <p:nvSpPr>
          <p:cNvPr id="11" name="Rectangle: Rounded Corners 10"/>
          <p:cNvSpPr/>
          <p:nvPr/>
        </p:nvSpPr>
        <p:spPr>
          <a:xfrm>
            <a:off x="4748541" y="3634345"/>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Intradialytic Hypotension</a:t>
            </a:r>
          </a:p>
        </p:txBody>
      </p:sp>
      <p:sp>
        <p:nvSpPr>
          <p:cNvPr id="12" name="Rectangle: Rounded Corners 11"/>
          <p:cNvSpPr/>
          <p:nvPr/>
        </p:nvSpPr>
        <p:spPr>
          <a:xfrm>
            <a:off x="6897357" y="3634345"/>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Cramping,</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Dizziness,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Nausea, etc.</a:t>
            </a:r>
          </a:p>
        </p:txBody>
      </p:sp>
      <p:cxnSp>
        <p:nvCxnSpPr>
          <p:cNvPr id="23" name="Straight Arrow Connector 22"/>
          <p:cNvCxnSpPr>
            <a:stCxn id="5" idx="3"/>
            <a:endCxn id="6" idx="1"/>
          </p:cNvCxnSpPr>
          <p:nvPr/>
        </p:nvCxnSpPr>
        <p:spPr>
          <a:xfrm>
            <a:off x="4203912" y="2355137"/>
            <a:ext cx="544629" cy="0"/>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7" idx="1"/>
          </p:cNvCxnSpPr>
          <p:nvPr/>
        </p:nvCxnSpPr>
        <p:spPr>
          <a:xfrm>
            <a:off x="6412378" y="2355137"/>
            <a:ext cx="484979" cy="0"/>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7" idx="3"/>
            <a:endCxn id="8" idx="1"/>
          </p:cNvCxnSpPr>
          <p:nvPr/>
        </p:nvCxnSpPr>
        <p:spPr>
          <a:xfrm>
            <a:off x="8592613" y="2355137"/>
            <a:ext cx="449716" cy="0"/>
          </a:xfrm>
          <a:prstGeom prst="straightConnector1">
            <a:avLst/>
          </a:prstGeom>
          <a:ln>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0" idx="3"/>
            <a:endCxn id="11" idx="1"/>
          </p:cNvCxnSpPr>
          <p:nvPr/>
        </p:nvCxnSpPr>
        <p:spPr>
          <a:xfrm>
            <a:off x="4203912" y="4080100"/>
            <a:ext cx="544629" cy="0"/>
          </a:xfrm>
          <a:prstGeom prst="straightConnector1">
            <a:avLst/>
          </a:prstGeom>
          <a:ln>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11" idx="3"/>
            <a:endCxn id="12" idx="1"/>
          </p:cNvCxnSpPr>
          <p:nvPr/>
        </p:nvCxnSpPr>
        <p:spPr>
          <a:xfrm>
            <a:off x="6443797" y="4080100"/>
            <a:ext cx="453560" cy="0"/>
          </a:xfrm>
          <a:prstGeom prst="straightConnector1">
            <a:avLst/>
          </a:prstGeom>
          <a:ln>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2" idx="3"/>
            <a:endCxn id="9" idx="1"/>
          </p:cNvCxnSpPr>
          <p:nvPr/>
        </p:nvCxnSpPr>
        <p:spPr>
          <a:xfrm flipV="1">
            <a:off x="8592613" y="4077873"/>
            <a:ext cx="449716" cy="2227"/>
          </a:xfrm>
          <a:prstGeom prst="straightConnector1">
            <a:avLst/>
          </a:prstGeom>
          <a:ln>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103E8DE-676F-43F0-9E77-042DE5559AE7}"/>
              </a:ext>
            </a:extLst>
          </p:cNvPr>
          <p:cNvSpPr/>
          <p:nvPr/>
        </p:nvSpPr>
        <p:spPr>
          <a:xfrm>
            <a:off x="6897357" y="4883137"/>
            <a:ext cx="1695257" cy="116714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Long Post-Dialysis</a:t>
            </a:r>
            <a:b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Recovery Time</a:t>
            </a:r>
          </a:p>
        </p:txBody>
      </p:sp>
      <p:cxnSp>
        <p:nvCxnSpPr>
          <p:cNvPr id="58" name="Connector: Elbow 57">
            <a:extLst>
              <a:ext uri="{FF2B5EF4-FFF2-40B4-BE49-F238E27FC236}">
                <a16:creationId xmlns:a16="http://schemas.microsoft.com/office/drawing/2014/main" id="{198D881D-542B-4B4C-8A82-DEBBABBA8BD0}"/>
              </a:ext>
            </a:extLst>
          </p:cNvPr>
          <p:cNvCxnSpPr>
            <a:cxnSpLocks/>
          </p:cNvCxnSpPr>
          <p:nvPr/>
        </p:nvCxnSpPr>
        <p:spPr>
          <a:xfrm rot="10800000">
            <a:off x="2381060" y="3244363"/>
            <a:ext cx="9220390" cy="1538798"/>
          </a:xfrm>
          <a:prstGeom prst="bentConnector3">
            <a:avLst>
              <a:gd name="adj1" fmla="val -3615"/>
            </a:avLst>
          </a:prstGeom>
          <a:ln w="762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01EF3E42-BC4D-45AD-98A4-CF6C2E7882F1}"/>
              </a:ext>
            </a:extLst>
          </p:cNvPr>
          <p:cNvCxnSpPr>
            <a:cxnSpLocks/>
            <a:stCxn id="4" idx="2"/>
            <a:endCxn id="10" idx="1"/>
          </p:cNvCxnSpPr>
          <p:nvPr/>
        </p:nvCxnSpPr>
        <p:spPr>
          <a:xfrm rot="16200000" flipH="1">
            <a:off x="1838382" y="3409826"/>
            <a:ext cx="298548" cy="1042000"/>
          </a:xfrm>
          <a:prstGeom prst="bentConnector2">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6E0E2168-4B5C-4F39-90F3-B43D98838A83}"/>
              </a:ext>
            </a:extLst>
          </p:cNvPr>
          <p:cNvCxnSpPr>
            <a:cxnSpLocks/>
            <a:stCxn id="4" idx="0"/>
            <a:endCxn id="5" idx="1"/>
          </p:cNvCxnSpPr>
          <p:nvPr/>
        </p:nvCxnSpPr>
        <p:spPr>
          <a:xfrm rot="5400000" flipH="1" flipV="1">
            <a:off x="1809354" y="2012439"/>
            <a:ext cx="356604" cy="1042000"/>
          </a:xfrm>
          <a:prstGeom prst="bentConnector2">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E83B784D-E2EB-4448-9CF6-E03C6D3E9CF0}"/>
              </a:ext>
            </a:extLst>
          </p:cNvPr>
          <p:cNvSpPr/>
          <p:nvPr/>
        </p:nvSpPr>
        <p:spPr>
          <a:xfrm>
            <a:off x="9042329" y="4897650"/>
            <a:ext cx="1828800" cy="112285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Black" panose="020B0A04020102020204" pitchFamily="34" charset="0"/>
              </a:rPr>
              <a:t>Poor </a:t>
            </a:r>
            <a:r>
              <a:rPr kumimoji="0" lang="en-US" sz="1600" b="1" i="0" u="none" strike="noStrike" kern="1200" cap="none" spc="0" normalizeH="0" baseline="0" noProof="0" dirty="0" err="1">
                <a:ln>
                  <a:noFill/>
                </a:ln>
                <a:solidFill>
                  <a:srgbClr val="FFFFFF"/>
                </a:solidFill>
                <a:effectLst/>
                <a:uLnTx/>
                <a:uFillTx/>
                <a:latin typeface="Arial Black" panose="020B0A04020102020204" pitchFamily="34" charset="0"/>
              </a:rPr>
              <a:t>HRQoL</a:t>
            </a:r>
            <a:endParaRPr kumimoji="0" lang="en-US" sz="1600" b="1" i="0" u="none" strike="noStrike" kern="1200" cap="none" spc="0" normalizeH="0" baseline="0" noProof="0" dirty="0">
              <a:ln>
                <a:noFill/>
              </a:ln>
              <a:solidFill>
                <a:srgbClr val="FFFFFF"/>
              </a:solidFill>
              <a:effectLst/>
              <a:uLnTx/>
              <a:uFillTx/>
              <a:latin typeface="Arial Black" panose="020B0A04020102020204" pitchFamily="34" charset="0"/>
            </a:endParaRPr>
          </a:p>
        </p:txBody>
      </p:sp>
      <p:cxnSp>
        <p:nvCxnSpPr>
          <p:cNvPr id="76" name="Straight Arrow Connector 75">
            <a:extLst>
              <a:ext uri="{FF2B5EF4-FFF2-40B4-BE49-F238E27FC236}">
                <a16:creationId xmlns:a16="http://schemas.microsoft.com/office/drawing/2014/main" id="{57289DBB-0A6F-41A0-A392-CC8043BEAF24}"/>
              </a:ext>
            </a:extLst>
          </p:cNvPr>
          <p:cNvCxnSpPr>
            <a:cxnSpLocks/>
            <a:stCxn id="29" idx="3"/>
            <a:endCxn id="75" idx="1"/>
          </p:cNvCxnSpPr>
          <p:nvPr/>
        </p:nvCxnSpPr>
        <p:spPr>
          <a:xfrm flipV="1">
            <a:off x="8592614" y="5459077"/>
            <a:ext cx="449715" cy="763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5DD0A58-DDC8-45E2-ADE0-00C7D6BCDC31}"/>
              </a:ext>
            </a:extLst>
          </p:cNvPr>
          <p:cNvCxnSpPr>
            <a:cxnSpLocks/>
            <a:stCxn id="12" idx="2"/>
            <a:endCxn id="29" idx="0"/>
          </p:cNvCxnSpPr>
          <p:nvPr/>
        </p:nvCxnSpPr>
        <p:spPr>
          <a:xfrm>
            <a:off x="7744985" y="4525855"/>
            <a:ext cx="1" cy="357282"/>
          </a:xfrm>
          <a:prstGeom prst="straightConnector1">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55249E-F585-4B7D-B5A0-294D3862B122}"/>
              </a:ext>
            </a:extLst>
          </p:cNvPr>
          <p:cNvCxnSpPr>
            <a:cxnSpLocks/>
            <a:stCxn id="9" idx="2"/>
            <a:endCxn id="75" idx="0"/>
          </p:cNvCxnSpPr>
          <p:nvPr/>
        </p:nvCxnSpPr>
        <p:spPr>
          <a:xfrm>
            <a:off x="9956729" y="4545331"/>
            <a:ext cx="0" cy="352319"/>
          </a:xfrm>
          <a:prstGeom prst="straightConnector1">
            <a:avLst/>
          </a:prstGeom>
          <a:ln w="222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1D4AD27-DF9B-492C-AE78-49CA4B3525EE}"/>
              </a:ext>
            </a:extLst>
          </p:cNvPr>
          <p:cNvSpPr/>
          <p:nvPr/>
        </p:nvSpPr>
        <p:spPr>
          <a:xfrm>
            <a:off x="4918986" y="4883136"/>
            <a:ext cx="1695258" cy="1167143"/>
          </a:xfrm>
          <a:prstGeom prst="roundRect">
            <a:avLst/>
          </a:prstGeom>
          <a:solidFill>
            <a:schemeClr val="tx2">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Cardiac &amp;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organ system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Stunning</a:t>
            </a:r>
          </a:p>
        </p:txBody>
      </p:sp>
      <p:cxnSp>
        <p:nvCxnSpPr>
          <p:cNvPr id="38" name="Straight Arrow Connector 37">
            <a:extLst>
              <a:ext uri="{FF2B5EF4-FFF2-40B4-BE49-F238E27FC236}">
                <a16:creationId xmlns:a16="http://schemas.microsoft.com/office/drawing/2014/main" id="{EC7F6AA1-E5ED-45B8-B50C-C8CD88DF2241}"/>
              </a:ext>
            </a:extLst>
          </p:cNvPr>
          <p:cNvCxnSpPr>
            <a:cxnSpLocks/>
            <a:stCxn id="31" idx="3"/>
            <a:endCxn id="29" idx="1"/>
          </p:cNvCxnSpPr>
          <p:nvPr/>
        </p:nvCxnSpPr>
        <p:spPr>
          <a:xfrm>
            <a:off x="6614244" y="5466708"/>
            <a:ext cx="283113" cy="1"/>
          </a:xfrm>
          <a:prstGeom prst="straightConnector1">
            <a:avLst/>
          </a:prstGeom>
          <a:ln>
            <a:solidFill>
              <a:schemeClr val="tx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14EF5057-F40D-4AF6-81AA-86D21684F9A8}"/>
              </a:ext>
            </a:extLst>
          </p:cNvPr>
          <p:cNvSpPr/>
          <p:nvPr/>
        </p:nvSpPr>
        <p:spPr>
          <a:xfrm>
            <a:off x="10857336" y="3456107"/>
            <a:ext cx="493944" cy="2651760"/>
          </a:xfrm>
          <a:prstGeom prst="rightBrace">
            <a:avLst>
              <a:gd name="adj1" fmla="val 0"/>
              <a:gd name="adj2" fmla="val 50000"/>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03E326C9-B65B-48D0-AD02-E1505605209B}"/>
              </a:ext>
            </a:extLst>
          </p:cNvPr>
          <p:cNvSpPr/>
          <p:nvPr/>
        </p:nvSpPr>
        <p:spPr>
          <a:xfrm>
            <a:off x="2873066" y="4883135"/>
            <a:ext cx="1737360" cy="1167143"/>
          </a:xfrm>
          <a:prstGeom prst="roundRect">
            <a:avLst/>
          </a:prstGeom>
          <a:solidFill>
            <a:schemeClr val="tx2">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lang="en-US" sz="1600" b="1" dirty="0">
                <a:solidFill>
                  <a:srgbClr val="FFFFFF"/>
                </a:solidFill>
              </a:rPr>
              <a:t>Limits Use of Cardioprotective Medicines </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4" name="Connector: Elbow 53">
            <a:extLst>
              <a:ext uri="{FF2B5EF4-FFF2-40B4-BE49-F238E27FC236}">
                <a16:creationId xmlns:a16="http://schemas.microsoft.com/office/drawing/2014/main" id="{C52052CC-C83C-4101-98BB-73DE68F0481E}"/>
              </a:ext>
            </a:extLst>
          </p:cNvPr>
          <p:cNvCxnSpPr>
            <a:cxnSpLocks/>
            <a:stCxn id="11" idx="2"/>
            <a:endCxn id="31" idx="0"/>
          </p:cNvCxnSpPr>
          <p:nvPr/>
        </p:nvCxnSpPr>
        <p:spPr>
          <a:xfrm rot="16200000" flipH="1">
            <a:off x="5502752" y="4619272"/>
            <a:ext cx="357281" cy="170446"/>
          </a:xfrm>
          <a:prstGeom prst="bentConnector3">
            <a:avLst>
              <a:gd name="adj1" fmla="val 50000"/>
            </a:avLst>
          </a:prstGeom>
          <a:ln w="63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D452A90F-1419-4466-A3E9-1055DC1904F0}"/>
              </a:ext>
            </a:extLst>
          </p:cNvPr>
          <p:cNvCxnSpPr>
            <a:stCxn id="11" idx="2"/>
            <a:endCxn id="32" idx="0"/>
          </p:cNvCxnSpPr>
          <p:nvPr/>
        </p:nvCxnSpPr>
        <p:spPr>
          <a:xfrm rot="5400000">
            <a:off x="4490318" y="3777284"/>
            <a:ext cx="357280" cy="1854423"/>
          </a:xfrm>
          <a:prstGeom prst="bentConnector3">
            <a:avLst/>
          </a:prstGeom>
          <a:ln w="6350">
            <a:solidFill>
              <a:schemeClr val="tx2"/>
            </a:solidFill>
            <a:headEnd w="lg" len="med"/>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15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9" grpId="0" animBg="1"/>
      <p:bldP spid="75" grpId="0" animBg="1"/>
      <p:bldP spid="31" grpId="0" animBg="1"/>
      <p:bldP spid="36"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6185"/>
            <a:ext cx="9050644" cy="1325033"/>
          </a:xfrm>
        </p:spPr>
        <p:txBody>
          <a:bodyPr anchor="ctr">
            <a:noAutofit/>
          </a:bodyPr>
          <a:lstStyle/>
          <a:p>
            <a:pPr>
              <a:lnSpc>
                <a:spcPct val="90000"/>
              </a:lnSpc>
            </a:pPr>
            <a:r>
              <a:rPr lang="en-US" sz="3200" dirty="0">
                <a:solidFill>
                  <a:srgbClr val="3F3F3F"/>
                </a:solidFill>
              </a:rPr>
              <a:t>Long Interdialytic Interval is Problematic</a:t>
            </a:r>
            <a:br>
              <a:rPr lang="en-US" sz="3600" dirty="0">
                <a:solidFill>
                  <a:srgbClr val="3F3F3F"/>
                </a:solidFill>
              </a:rPr>
            </a:br>
            <a:r>
              <a:rPr lang="en-US" sz="2400" cap="small" dirty="0">
                <a:solidFill>
                  <a:srgbClr val="3F3F3F"/>
                </a:solidFill>
              </a:rPr>
              <a:t>Hospitalizations and Mortality after the 2-day “Killer Gap”</a:t>
            </a:r>
            <a:r>
              <a:rPr lang="en-US" sz="2400" cap="small" baseline="30000" dirty="0">
                <a:solidFill>
                  <a:srgbClr val="3F3F3F"/>
                </a:solidFill>
              </a:rPr>
              <a:t>1</a:t>
            </a:r>
            <a:endParaRPr lang="en-US" sz="2667" b="1" baseline="30000" dirty="0">
              <a:solidFill>
                <a:srgbClr val="ED6B2A"/>
              </a:solidFill>
            </a:endParaRPr>
          </a:p>
        </p:txBody>
      </p:sp>
      <p:sp>
        <p:nvSpPr>
          <p:cNvPr id="6" name="Text Placeholder 5"/>
          <p:cNvSpPr>
            <a:spLocks noGrp="1"/>
          </p:cNvSpPr>
          <p:nvPr>
            <p:ph type="body" sz="quarter" idx="13"/>
          </p:nvPr>
        </p:nvSpPr>
        <p:spPr>
          <a:xfrm>
            <a:off x="838200" y="1959258"/>
            <a:ext cx="5828818" cy="4166727"/>
          </a:xfrm>
        </p:spPr>
        <p:txBody>
          <a:bodyPr>
            <a:noAutofit/>
          </a:bodyPr>
          <a:lstStyle/>
          <a:p>
            <a:pPr marL="342900" indent="-342900">
              <a:lnSpc>
                <a:spcPct val="100000"/>
              </a:lnSpc>
              <a:spcBef>
                <a:spcPts val="0"/>
              </a:spcBef>
              <a:spcAft>
                <a:spcPts val="1200"/>
              </a:spcAft>
              <a:buFont typeface="Arial" panose="020B0604020202020204" pitchFamily="34" charset="0"/>
              <a:buChar char="•"/>
            </a:pPr>
            <a:r>
              <a:rPr lang="en-US" sz="2000" dirty="0"/>
              <a:t>The long interdialytic interval, commonly referred to as the 2-day “Killer Gap,” is a time of heightened risk of mortality and morbidity with conventional hemodialysis.</a:t>
            </a:r>
            <a:r>
              <a:rPr lang="en-US" sz="2000" baseline="30000" dirty="0"/>
              <a:t>1</a:t>
            </a:r>
          </a:p>
          <a:p>
            <a:pPr marL="342900" indent="-342900">
              <a:lnSpc>
                <a:spcPct val="100000"/>
              </a:lnSpc>
              <a:spcBef>
                <a:spcPts val="0"/>
              </a:spcBef>
              <a:spcAft>
                <a:spcPts val="1200"/>
              </a:spcAft>
              <a:buFont typeface="Arial" panose="020B0604020202020204" pitchFamily="34" charset="0"/>
              <a:buChar char="•"/>
            </a:pPr>
            <a:r>
              <a:rPr lang="en-US" sz="2000" dirty="0"/>
              <a:t>Rates of death and cardiovascular hospitalization were 23% and 124% higher after the gap, respectively, than on other days.</a:t>
            </a:r>
            <a:r>
              <a:rPr lang="en-US" sz="2000" baseline="30000" dirty="0"/>
              <a:t>1</a:t>
            </a:r>
          </a:p>
          <a:p>
            <a:pPr>
              <a:lnSpc>
                <a:spcPct val="100000"/>
              </a:lnSpc>
              <a:spcBef>
                <a:spcPts val="0"/>
              </a:spcBef>
            </a:pPr>
            <a:endParaRPr lang="en-US" sz="400" b="1" dirty="0"/>
          </a:p>
          <a:p>
            <a:pPr marL="0" indent="0">
              <a:lnSpc>
                <a:spcPct val="100000"/>
              </a:lnSpc>
              <a:spcBef>
                <a:spcPts val="0"/>
              </a:spcBef>
              <a:buNone/>
            </a:pPr>
            <a:endParaRPr lang="en-US" sz="1333" b="1" cap="small" dirty="0"/>
          </a:p>
          <a:p>
            <a:pPr marL="347663" indent="0">
              <a:lnSpc>
                <a:spcPct val="100000"/>
              </a:lnSpc>
              <a:spcBef>
                <a:spcPts val="0"/>
              </a:spcBef>
              <a:buNone/>
            </a:pPr>
            <a:r>
              <a:rPr lang="en-US" sz="1400" b="1" cap="small" dirty="0">
                <a:solidFill>
                  <a:schemeClr val="bg2">
                    <a:lumMod val="50000"/>
                  </a:schemeClr>
                </a:solidFill>
              </a:rPr>
              <a:t>Figure:</a:t>
            </a:r>
            <a:br>
              <a:rPr lang="en-US" sz="1400" dirty="0">
                <a:solidFill>
                  <a:schemeClr val="bg2">
                    <a:lumMod val="50000"/>
                  </a:schemeClr>
                </a:solidFill>
              </a:rPr>
            </a:br>
            <a:r>
              <a:rPr lang="en-US" sz="1400" dirty="0">
                <a:solidFill>
                  <a:schemeClr val="bg2">
                    <a:lumMod val="50000"/>
                  </a:schemeClr>
                </a:solidFill>
              </a:rPr>
              <a:t>Rates of death and cardiovascular hospitalization on the day after the 2-day gap in dialysis treatment and on all others days.</a:t>
            </a:r>
            <a:r>
              <a:rPr lang="en-US" sz="1400" baseline="30000" dirty="0">
                <a:solidFill>
                  <a:schemeClr val="bg2">
                    <a:lumMod val="50000"/>
                  </a:schemeClr>
                </a:solidFill>
              </a:rPr>
              <a:t>1</a:t>
            </a:r>
          </a:p>
        </p:txBody>
      </p:sp>
      <p:sp>
        <p:nvSpPr>
          <p:cNvPr id="2" name="Text Placeholder 1">
            <a:extLst>
              <a:ext uri="{FF2B5EF4-FFF2-40B4-BE49-F238E27FC236}">
                <a16:creationId xmlns:a16="http://schemas.microsoft.com/office/drawing/2014/main" id="{A845B194-9411-4ECC-A901-197AF32CB351}"/>
              </a:ext>
            </a:extLst>
          </p:cNvPr>
          <p:cNvSpPr>
            <a:spLocks noGrp="1"/>
          </p:cNvSpPr>
          <p:nvPr>
            <p:ph type="body" sz="quarter" idx="14"/>
          </p:nvPr>
        </p:nvSpPr>
        <p:spPr>
          <a:xfrm>
            <a:off x="838200" y="6228224"/>
            <a:ext cx="7600950" cy="538336"/>
          </a:xfrm>
        </p:spPr>
        <p:txBody>
          <a:bodyPr/>
          <a:lstStyle/>
          <a:p>
            <a:r>
              <a:rPr lang="en-US" baseline="30000" dirty="0"/>
              <a:t>1</a:t>
            </a:r>
            <a:r>
              <a:rPr lang="en-US" dirty="0"/>
              <a:t>Foley, R. N., Gilbertson, D. T., Murray, T., &amp; Collins, A. J. (2011). Long interdialytic interval and mortality among patients receiving hemodialysis. New England Journal of Medicine, 365(12), 1099-1107.</a:t>
            </a:r>
          </a:p>
        </p:txBody>
      </p:sp>
      <p:pic>
        <p:nvPicPr>
          <p:cNvPr id="4" name="Picture 3">
            <a:extLst>
              <a:ext uri="{FF2B5EF4-FFF2-40B4-BE49-F238E27FC236}">
                <a16:creationId xmlns:a16="http://schemas.microsoft.com/office/drawing/2014/main" id="{4A2CCD9C-2C70-4CB1-B96A-9E2F0284B01A}"/>
              </a:ext>
            </a:extLst>
          </p:cNvPr>
          <p:cNvPicPr>
            <a:picLocks noChangeAspect="1"/>
          </p:cNvPicPr>
          <p:nvPr/>
        </p:nvPicPr>
        <p:blipFill>
          <a:blip r:embed="rId2"/>
          <a:stretch>
            <a:fillRect/>
          </a:stretch>
        </p:blipFill>
        <p:spPr>
          <a:xfrm>
            <a:off x="7026191" y="1777999"/>
            <a:ext cx="5238216" cy="4529245"/>
          </a:xfrm>
          <a:prstGeom prst="rect">
            <a:avLst/>
          </a:prstGeom>
        </p:spPr>
      </p:pic>
    </p:spTree>
    <p:extLst>
      <p:ext uri="{BB962C8B-B14F-4D97-AF65-F5344CB8AC3E}">
        <p14:creationId xmlns:p14="http://schemas.microsoft.com/office/powerpoint/2010/main" val="424017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BDED1C-5D95-451A-A0ED-8899BF84038C}"/>
              </a:ext>
            </a:extLst>
          </p:cNvPr>
          <p:cNvSpPr>
            <a:spLocks noGrp="1"/>
          </p:cNvSpPr>
          <p:nvPr>
            <p:ph type="title"/>
          </p:nvPr>
        </p:nvSpPr>
        <p:spPr>
          <a:xfrm>
            <a:off x="838202" y="365129"/>
            <a:ext cx="7641770" cy="1325563"/>
          </a:xfrm>
        </p:spPr>
        <p:txBody>
          <a:bodyPr anchor="ctr"/>
          <a:lstStyle/>
          <a:p>
            <a:pPr>
              <a:lnSpc>
                <a:spcPct val="90000"/>
              </a:lnSpc>
            </a:pPr>
            <a:r>
              <a:rPr lang="en-US" sz="3200" dirty="0"/>
              <a:t>Increased Risk of </a:t>
            </a:r>
            <a:br>
              <a:rPr lang="en-US" sz="3200" dirty="0"/>
            </a:br>
            <a:r>
              <a:rPr lang="en-US" sz="3200" dirty="0"/>
              <a:t>Sudden Cardiac Death</a:t>
            </a:r>
            <a:r>
              <a:rPr lang="en-US" sz="3200" baseline="30000" dirty="0"/>
              <a:t>1</a:t>
            </a:r>
            <a:endParaRPr lang="en-US" sz="3200" dirty="0"/>
          </a:p>
        </p:txBody>
      </p:sp>
      <p:sp>
        <p:nvSpPr>
          <p:cNvPr id="6" name="Content Placeholder 5">
            <a:extLst>
              <a:ext uri="{FF2B5EF4-FFF2-40B4-BE49-F238E27FC236}">
                <a16:creationId xmlns:a16="http://schemas.microsoft.com/office/drawing/2014/main" id="{B11591BD-E207-445D-9217-B5A0B44A9E17}"/>
              </a:ext>
            </a:extLst>
          </p:cNvPr>
          <p:cNvSpPr>
            <a:spLocks noGrp="1"/>
          </p:cNvSpPr>
          <p:nvPr>
            <p:ph idx="1"/>
          </p:nvPr>
        </p:nvSpPr>
        <p:spPr>
          <a:xfrm>
            <a:off x="838204" y="1866900"/>
            <a:ext cx="4473713" cy="3083122"/>
          </a:xfrm>
        </p:spPr>
        <p:txBody>
          <a:bodyPr/>
          <a:lstStyle/>
          <a:p>
            <a:pPr marL="285750" indent="-285750">
              <a:spcAft>
                <a:spcPts val="600"/>
              </a:spcAft>
              <a:buFont typeface="Arial" panose="020B0604020202020204" pitchFamily="34" charset="0"/>
              <a:buChar char="•"/>
            </a:pPr>
            <a:r>
              <a:rPr lang="en-US" sz="2000" dirty="0"/>
              <a:t>Decreased eGFR has been suggested to cause endocardial and diffuse myocardial fibrosis that could increase the risk of life-threatening ventricular arrhythmias and sudden cardiac death (SCD)</a:t>
            </a:r>
            <a:r>
              <a:rPr lang="en-US" sz="2000" baseline="30000" dirty="0"/>
              <a:t>2</a:t>
            </a:r>
          </a:p>
          <a:p>
            <a:pPr marL="285750" indent="-285750">
              <a:spcAft>
                <a:spcPts val="600"/>
              </a:spcAft>
              <a:buFont typeface="Arial" panose="020B0604020202020204" pitchFamily="34" charset="0"/>
              <a:buChar char="•"/>
            </a:pPr>
            <a:r>
              <a:rPr lang="en-US" sz="2000" dirty="0"/>
              <a:t>Each 10 mL/min/1.73 m</a:t>
            </a:r>
            <a:r>
              <a:rPr lang="en-US" sz="2000" baseline="30000" dirty="0"/>
              <a:t>2</a:t>
            </a:r>
            <a:r>
              <a:rPr lang="en-US" sz="2000" dirty="0"/>
              <a:t> decline in eGFR has been associated with an 11% increased risk of SCD</a:t>
            </a:r>
            <a:r>
              <a:rPr lang="en-US" sz="2000" baseline="30000" dirty="0"/>
              <a:t>1</a:t>
            </a:r>
          </a:p>
        </p:txBody>
      </p:sp>
      <p:graphicFrame>
        <p:nvGraphicFramePr>
          <p:cNvPr id="11" name="Content Placeholder 10">
            <a:extLst>
              <a:ext uri="{FF2B5EF4-FFF2-40B4-BE49-F238E27FC236}">
                <a16:creationId xmlns:a16="http://schemas.microsoft.com/office/drawing/2014/main" id="{BE34C1BC-2DD8-4A4A-937B-BE0C5079E8EC}"/>
              </a:ext>
            </a:extLst>
          </p:cNvPr>
          <p:cNvGraphicFramePr>
            <a:graphicFrameLocks noGrp="1"/>
          </p:cNvGraphicFramePr>
          <p:nvPr>
            <p:ph idx="13"/>
            <p:extLst/>
          </p:nvPr>
        </p:nvGraphicFramePr>
        <p:xfrm>
          <a:off x="5519854" y="1825625"/>
          <a:ext cx="628456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143265DE-B254-4727-A4E4-7846F8D802A1}"/>
              </a:ext>
            </a:extLst>
          </p:cNvPr>
          <p:cNvSpPr>
            <a:spLocks noGrp="1"/>
          </p:cNvSpPr>
          <p:nvPr>
            <p:ph type="body" sz="quarter" idx="14"/>
          </p:nvPr>
        </p:nvSpPr>
        <p:spPr>
          <a:xfrm>
            <a:off x="871654" y="5084955"/>
            <a:ext cx="4648200" cy="1773045"/>
          </a:xfrm>
        </p:spPr>
        <p:txBody>
          <a:bodyPr/>
          <a:lstStyle/>
          <a:p>
            <a:r>
              <a:rPr lang="en-US" baseline="30000" dirty="0"/>
              <a:t>1</a:t>
            </a:r>
            <a:r>
              <a:rPr lang="en-US" dirty="0"/>
              <a:t>Pun, P.H. et al. Chronic kidney disease is associated with increased risk of sudden cardiac death among patients with coronary artery disease. Kidney International (2009) 76, 652–658. </a:t>
            </a:r>
          </a:p>
          <a:p>
            <a:r>
              <a:rPr lang="en-US" baseline="30000" dirty="0"/>
              <a:t>2</a:t>
            </a:r>
            <a:r>
              <a:rPr lang="en-US" dirty="0"/>
              <a:t>Mark PB, Johnston N, </a:t>
            </a:r>
            <a:r>
              <a:rPr lang="en-US" dirty="0" err="1"/>
              <a:t>Groenning</a:t>
            </a:r>
            <a:r>
              <a:rPr lang="en-US" dirty="0"/>
              <a:t> BA et al. Redefinition of uremic cardiomyopathy by contrast-enhanced cardiac magnetic resonance imaging. Kidney </a:t>
            </a:r>
            <a:r>
              <a:rPr lang="en-US" dirty="0" err="1"/>
              <a:t>Int</a:t>
            </a:r>
            <a:r>
              <a:rPr lang="en-US" dirty="0"/>
              <a:t> 2006; 69: 1839–1845. </a:t>
            </a:r>
          </a:p>
          <a:p>
            <a:r>
              <a:rPr lang="en-US" baseline="30000" dirty="0"/>
              <a:t>3</a:t>
            </a:r>
            <a:r>
              <a:rPr lang="en-US" dirty="0"/>
              <a:t>Hayashi M., Shimizu W., Albert C.M. The Spectrum of Epidemiology Underlying Sudden Cardiac Death. Circulation Research. 2015;116:1887-1906</a:t>
            </a:r>
          </a:p>
        </p:txBody>
      </p:sp>
    </p:spTree>
    <p:extLst>
      <p:ext uri="{BB962C8B-B14F-4D97-AF65-F5344CB8AC3E}">
        <p14:creationId xmlns:p14="http://schemas.microsoft.com/office/powerpoint/2010/main" val="270743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88C58FA-6385-4BB2-B653-87B3B4B584F6}"/>
              </a:ext>
            </a:extLst>
          </p:cNvPr>
          <p:cNvSpPr>
            <a:spLocks noGrp="1"/>
          </p:cNvSpPr>
          <p:nvPr>
            <p:ph idx="1"/>
          </p:nvPr>
        </p:nvSpPr>
        <p:spPr>
          <a:xfrm>
            <a:off x="838201" y="1866900"/>
            <a:ext cx="4032504" cy="4309533"/>
          </a:xfrm>
        </p:spPr>
        <p:txBody>
          <a:bodyPr/>
          <a:lstStyle/>
          <a:p>
            <a:pPr>
              <a:lnSpc>
                <a:spcPct val="100000"/>
              </a:lnSpc>
              <a:spcBef>
                <a:spcPts val="0"/>
              </a:spcBef>
              <a:spcAft>
                <a:spcPts val="0"/>
              </a:spcAft>
            </a:pPr>
            <a:r>
              <a:rPr lang="en-US" sz="2000" dirty="0"/>
              <a:t>Incidence rate of clinically significant arrhythmias was</a:t>
            </a:r>
          </a:p>
          <a:p>
            <a:pPr marL="231775" indent="0">
              <a:lnSpc>
                <a:spcPct val="100000"/>
              </a:lnSpc>
              <a:spcBef>
                <a:spcPts val="0"/>
              </a:spcBef>
              <a:spcAft>
                <a:spcPts val="600"/>
              </a:spcAft>
              <a:buNone/>
            </a:pPr>
            <a:r>
              <a:rPr lang="en-US" sz="2000" b="1" dirty="0"/>
              <a:t>4.5 events per patient-month (1,678 events)</a:t>
            </a:r>
          </a:p>
          <a:p>
            <a:pPr marL="914400" lvl="1" indent="-457200">
              <a:lnSpc>
                <a:spcPct val="100000"/>
              </a:lnSpc>
              <a:spcBef>
                <a:spcPts val="0"/>
              </a:spcBef>
              <a:spcAft>
                <a:spcPts val="600"/>
              </a:spcAft>
            </a:pPr>
            <a:r>
              <a:rPr lang="en-US" sz="2000" dirty="0"/>
              <a:t>Leading arrhythmia was bradycardia</a:t>
            </a:r>
          </a:p>
          <a:p>
            <a:pPr marL="1371588" lvl="2" indent="-457200">
              <a:lnSpc>
                <a:spcPct val="100000"/>
              </a:lnSpc>
              <a:spcBef>
                <a:spcPts val="0"/>
              </a:spcBef>
              <a:spcAft>
                <a:spcPts val="600"/>
              </a:spcAft>
            </a:pPr>
            <a:r>
              <a:rPr lang="en-US" sz="2000" dirty="0"/>
              <a:t>3.9 events per patient-month</a:t>
            </a:r>
          </a:p>
          <a:p>
            <a:pPr marL="914400" lvl="1" indent="-457200">
              <a:lnSpc>
                <a:spcPct val="100000"/>
              </a:lnSpc>
              <a:spcBef>
                <a:spcPts val="0"/>
              </a:spcBef>
              <a:spcAft>
                <a:spcPts val="600"/>
              </a:spcAft>
            </a:pPr>
            <a:r>
              <a:rPr lang="en-US" sz="2000" dirty="0"/>
              <a:t>Significantly lower rate of ventricular tachycardia or asystole</a:t>
            </a:r>
          </a:p>
        </p:txBody>
      </p:sp>
      <p:sp>
        <p:nvSpPr>
          <p:cNvPr id="2" name="Rectangle 1">
            <a:extLst>
              <a:ext uri="{FF2B5EF4-FFF2-40B4-BE49-F238E27FC236}">
                <a16:creationId xmlns:a16="http://schemas.microsoft.com/office/drawing/2014/main" id="{94878A0D-E505-446B-B2AE-DF821B7AB345}"/>
              </a:ext>
            </a:extLst>
          </p:cNvPr>
          <p:cNvSpPr/>
          <p:nvPr/>
        </p:nvSpPr>
        <p:spPr>
          <a:xfrm>
            <a:off x="723900" y="5952754"/>
            <a:ext cx="5058335" cy="77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defTabSz="914377" eaLnBrk="1" hangingPunct="1">
              <a:lnSpc>
                <a:spcPct val="90000"/>
              </a:lnSpc>
              <a:spcBef>
                <a:spcPct val="30000"/>
              </a:spcBef>
            </a:pPr>
            <a:r>
              <a:rPr lang="nb-NO" sz="1200" kern="0" baseline="30000" dirty="0">
                <a:solidFill>
                  <a:schemeClr val="tx2"/>
                </a:solidFill>
                <a:latin typeface="+mn-lt"/>
              </a:rPr>
              <a:t>1</a:t>
            </a:r>
            <a:r>
              <a:rPr lang="en-US" sz="1200" kern="0" dirty="0">
                <a:solidFill>
                  <a:schemeClr val="tx2"/>
                </a:solidFill>
                <a:latin typeface="+mn-lt"/>
              </a:rPr>
              <a:t>Roy-</a:t>
            </a:r>
            <a:r>
              <a:rPr lang="en-US" sz="1200" kern="0" dirty="0" err="1">
                <a:solidFill>
                  <a:schemeClr val="tx2"/>
                </a:solidFill>
                <a:latin typeface="+mn-lt"/>
              </a:rPr>
              <a:t>Chaudhury</a:t>
            </a:r>
            <a:r>
              <a:rPr lang="en-US" sz="1200" kern="0" dirty="0">
                <a:solidFill>
                  <a:schemeClr val="tx2"/>
                </a:solidFill>
                <a:latin typeface="+mn-lt"/>
              </a:rPr>
              <a:t>, P., et al. Primary outcomes of the Monitoring in Dialysis Study indicate that clinically significant arrhythmias are common in hemodialysis patients and related to dialytic cycle. Kidney Int. 2018;93:941–951.</a:t>
            </a:r>
            <a:endParaRPr lang="nb-NO" sz="1200" kern="0" dirty="0">
              <a:solidFill>
                <a:schemeClr val="tx2"/>
              </a:solidFill>
              <a:latin typeface="+mn-lt"/>
            </a:endParaRPr>
          </a:p>
        </p:txBody>
      </p:sp>
      <p:pic>
        <p:nvPicPr>
          <p:cNvPr id="7" name="Picture 6">
            <a:extLst>
              <a:ext uri="{FF2B5EF4-FFF2-40B4-BE49-F238E27FC236}">
                <a16:creationId xmlns:a16="http://schemas.microsoft.com/office/drawing/2014/main" id="{BBD3FD6B-0A8F-4763-B224-0233BE27650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82339" y="1210235"/>
            <a:ext cx="6109661" cy="5647765"/>
          </a:xfrm>
          <a:prstGeom prst="rect">
            <a:avLst/>
          </a:prstGeom>
        </p:spPr>
      </p:pic>
      <p:sp>
        <p:nvSpPr>
          <p:cNvPr id="9" name="Title 8">
            <a:extLst>
              <a:ext uri="{FF2B5EF4-FFF2-40B4-BE49-F238E27FC236}">
                <a16:creationId xmlns:a16="http://schemas.microsoft.com/office/drawing/2014/main" id="{26D9A972-1665-41F8-ACAE-AFE6DC063E82}"/>
              </a:ext>
            </a:extLst>
          </p:cNvPr>
          <p:cNvSpPr>
            <a:spLocks noGrp="1"/>
          </p:cNvSpPr>
          <p:nvPr>
            <p:ph type="title"/>
          </p:nvPr>
        </p:nvSpPr>
        <p:spPr>
          <a:xfrm>
            <a:off x="838199" y="366185"/>
            <a:ext cx="8022772" cy="1325033"/>
          </a:xfrm>
        </p:spPr>
        <p:txBody>
          <a:bodyPr/>
          <a:lstStyle/>
          <a:p>
            <a:pPr>
              <a:lnSpc>
                <a:spcPct val="90000"/>
              </a:lnSpc>
            </a:pPr>
            <a:r>
              <a:rPr lang="en-US" sz="3200" dirty="0"/>
              <a:t>2/3 Patients Experienced </a:t>
            </a:r>
            <a:br>
              <a:rPr lang="en-US" sz="3200" dirty="0"/>
            </a:br>
            <a:r>
              <a:rPr lang="en-US" sz="3200" dirty="0"/>
              <a:t>Clinically Significant Arrhythmias</a:t>
            </a:r>
            <a:r>
              <a:rPr lang="en-US" sz="3200" baseline="30000" dirty="0"/>
              <a:t>1</a:t>
            </a:r>
          </a:p>
        </p:txBody>
      </p:sp>
    </p:spTree>
    <p:extLst>
      <p:ext uri="{BB962C8B-B14F-4D97-AF65-F5344CB8AC3E}">
        <p14:creationId xmlns:p14="http://schemas.microsoft.com/office/powerpoint/2010/main" val="415183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D9A972-1665-41F8-ACAE-AFE6DC063E82}"/>
              </a:ext>
            </a:extLst>
          </p:cNvPr>
          <p:cNvSpPr>
            <a:spLocks noGrp="1"/>
          </p:cNvSpPr>
          <p:nvPr>
            <p:ph type="title"/>
          </p:nvPr>
        </p:nvSpPr>
        <p:spPr>
          <a:xfrm>
            <a:off x="838200" y="366185"/>
            <a:ext cx="6825343" cy="1325033"/>
          </a:xfrm>
        </p:spPr>
        <p:txBody>
          <a:bodyPr/>
          <a:lstStyle/>
          <a:p>
            <a:pPr>
              <a:lnSpc>
                <a:spcPct val="90000"/>
              </a:lnSpc>
            </a:pPr>
            <a:r>
              <a:rPr lang="en-US" sz="3200" dirty="0"/>
              <a:t>97% Patients Experienced Confirmed Arrhythmias</a:t>
            </a:r>
            <a:r>
              <a:rPr lang="en-US" sz="3200" baseline="30000" dirty="0"/>
              <a:t>1</a:t>
            </a:r>
          </a:p>
        </p:txBody>
      </p:sp>
      <p:sp>
        <p:nvSpPr>
          <p:cNvPr id="12" name="Content Placeholder 11">
            <a:extLst>
              <a:ext uri="{FF2B5EF4-FFF2-40B4-BE49-F238E27FC236}">
                <a16:creationId xmlns:a16="http://schemas.microsoft.com/office/drawing/2014/main" id="{088C58FA-6385-4BB2-B653-87B3B4B584F6}"/>
              </a:ext>
            </a:extLst>
          </p:cNvPr>
          <p:cNvSpPr>
            <a:spLocks noGrp="1"/>
          </p:cNvSpPr>
          <p:nvPr>
            <p:ph type="body" sz="quarter" idx="13"/>
          </p:nvPr>
        </p:nvSpPr>
        <p:spPr>
          <a:xfrm>
            <a:off x="838200" y="1876358"/>
            <a:ext cx="4926980" cy="4166727"/>
          </a:xfrm>
        </p:spPr>
        <p:txBody>
          <a:bodyPr/>
          <a:lstStyle/>
          <a:p>
            <a:pPr>
              <a:lnSpc>
                <a:spcPct val="100000"/>
              </a:lnSpc>
              <a:spcBef>
                <a:spcPts val="0"/>
              </a:spcBef>
              <a:spcAft>
                <a:spcPts val="0"/>
              </a:spcAft>
            </a:pPr>
            <a:r>
              <a:rPr lang="en-US" sz="2000" dirty="0"/>
              <a:t>Incidence rate of arrhythmias not meeting definition of clinically significant arrhythmias (CSA) were </a:t>
            </a:r>
          </a:p>
          <a:p>
            <a:pPr marL="231775" lvl="1" indent="0">
              <a:lnSpc>
                <a:spcPct val="100000"/>
              </a:lnSpc>
              <a:spcBef>
                <a:spcPts val="0"/>
              </a:spcBef>
              <a:spcAft>
                <a:spcPts val="600"/>
              </a:spcAft>
              <a:buNone/>
            </a:pPr>
            <a:r>
              <a:rPr lang="en-US" sz="2000" b="1" dirty="0"/>
              <a:t>33.74 events per patient-month (12,480 events)</a:t>
            </a:r>
          </a:p>
          <a:p>
            <a:pPr marL="914400" lvl="1" indent="-457200">
              <a:lnSpc>
                <a:spcPct val="100000"/>
              </a:lnSpc>
              <a:spcBef>
                <a:spcPts val="0"/>
              </a:spcBef>
              <a:spcAft>
                <a:spcPts val="600"/>
              </a:spcAft>
            </a:pPr>
            <a:r>
              <a:rPr lang="en-US" sz="2000" dirty="0"/>
              <a:t>Leading arrhythmias were atrial and sinus tachycardia</a:t>
            </a:r>
          </a:p>
          <a:p>
            <a:pPr marL="914400" lvl="1" indent="-457200">
              <a:lnSpc>
                <a:spcPct val="100000"/>
              </a:lnSpc>
              <a:spcBef>
                <a:spcPts val="0"/>
              </a:spcBef>
              <a:spcAft>
                <a:spcPts val="600"/>
              </a:spcAft>
            </a:pPr>
            <a:r>
              <a:rPr lang="en-US" sz="2000" dirty="0"/>
              <a:t>Significantly lower rate of ventricular tachycardia or asystole; similar to CSA findings</a:t>
            </a:r>
          </a:p>
        </p:txBody>
      </p:sp>
      <p:sp>
        <p:nvSpPr>
          <p:cNvPr id="7" name="Text Placeholder 6">
            <a:extLst>
              <a:ext uri="{FF2B5EF4-FFF2-40B4-BE49-F238E27FC236}">
                <a16:creationId xmlns:a16="http://schemas.microsoft.com/office/drawing/2014/main" id="{C827A0DE-AE34-4989-B03F-7182D912EDB3}"/>
              </a:ext>
            </a:extLst>
          </p:cNvPr>
          <p:cNvSpPr>
            <a:spLocks noGrp="1"/>
          </p:cNvSpPr>
          <p:nvPr>
            <p:ph type="body" sz="quarter" idx="14"/>
          </p:nvPr>
        </p:nvSpPr>
        <p:spPr>
          <a:xfrm>
            <a:off x="707571" y="6043085"/>
            <a:ext cx="4791839" cy="767266"/>
          </a:xfrm>
        </p:spPr>
        <p:txBody>
          <a:bodyPr/>
          <a:lstStyle/>
          <a:p>
            <a:r>
              <a:rPr lang="en-US" kern="0" baseline="30000" dirty="0"/>
              <a:t>1</a:t>
            </a:r>
            <a:r>
              <a:rPr lang="en-US" kern="0" dirty="0"/>
              <a:t>Roy-Chaudhury, P., et al. Primary outcomes of the Monitoring in Dialysis Study indicate that clinically significant arrhythmias are common in hemodialysis patients and related to dialytic cycle. Kidney Int. 2018;93:941–951.</a:t>
            </a:r>
            <a:endParaRPr lang="en-US" dirty="0"/>
          </a:p>
        </p:txBody>
      </p:sp>
      <p:pic>
        <p:nvPicPr>
          <p:cNvPr id="3" name="Picture 2">
            <a:extLst>
              <a:ext uri="{FF2B5EF4-FFF2-40B4-BE49-F238E27FC236}">
                <a16:creationId xmlns:a16="http://schemas.microsoft.com/office/drawing/2014/main" id="{24986F4D-9D13-4160-A2F3-CDBA78FE74E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887844" y="1100236"/>
            <a:ext cx="6304156" cy="5757764"/>
          </a:xfrm>
          <a:prstGeom prst="rect">
            <a:avLst/>
          </a:prstGeom>
        </p:spPr>
      </p:pic>
    </p:spTree>
    <p:extLst>
      <p:ext uri="{BB962C8B-B14F-4D97-AF65-F5344CB8AC3E}">
        <p14:creationId xmlns:p14="http://schemas.microsoft.com/office/powerpoint/2010/main" val="57329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0AAC-DBCB-4147-861C-9FA33D52A5B7}"/>
              </a:ext>
            </a:extLst>
          </p:cNvPr>
          <p:cNvSpPr>
            <a:spLocks noGrp="1"/>
          </p:cNvSpPr>
          <p:nvPr>
            <p:ph type="title"/>
          </p:nvPr>
        </p:nvSpPr>
        <p:spPr>
          <a:xfrm>
            <a:off x="838200" y="366185"/>
            <a:ext cx="9292004" cy="1325033"/>
          </a:xfrm>
        </p:spPr>
        <p:txBody>
          <a:bodyPr/>
          <a:lstStyle/>
          <a:p>
            <a:pPr>
              <a:lnSpc>
                <a:spcPct val="90000"/>
              </a:lnSpc>
            </a:pPr>
            <a:r>
              <a:rPr lang="en-US" sz="3200" dirty="0"/>
              <a:t>Ultrafiltration Rates over 6mL/kg/hr.</a:t>
            </a:r>
            <a:br>
              <a:rPr lang="en-US" sz="3200" dirty="0"/>
            </a:br>
            <a:r>
              <a:rPr lang="en-US" sz="3200" dirty="0"/>
              <a:t>Associated with Increased Risk of Death</a:t>
            </a:r>
            <a:br>
              <a:rPr lang="en-US" sz="3200" dirty="0"/>
            </a:br>
            <a:r>
              <a:rPr lang="en-US" sz="2400" cap="small" dirty="0"/>
              <a:t>Aggressive Fluid Removal Rates and All-cause Mortality</a:t>
            </a:r>
            <a:endParaRPr lang="en-US" sz="3200" cap="small" dirty="0"/>
          </a:p>
        </p:txBody>
      </p:sp>
      <p:sp>
        <p:nvSpPr>
          <p:cNvPr id="3" name="Text Placeholder 2">
            <a:extLst>
              <a:ext uri="{FF2B5EF4-FFF2-40B4-BE49-F238E27FC236}">
                <a16:creationId xmlns:a16="http://schemas.microsoft.com/office/drawing/2014/main" id="{96A6FD75-8D0D-409F-B746-A8AA20524887}"/>
              </a:ext>
            </a:extLst>
          </p:cNvPr>
          <p:cNvSpPr>
            <a:spLocks noGrp="1"/>
          </p:cNvSpPr>
          <p:nvPr>
            <p:ph type="body" sz="quarter" idx="13"/>
          </p:nvPr>
        </p:nvSpPr>
        <p:spPr>
          <a:xfrm>
            <a:off x="9194136" y="1876358"/>
            <a:ext cx="2388264" cy="4166727"/>
          </a:xfrm>
        </p:spPr>
        <p:txBody>
          <a:bodyPr/>
          <a:lstStyle/>
          <a:p>
            <a:pPr marL="0" lvl="0" indent="0" defTabSz="457200" fontAlgn="auto">
              <a:lnSpc>
                <a:spcPct val="100000"/>
              </a:lnSpc>
              <a:spcBef>
                <a:spcPts val="0"/>
              </a:spcBef>
              <a:spcAft>
                <a:spcPts val="600"/>
              </a:spcAft>
              <a:buNone/>
              <a:defRPr/>
            </a:pPr>
            <a:r>
              <a:rPr lang="en-US" sz="1400" b="1" dirty="0">
                <a:solidFill>
                  <a:schemeClr val="bg2">
                    <a:lumMod val="50000"/>
                  </a:schemeClr>
                </a:solidFill>
              </a:rPr>
              <a:t>METHODS:</a:t>
            </a:r>
            <a:endParaRPr lang="en-US" sz="1400" b="1" baseline="30000" dirty="0">
              <a:solidFill>
                <a:schemeClr val="bg2">
                  <a:lumMod val="50000"/>
                </a:schemeClr>
              </a:solidFill>
            </a:endParaRPr>
          </a:p>
          <a:p>
            <a:pPr marL="0" lvl="0" indent="0" defTabSz="457200" fontAlgn="auto">
              <a:lnSpc>
                <a:spcPct val="100000"/>
              </a:lnSpc>
              <a:spcBef>
                <a:spcPts val="0"/>
              </a:spcBef>
              <a:spcAft>
                <a:spcPts val="600"/>
              </a:spcAft>
              <a:buNone/>
              <a:defRPr/>
            </a:pPr>
            <a:r>
              <a:rPr lang="en-US" sz="1400" dirty="0">
                <a:solidFill>
                  <a:schemeClr val="bg2">
                    <a:lumMod val="50000"/>
                  </a:schemeClr>
                </a:solidFill>
              </a:rPr>
              <a:t>118,394 hemodialysis patients in DaVita facilities, 2008-2012, with mean follow-up of 2.3 years. Mean UF rate was characterized during a 30-day baseline interval.</a:t>
            </a:r>
            <a:r>
              <a:rPr lang="en-US" sz="1400" baseline="30000" dirty="0">
                <a:solidFill>
                  <a:schemeClr val="bg2">
                    <a:lumMod val="50000"/>
                  </a:schemeClr>
                </a:solidFill>
              </a:rPr>
              <a:t>1</a:t>
            </a:r>
          </a:p>
          <a:p>
            <a:pPr marL="0" lvl="0" indent="0" defTabSz="457200" fontAlgn="auto">
              <a:lnSpc>
                <a:spcPct val="100000"/>
              </a:lnSpc>
              <a:spcBef>
                <a:spcPts val="0"/>
              </a:spcBef>
              <a:spcAft>
                <a:spcPts val="600"/>
              </a:spcAft>
              <a:buNone/>
              <a:defRPr/>
            </a:pPr>
            <a:r>
              <a:rPr lang="en-US" sz="1400" dirty="0">
                <a:solidFill>
                  <a:schemeClr val="bg2">
                    <a:lumMod val="50000"/>
                  </a:schemeClr>
                </a:solidFill>
              </a:rPr>
              <a:t>Fine and Gray proportional sub-distribution hazards regression models with kidney transplantation and dialysis modality change treated as competing risks were used to estimate the ultraﬁltration rate and all-cause mortality association.</a:t>
            </a:r>
            <a:r>
              <a:rPr lang="en-US" sz="1400" baseline="30000" dirty="0">
                <a:solidFill>
                  <a:schemeClr val="bg2">
                    <a:lumMod val="50000"/>
                  </a:schemeClr>
                </a:solidFill>
              </a:rPr>
              <a:t>1</a:t>
            </a:r>
          </a:p>
        </p:txBody>
      </p:sp>
      <p:sp>
        <p:nvSpPr>
          <p:cNvPr id="4" name="Text Placeholder 3">
            <a:extLst>
              <a:ext uri="{FF2B5EF4-FFF2-40B4-BE49-F238E27FC236}">
                <a16:creationId xmlns:a16="http://schemas.microsoft.com/office/drawing/2014/main" id="{F562EBB2-490E-4E4C-A65E-AFD5DD480266}"/>
              </a:ext>
            </a:extLst>
          </p:cNvPr>
          <p:cNvSpPr>
            <a:spLocks noGrp="1"/>
          </p:cNvSpPr>
          <p:nvPr>
            <p:ph type="body" sz="quarter" idx="14"/>
          </p:nvPr>
        </p:nvSpPr>
        <p:spPr/>
        <p:txBody>
          <a:bodyPr/>
          <a:lstStyle/>
          <a:p>
            <a:r>
              <a:rPr lang="en-US" baseline="30000" dirty="0"/>
              <a:t>1</a:t>
            </a:r>
            <a:r>
              <a:rPr lang="en-US" dirty="0"/>
              <a:t>Assimon, M.M. et al. Ultrafiltration Rate and Mortality in Maintenance Hemodialysis Patients. Am J Kidney Dis. 2016;68(6):911-922</a:t>
            </a:r>
          </a:p>
        </p:txBody>
      </p:sp>
      <p:graphicFrame>
        <p:nvGraphicFramePr>
          <p:cNvPr id="6" name="Content Placeholder 7">
            <a:extLst>
              <a:ext uri="{FF2B5EF4-FFF2-40B4-BE49-F238E27FC236}">
                <a16:creationId xmlns:a16="http://schemas.microsoft.com/office/drawing/2014/main" id="{5D78B067-5AA9-4D2C-8199-4BC6019EC48E}"/>
              </a:ext>
            </a:extLst>
          </p:cNvPr>
          <p:cNvGraphicFramePr>
            <a:graphicFrameLocks/>
          </p:cNvGraphicFramePr>
          <p:nvPr>
            <p:extLst>
              <p:ext uri="{D42A27DB-BD31-4B8C-83A1-F6EECF244321}">
                <p14:modId xmlns:p14="http://schemas.microsoft.com/office/powerpoint/2010/main" val="2450102809"/>
              </p:ext>
            </p:extLst>
          </p:nvPr>
        </p:nvGraphicFramePr>
        <p:xfrm>
          <a:off x="1052362" y="1991360"/>
          <a:ext cx="7988756" cy="354431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AE9092F-F1C6-4800-95B5-CFF223610BC3}"/>
              </a:ext>
            </a:extLst>
          </p:cNvPr>
          <p:cNvSpPr txBox="1"/>
          <p:nvPr/>
        </p:nvSpPr>
        <p:spPr>
          <a:xfrm flipH="1">
            <a:off x="1622346" y="5686798"/>
            <a:ext cx="5885246" cy="307777"/>
          </a:xfrm>
          <a:prstGeom prst="rect">
            <a:avLst/>
          </a:prstGeom>
          <a:noFill/>
        </p:spPr>
        <p:txBody>
          <a:bodyPr wrap="square" rtlCol="0">
            <a:spAutoFit/>
          </a:bodyPr>
          <a:lstStyle/>
          <a:p>
            <a:pPr defTabSz="685800"/>
            <a:r>
              <a:rPr lang="en-US" sz="1400" dirty="0">
                <a:latin typeface="Arial"/>
              </a:rPr>
              <a:t>Rate of fluid removal from the patient -- mL/kg/</a:t>
            </a:r>
            <a:r>
              <a:rPr lang="en-US" sz="1400" dirty="0" err="1">
                <a:latin typeface="Arial"/>
              </a:rPr>
              <a:t>hr</a:t>
            </a:r>
            <a:endParaRPr lang="en-US" sz="1400" dirty="0">
              <a:latin typeface="Arial"/>
            </a:endParaRPr>
          </a:p>
        </p:txBody>
      </p:sp>
      <p:sp>
        <p:nvSpPr>
          <p:cNvPr id="9" name="TextBox 8">
            <a:extLst>
              <a:ext uri="{FF2B5EF4-FFF2-40B4-BE49-F238E27FC236}">
                <a16:creationId xmlns:a16="http://schemas.microsoft.com/office/drawing/2014/main" id="{8B9E6A39-9CD1-49E1-80A3-8A72350DF78F}"/>
              </a:ext>
            </a:extLst>
          </p:cNvPr>
          <p:cNvSpPr txBox="1"/>
          <p:nvPr/>
        </p:nvSpPr>
        <p:spPr>
          <a:xfrm rot="16200000">
            <a:off x="-376536" y="3968395"/>
            <a:ext cx="2441489" cy="307777"/>
          </a:xfrm>
          <a:prstGeom prst="rect">
            <a:avLst/>
          </a:prstGeom>
          <a:noFill/>
        </p:spPr>
        <p:txBody>
          <a:bodyPr wrap="square" rtlCol="0">
            <a:spAutoFit/>
          </a:bodyPr>
          <a:lstStyle/>
          <a:p>
            <a:pPr defTabSz="685800"/>
            <a:r>
              <a:rPr lang="en-US" sz="1400" dirty="0">
                <a:solidFill>
                  <a:prstClr val="black"/>
                </a:solidFill>
                <a:latin typeface="Arial"/>
              </a:rPr>
              <a:t>Risk of Death (HR)</a:t>
            </a:r>
          </a:p>
        </p:txBody>
      </p:sp>
      <p:sp>
        <p:nvSpPr>
          <p:cNvPr id="10" name="Right Arrow 2">
            <a:extLst>
              <a:ext uri="{FF2B5EF4-FFF2-40B4-BE49-F238E27FC236}">
                <a16:creationId xmlns:a16="http://schemas.microsoft.com/office/drawing/2014/main" id="{43A724FD-FB26-4BBC-B3DC-BB6233A8EB97}"/>
              </a:ext>
            </a:extLst>
          </p:cNvPr>
          <p:cNvSpPr/>
          <p:nvPr/>
        </p:nvSpPr>
        <p:spPr>
          <a:xfrm>
            <a:off x="1052362" y="5535677"/>
            <a:ext cx="7989227" cy="129962"/>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1" name="Up Arrow 3">
            <a:extLst>
              <a:ext uri="{FF2B5EF4-FFF2-40B4-BE49-F238E27FC236}">
                <a16:creationId xmlns:a16="http://schemas.microsoft.com/office/drawing/2014/main" id="{5143B116-99BB-43CF-9809-42727F8F0760}"/>
              </a:ext>
            </a:extLst>
          </p:cNvPr>
          <p:cNvSpPr/>
          <p:nvPr/>
        </p:nvSpPr>
        <p:spPr>
          <a:xfrm>
            <a:off x="968036" y="1947381"/>
            <a:ext cx="124966" cy="3687823"/>
          </a:xfrm>
          <a:prstGeom prst="up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Rectangle 11">
            <a:extLst>
              <a:ext uri="{FF2B5EF4-FFF2-40B4-BE49-F238E27FC236}">
                <a16:creationId xmlns:a16="http://schemas.microsoft.com/office/drawing/2014/main" id="{F2E74B0F-64BB-4406-9398-F96C72CC1B56}"/>
              </a:ext>
            </a:extLst>
          </p:cNvPr>
          <p:cNvSpPr/>
          <p:nvPr/>
        </p:nvSpPr>
        <p:spPr>
          <a:xfrm>
            <a:off x="625642" y="4451253"/>
            <a:ext cx="8514229" cy="246221"/>
          </a:xfrm>
          <a:prstGeom prst="rect">
            <a:avLst/>
          </a:prstGeom>
        </p:spPr>
        <p:txBody>
          <a:bodyPr wrap="square">
            <a:spAutoFit/>
          </a:bodyPr>
          <a:lstStyle/>
          <a:p>
            <a:endParaRPr lang="en-US" sz="10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58551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39620" y="1630680"/>
            <a:ext cx="6096161" cy="4682959"/>
          </a:xfrm>
          <a:prstGeom prst="rect">
            <a:avLst/>
          </a:prstGeom>
        </p:spPr>
      </p:pic>
      <p:sp>
        <p:nvSpPr>
          <p:cNvPr id="8" name="Title 7"/>
          <p:cNvSpPr>
            <a:spLocks noGrp="1"/>
          </p:cNvSpPr>
          <p:nvPr>
            <p:ph type="title"/>
          </p:nvPr>
        </p:nvSpPr>
        <p:spPr>
          <a:xfrm>
            <a:off x="838200" y="366185"/>
            <a:ext cx="8653530" cy="1325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p>
            <a:pPr>
              <a:lnSpc>
                <a:spcPct val="90000"/>
              </a:lnSpc>
            </a:pPr>
            <a:r>
              <a:rPr lang="en-US" sz="3200" dirty="0">
                <a:solidFill>
                  <a:srgbClr val="3F3F3F"/>
                </a:solidFill>
              </a:rPr>
              <a:t>Chronic Fluid Overload Adds Mortality Risk</a:t>
            </a:r>
            <a:br>
              <a:rPr lang="en-US" sz="3200" dirty="0">
                <a:solidFill>
                  <a:srgbClr val="3F3F3F"/>
                </a:solidFill>
              </a:rPr>
            </a:br>
            <a:r>
              <a:rPr lang="en-US" sz="2400" cap="small" dirty="0">
                <a:solidFill>
                  <a:srgbClr val="3F3F3F"/>
                </a:solidFill>
              </a:rPr>
              <a:t>Across all Blood Pressure strata</a:t>
            </a:r>
            <a:r>
              <a:rPr lang="en-US" sz="2400" cap="small" baseline="30000" dirty="0">
                <a:solidFill>
                  <a:srgbClr val="3F3F3F"/>
                </a:solidFill>
              </a:rPr>
              <a:t>1</a:t>
            </a:r>
            <a:endParaRPr lang="en-US" sz="3200" cap="small" baseline="30000" dirty="0">
              <a:solidFill>
                <a:srgbClr val="3F3F3F"/>
              </a:solidFill>
            </a:endParaRPr>
          </a:p>
        </p:txBody>
      </p:sp>
      <p:sp>
        <p:nvSpPr>
          <p:cNvPr id="4" name="Text Placeholder 3">
            <a:extLst>
              <a:ext uri="{FF2B5EF4-FFF2-40B4-BE49-F238E27FC236}">
                <a16:creationId xmlns:a16="http://schemas.microsoft.com/office/drawing/2014/main" id="{216DDB5C-B662-4AE8-B1BC-1CC0D6C449B7}"/>
              </a:ext>
            </a:extLst>
          </p:cNvPr>
          <p:cNvSpPr>
            <a:spLocks noGrp="1"/>
          </p:cNvSpPr>
          <p:nvPr>
            <p:ph type="body" sz="quarter" idx="14"/>
          </p:nvPr>
        </p:nvSpPr>
        <p:spPr>
          <a:xfrm>
            <a:off x="838200" y="6280150"/>
            <a:ext cx="7600950" cy="512226"/>
          </a:xfrm>
        </p:spPr>
        <p:txBody>
          <a:bodyPr anchor="ctr"/>
          <a:lstStyle/>
          <a:p>
            <a:r>
              <a:rPr lang="nb-NO" baseline="30000" dirty="0"/>
              <a:t>1</a:t>
            </a:r>
            <a:r>
              <a:rPr lang="nb-NO" dirty="0"/>
              <a:t>Zoccali et al. Chronic Fluid Overload and Mortality in ESRD.</a:t>
            </a:r>
            <a:r>
              <a:rPr lang="en-US" dirty="0"/>
              <a:t> </a:t>
            </a:r>
            <a:r>
              <a:rPr lang="en-US" i="1" dirty="0"/>
              <a:t>J Am </a:t>
            </a:r>
            <a:r>
              <a:rPr lang="en-US" i="1" dirty="0" err="1"/>
              <a:t>Soc</a:t>
            </a:r>
            <a:r>
              <a:rPr lang="en-US" i="1" dirty="0"/>
              <a:t> </a:t>
            </a:r>
            <a:r>
              <a:rPr lang="en-US" i="1" dirty="0" err="1"/>
              <a:t>Nephrol</a:t>
            </a:r>
            <a:r>
              <a:rPr lang="en-US" i="1" dirty="0"/>
              <a:t>.</a:t>
            </a:r>
            <a:r>
              <a:rPr lang="en-US" dirty="0"/>
              <a:t> 2017 Aug;28(8):2491-2497</a:t>
            </a:r>
            <a:endParaRPr lang="nb-NO" dirty="0"/>
          </a:p>
        </p:txBody>
      </p:sp>
      <p:sp>
        <p:nvSpPr>
          <p:cNvPr id="9" name="Title 4"/>
          <p:cNvSpPr txBox="1">
            <a:spLocks/>
          </p:cNvSpPr>
          <p:nvPr/>
        </p:nvSpPr>
        <p:spPr>
          <a:xfrm>
            <a:off x="8717280" y="1899921"/>
            <a:ext cx="2641600" cy="3928790"/>
          </a:xfrm>
          <a:prstGeom prst="rect">
            <a:avLst/>
          </a:prstGeom>
        </p:spPr>
        <p:txBody>
          <a:bodyPr vert="horz" lIns="68580" tIns="34290" rIns="68580" bIns="34290" rtlCol="0" anchor="ctr">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j-ea"/>
                <a:cs typeface="+mj-cs"/>
              </a:rPr>
              <a:t>Figure 4.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j-ea"/>
                <a:cs typeface="+mj-cs"/>
              </a:rPr>
              <a:t>1-year cumulative Fluid Overload (FO) and mortality in patients stratiﬁed by </a:t>
            </a:r>
            <a:r>
              <a:rPr kumimoji="0" lang="en-US" sz="1400" b="0" i="0" u="none" strike="noStrike" kern="1200" cap="none" spc="0" normalizeH="0" baseline="0" noProof="0" dirty="0" err="1">
                <a:ln>
                  <a:noFill/>
                </a:ln>
                <a:solidFill>
                  <a:srgbClr val="000000"/>
                </a:solidFill>
                <a:effectLst/>
                <a:uLnTx/>
                <a:uFillTx/>
                <a:latin typeface="+mn-lt"/>
                <a:ea typeface="+mj-ea"/>
                <a:cs typeface="+mj-cs"/>
              </a:rPr>
              <a:t>predialysis</a:t>
            </a:r>
            <a:r>
              <a:rPr kumimoji="0" lang="en-US" sz="1400" b="0" i="0" u="none" strike="noStrike" kern="1200" cap="none" spc="0" normalizeH="0" baseline="0" noProof="0" dirty="0">
                <a:ln>
                  <a:noFill/>
                </a:ln>
                <a:solidFill>
                  <a:srgbClr val="000000"/>
                </a:solidFill>
                <a:effectLst/>
                <a:uLnTx/>
                <a:uFillTx/>
                <a:latin typeface="+mn-lt"/>
                <a:ea typeface="+mj-ea"/>
                <a:cs typeface="+mj-cs"/>
              </a:rPr>
              <a:t> systolic BP. Data are adjusted. </a:t>
            </a:r>
          </a:p>
          <a:p>
            <a:pPr marL="0" marR="0" lvl="0" indent="0" algn="l" defTabSz="685800" rtl="0" eaLnBrk="1" fontAlgn="auto" latinLnBrk="0" hangingPunct="1">
              <a:lnSpc>
                <a:spcPct val="100000"/>
              </a:lnSpc>
              <a:spcBef>
                <a:spcPct val="0"/>
              </a:spcBef>
              <a:spcAft>
                <a:spcPts val="0"/>
              </a:spcAft>
              <a:buClrTx/>
              <a:buSzTx/>
              <a:buFontTx/>
              <a:buNone/>
              <a:tabLst/>
              <a:defRPr/>
            </a:pPr>
            <a:endParaRPr lang="en-US" sz="1400" dirty="0">
              <a:solidFill>
                <a:srgbClr val="000000"/>
              </a:solidFill>
              <a:latin typeface="+mn-lt"/>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j-ea"/>
                <a:cs typeface="+mj-cs"/>
              </a:rPr>
              <a:t>Fluid-overloaded patients had a significantly higher risk of death compared with non-overloaded patients across all BP strata (all P&lt;0.001).</a:t>
            </a:r>
            <a:r>
              <a:rPr kumimoji="0" lang="en-US" sz="1400" b="0" i="0" u="none" strike="noStrike" kern="1200" cap="none" spc="0" normalizeH="0" baseline="30000" noProof="0" dirty="0">
                <a:ln>
                  <a:noFill/>
                </a:ln>
                <a:solidFill>
                  <a:srgbClr val="000000"/>
                </a:solidFill>
                <a:effectLst/>
                <a:uLnTx/>
                <a:uFillTx/>
                <a:latin typeface="+mn-lt"/>
                <a:ea typeface="+mj-ea"/>
                <a:cs typeface="+mj-cs"/>
              </a:rPr>
              <a:t>1</a:t>
            </a:r>
          </a:p>
        </p:txBody>
      </p:sp>
      <p:sp>
        <p:nvSpPr>
          <p:cNvPr id="5" name="TextBox 4">
            <a:extLst>
              <a:ext uri="{FF2B5EF4-FFF2-40B4-BE49-F238E27FC236}">
                <a16:creationId xmlns:a16="http://schemas.microsoft.com/office/drawing/2014/main" id="{8BAE0528-E0FE-41B0-B44A-7DFD8E2C4117}"/>
              </a:ext>
            </a:extLst>
          </p:cNvPr>
          <p:cNvSpPr txBox="1"/>
          <p:nvPr/>
        </p:nvSpPr>
        <p:spPr>
          <a:xfrm flipH="1">
            <a:off x="6137835" y="3367655"/>
            <a:ext cx="28110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4.8 Kg above dry ECF</a:t>
            </a:r>
          </a:p>
        </p:txBody>
      </p:sp>
      <p:sp>
        <p:nvSpPr>
          <p:cNvPr id="10" name="TextBox 9">
            <a:extLst>
              <a:ext uri="{FF2B5EF4-FFF2-40B4-BE49-F238E27FC236}">
                <a16:creationId xmlns:a16="http://schemas.microsoft.com/office/drawing/2014/main" id="{A024EE35-A491-4F31-AFD7-81C783177CC9}"/>
              </a:ext>
            </a:extLst>
          </p:cNvPr>
          <p:cNvSpPr txBox="1"/>
          <p:nvPr/>
        </p:nvSpPr>
        <p:spPr>
          <a:xfrm flipH="1">
            <a:off x="6137835" y="4215724"/>
            <a:ext cx="28707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0.9 Kg above dry ECF</a:t>
            </a:r>
          </a:p>
        </p:txBody>
      </p:sp>
    </p:spTree>
    <p:extLst>
      <p:ext uri="{BB962C8B-B14F-4D97-AF65-F5344CB8AC3E}">
        <p14:creationId xmlns:p14="http://schemas.microsoft.com/office/powerpoint/2010/main" val="8921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DFE4BB8-2DAA-4FFE-9435-15CAFE79E0B7}"/>
              </a:ext>
            </a:extLst>
          </p:cNvPr>
          <p:cNvGraphicFramePr>
            <a:graphicFrameLocks noGrp="1"/>
          </p:cNvGraphicFramePr>
          <p:nvPr>
            <p:extLst>
              <p:ext uri="{D42A27DB-BD31-4B8C-83A1-F6EECF244321}">
                <p14:modId xmlns:p14="http://schemas.microsoft.com/office/powerpoint/2010/main" val="728397869"/>
              </p:ext>
            </p:extLst>
          </p:nvPr>
        </p:nvGraphicFramePr>
        <p:xfrm>
          <a:off x="838200" y="2343718"/>
          <a:ext cx="10744200" cy="3851276"/>
        </p:xfrm>
        <a:graphic>
          <a:graphicData uri="http://schemas.openxmlformats.org/drawingml/2006/table">
            <a:tbl>
              <a:tblPr firstRow="1" bandRow="1">
                <a:tableStyleId>{21E4AEA4-8DFA-4A89-87EB-49C32662AFE0}</a:tableStyleId>
              </a:tblPr>
              <a:tblGrid>
                <a:gridCol w="3093720">
                  <a:extLst>
                    <a:ext uri="{9D8B030D-6E8A-4147-A177-3AD203B41FA5}">
                      <a16:colId xmlns:a16="http://schemas.microsoft.com/office/drawing/2014/main" val="2680150476"/>
                    </a:ext>
                  </a:extLst>
                </a:gridCol>
                <a:gridCol w="7650480">
                  <a:extLst>
                    <a:ext uri="{9D8B030D-6E8A-4147-A177-3AD203B41FA5}">
                      <a16:colId xmlns:a16="http://schemas.microsoft.com/office/drawing/2014/main" val="4086746397"/>
                    </a:ext>
                  </a:extLst>
                </a:gridCol>
              </a:tblGrid>
              <a:tr h="370840">
                <a:tc>
                  <a:txBody>
                    <a:bodyPr/>
                    <a:lstStyle/>
                    <a:p>
                      <a:r>
                        <a:rPr lang="en-US" dirty="0"/>
                        <a:t>Class</a:t>
                      </a:r>
                    </a:p>
                  </a:txBody>
                  <a:tcPr/>
                </a:tc>
                <a:tc>
                  <a:txBody>
                    <a:bodyPr/>
                    <a:lstStyle/>
                    <a:p>
                      <a:r>
                        <a:rPr lang="en-US" dirty="0"/>
                        <a:t>Patient Symptoms</a:t>
                      </a:r>
                    </a:p>
                  </a:txBody>
                  <a:tcPr/>
                </a:tc>
                <a:extLst>
                  <a:ext uri="{0D108BD9-81ED-4DB2-BD59-A6C34878D82A}">
                    <a16:rowId xmlns:a16="http://schemas.microsoft.com/office/drawing/2014/main" val="197313284"/>
                  </a:ext>
                </a:extLst>
              </a:tr>
              <a:tr h="370840">
                <a:tc>
                  <a:txBody>
                    <a:bodyPr/>
                    <a:lstStyle/>
                    <a:p>
                      <a:r>
                        <a:rPr lang="en-US" dirty="0"/>
                        <a:t>Class I (mild)</a:t>
                      </a:r>
                    </a:p>
                  </a:txBody>
                  <a:tcPr/>
                </a:tc>
                <a:tc>
                  <a:txBody>
                    <a:bodyPr/>
                    <a:lstStyle/>
                    <a:p>
                      <a:r>
                        <a:rPr lang="en-US" dirty="0"/>
                        <a:t>No limitation of physical activity. Ordinary physical activity does not cause undue fatigue, palpitation, or dyspnea.</a:t>
                      </a:r>
                    </a:p>
                  </a:txBody>
                  <a:tcPr marB="182880"/>
                </a:tc>
                <a:extLst>
                  <a:ext uri="{0D108BD9-81ED-4DB2-BD59-A6C34878D82A}">
                    <a16:rowId xmlns:a16="http://schemas.microsoft.com/office/drawing/2014/main" val="4262555556"/>
                  </a:ext>
                </a:extLst>
              </a:tr>
              <a:tr h="370840">
                <a:tc>
                  <a:txBody>
                    <a:bodyPr/>
                    <a:lstStyle/>
                    <a:p>
                      <a:r>
                        <a:rPr lang="en-US" dirty="0"/>
                        <a:t>Class II (mild)</a:t>
                      </a:r>
                    </a:p>
                  </a:txBody>
                  <a:tcPr/>
                </a:tc>
                <a:tc>
                  <a:txBody>
                    <a:bodyPr/>
                    <a:lstStyle/>
                    <a:p>
                      <a:r>
                        <a:rPr lang="en-US" dirty="0"/>
                        <a:t>Slight limitation of physical activity. Comfortable at rest, but ordinary physical activity results in fatigue, palpitation, or dyspnea.</a:t>
                      </a:r>
                    </a:p>
                  </a:txBody>
                  <a:tcPr marB="182880"/>
                </a:tc>
                <a:extLst>
                  <a:ext uri="{0D108BD9-81ED-4DB2-BD59-A6C34878D82A}">
                    <a16:rowId xmlns:a16="http://schemas.microsoft.com/office/drawing/2014/main" val="546305804"/>
                  </a:ext>
                </a:extLst>
              </a:tr>
              <a:tr h="370840">
                <a:tc>
                  <a:txBody>
                    <a:bodyPr/>
                    <a:lstStyle/>
                    <a:p>
                      <a:r>
                        <a:rPr lang="en-US" dirty="0"/>
                        <a:t>Class III (moderate)</a:t>
                      </a:r>
                    </a:p>
                  </a:txBody>
                  <a:tcPr/>
                </a:tc>
                <a:tc>
                  <a:txBody>
                    <a:bodyPr/>
                    <a:lstStyle/>
                    <a:p>
                      <a:r>
                        <a:rPr lang="en-US" dirty="0"/>
                        <a:t>Marked limitation of physical activity. Comfortable at rest, but less than ordinary activity causes fatigue, palpitation, or dyspnea.</a:t>
                      </a:r>
                    </a:p>
                  </a:txBody>
                  <a:tcPr marB="182880"/>
                </a:tc>
                <a:extLst>
                  <a:ext uri="{0D108BD9-81ED-4DB2-BD59-A6C34878D82A}">
                    <a16:rowId xmlns:a16="http://schemas.microsoft.com/office/drawing/2014/main" val="571967548"/>
                  </a:ext>
                </a:extLst>
              </a:tr>
              <a:tr h="370840">
                <a:tc>
                  <a:txBody>
                    <a:bodyPr/>
                    <a:lstStyle/>
                    <a:p>
                      <a:r>
                        <a:rPr lang="en-US" dirty="0"/>
                        <a:t>Class IV (severe)</a:t>
                      </a:r>
                    </a:p>
                  </a:txBody>
                  <a:tcPr/>
                </a:tc>
                <a:tc>
                  <a:txBody>
                    <a:bodyPr/>
                    <a:lstStyle/>
                    <a:p>
                      <a:r>
                        <a:rPr lang="en-US" dirty="0"/>
                        <a:t>Unable to carry out any physical activity without discomfort. Symptoms of cardiac insufﬁciency at rest. If any physical activity is undertaken, discomfort is increased.</a:t>
                      </a:r>
                    </a:p>
                  </a:txBody>
                  <a:tcPr marB="182880"/>
                </a:tc>
                <a:extLst>
                  <a:ext uri="{0D108BD9-81ED-4DB2-BD59-A6C34878D82A}">
                    <a16:rowId xmlns:a16="http://schemas.microsoft.com/office/drawing/2014/main" val="2982697537"/>
                  </a:ext>
                </a:extLst>
              </a:tr>
            </a:tbl>
          </a:graphicData>
        </a:graphic>
      </p:graphicFrame>
      <p:sp>
        <p:nvSpPr>
          <p:cNvPr id="2" name="Title 1">
            <a:extLst>
              <a:ext uri="{FF2B5EF4-FFF2-40B4-BE49-F238E27FC236}">
                <a16:creationId xmlns:a16="http://schemas.microsoft.com/office/drawing/2014/main" id="{07532B53-D37B-475E-A077-E87F68D8087F}"/>
              </a:ext>
            </a:extLst>
          </p:cNvPr>
          <p:cNvSpPr>
            <a:spLocks noGrp="1"/>
          </p:cNvSpPr>
          <p:nvPr>
            <p:ph type="title"/>
          </p:nvPr>
        </p:nvSpPr>
        <p:spPr>
          <a:xfrm>
            <a:off x="838199" y="366185"/>
            <a:ext cx="6607629" cy="1325033"/>
          </a:xfrm>
        </p:spPr>
        <p:txBody>
          <a:bodyPr/>
          <a:lstStyle/>
          <a:p>
            <a:pPr>
              <a:lnSpc>
                <a:spcPct val="90000"/>
              </a:lnSpc>
            </a:pPr>
            <a:r>
              <a:rPr lang="en-US" sz="3200" dirty="0"/>
              <a:t>Characterizations of Heart Failure </a:t>
            </a:r>
            <a:r>
              <a:rPr lang="en-US" sz="2400" cap="small" dirty="0"/>
              <a:t>Classes by Severity of Symptoms</a:t>
            </a:r>
            <a:endParaRPr lang="en-US" cap="small" dirty="0"/>
          </a:p>
        </p:txBody>
      </p:sp>
      <p:sp>
        <p:nvSpPr>
          <p:cNvPr id="4" name="Text Placeholder 3">
            <a:extLst>
              <a:ext uri="{FF2B5EF4-FFF2-40B4-BE49-F238E27FC236}">
                <a16:creationId xmlns:a16="http://schemas.microsoft.com/office/drawing/2014/main" id="{FAB0AC44-8381-4365-839D-A7B4F23667AE}"/>
              </a:ext>
            </a:extLst>
          </p:cNvPr>
          <p:cNvSpPr>
            <a:spLocks noGrp="1"/>
          </p:cNvSpPr>
          <p:nvPr>
            <p:ph type="body" sz="quarter" idx="13"/>
          </p:nvPr>
        </p:nvSpPr>
        <p:spPr>
          <a:xfrm>
            <a:off x="838200" y="1876359"/>
            <a:ext cx="10744200" cy="382204"/>
          </a:xfrm>
        </p:spPr>
        <p:txBody>
          <a:bodyPr anchor="ctr"/>
          <a:lstStyle/>
          <a:p>
            <a:pPr marL="0" indent="0">
              <a:buNone/>
            </a:pPr>
            <a:r>
              <a:rPr lang="en-US" sz="2000" b="1" cap="small" dirty="0"/>
              <a:t>Commonly Cited: New York Heart Association Function Classiﬁcations:</a:t>
            </a:r>
            <a:r>
              <a:rPr lang="en-US" sz="2000" b="1" cap="small" baseline="30000" dirty="0"/>
              <a:t>1</a:t>
            </a:r>
          </a:p>
        </p:txBody>
      </p:sp>
      <p:sp>
        <p:nvSpPr>
          <p:cNvPr id="8" name="Text Placeholder 7">
            <a:extLst>
              <a:ext uri="{FF2B5EF4-FFF2-40B4-BE49-F238E27FC236}">
                <a16:creationId xmlns:a16="http://schemas.microsoft.com/office/drawing/2014/main" id="{FD99C8F1-2028-4403-8497-9DE877B3DDA1}"/>
              </a:ext>
            </a:extLst>
          </p:cNvPr>
          <p:cNvSpPr>
            <a:spLocks noGrp="1"/>
          </p:cNvSpPr>
          <p:nvPr>
            <p:ph type="body" sz="quarter" idx="14"/>
          </p:nvPr>
        </p:nvSpPr>
        <p:spPr/>
        <p:txBody>
          <a:bodyPr/>
          <a:lstStyle/>
          <a:p>
            <a:r>
              <a:rPr lang="en-US" baseline="30000" dirty="0"/>
              <a:t>1</a:t>
            </a:r>
            <a:r>
              <a:rPr lang="en-US" dirty="0"/>
              <a:t>The Criteria Committee of the New York Heart Association. Diseases of the Heart and Blood Vessels: Nomenclature and Criteria for Diagnosis. 6th edition. Boston, MA: Little Brown, 1964.</a:t>
            </a:r>
          </a:p>
        </p:txBody>
      </p:sp>
    </p:spTree>
    <p:extLst>
      <p:ext uri="{BB962C8B-B14F-4D97-AF65-F5344CB8AC3E}">
        <p14:creationId xmlns:p14="http://schemas.microsoft.com/office/powerpoint/2010/main" val="35652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57CB-8CC9-40E6-BF47-70F9EC039B12}"/>
              </a:ext>
            </a:extLst>
          </p:cNvPr>
          <p:cNvSpPr>
            <a:spLocks noGrp="1"/>
          </p:cNvSpPr>
          <p:nvPr>
            <p:ph type="title"/>
          </p:nvPr>
        </p:nvSpPr>
        <p:spPr>
          <a:xfrm>
            <a:off x="838199" y="366185"/>
            <a:ext cx="9187543" cy="1325033"/>
          </a:xfrm>
        </p:spPr>
        <p:txBody>
          <a:bodyPr anchor="ctr"/>
          <a:lstStyle/>
          <a:p>
            <a:pPr>
              <a:lnSpc>
                <a:spcPct val="90000"/>
              </a:lnSpc>
            </a:pPr>
            <a:r>
              <a:rPr lang="en-US" sz="3200" dirty="0"/>
              <a:t>ESRD “Reactive” Classiﬁcation System</a:t>
            </a:r>
            <a:br>
              <a:rPr lang="en-US" sz="3200" dirty="0"/>
            </a:br>
            <a:r>
              <a:rPr lang="en-US" sz="2400" cap="small" dirty="0"/>
              <a:t>ADQI Dyspnea assessment</a:t>
            </a:r>
            <a:endParaRPr lang="en-US" sz="3200" cap="small" dirty="0"/>
          </a:p>
        </p:txBody>
      </p:sp>
      <p:sp>
        <p:nvSpPr>
          <p:cNvPr id="3" name="Text Placeholder 2">
            <a:extLst>
              <a:ext uri="{FF2B5EF4-FFF2-40B4-BE49-F238E27FC236}">
                <a16:creationId xmlns:a16="http://schemas.microsoft.com/office/drawing/2014/main" id="{1A082664-97D6-447F-934B-29B8BAC1F81A}"/>
              </a:ext>
            </a:extLst>
          </p:cNvPr>
          <p:cNvSpPr>
            <a:spLocks noGrp="1"/>
          </p:cNvSpPr>
          <p:nvPr>
            <p:ph type="body" sz="quarter" idx="13"/>
          </p:nvPr>
        </p:nvSpPr>
        <p:spPr>
          <a:xfrm>
            <a:off x="838200" y="1854508"/>
            <a:ext cx="4615544" cy="4351867"/>
          </a:xfrm>
        </p:spPr>
        <p:txBody>
          <a:bodyPr/>
          <a:lstStyle/>
          <a:p>
            <a:r>
              <a:rPr lang="en-US" sz="2000" dirty="0"/>
              <a:t>Dyspnea pre and post hemodialysis treatment assessment</a:t>
            </a:r>
          </a:p>
          <a:p>
            <a:r>
              <a:rPr lang="en-US" sz="2000" dirty="0"/>
              <a:t>Class assignment assumes the achievement of dry weight and usual level of pre/post dyspnea</a:t>
            </a:r>
          </a:p>
          <a:p>
            <a:r>
              <a:rPr lang="en-US" sz="2000" dirty="0"/>
              <a:t>Patients scored by their post-treatment dyspnea assessment:</a:t>
            </a:r>
          </a:p>
          <a:p>
            <a:pPr lvl="1"/>
            <a:r>
              <a:rPr lang="en-US" sz="2000" dirty="0"/>
              <a:t>If dyspnea symptoms improve to class I levels, the patient would be classiﬁed as class 2R</a:t>
            </a:r>
          </a:p>
          <a:p>
            <a:pPr lvl="1"/>
            <a:r>
              <a:rPr lang="en-US" sz="2000" dirty="0"/>
              <a:t>If dyspnea symptoms improve to class II levels, the patient would be classiﬁed as class 3R.</a:t>
            </a:r>
          </a:p>
        </p:txBody>
      </p:sp>
      <p:sp>
        <p:nvSpPr>
          <p:cNvPr id="4" name="Text Placeholder 3">
            <a:extLst>
              <a:ext uri="{FF2B5EF4-FFF2-40B4-BE49-F238E27FC236}">
                <a16:creationId xmlns:a16="http://schemas.microsoft.com/office/drawing/2014/main" id="{A34D74F5-1C1A-41F1-A233-B9282993C516}"/>
              </a:ext>
            </a:extLst>
          </p:cNvPr>
          <p:cNvSpPr>
            <a:spLocks noGrp="1"/>
          </p:cNvSpPr>
          <p:nvPr>
            <p:ph type="body" sz="quarter" idx="14"/>
          </p:nvPr>
        </p:nvSpPr>
        <p:spPr/>
        <p:txBody>
          <a:bodyPr/>
          <a:lstStyle/>
          <a:p>
            <a:r>
              <a:rPr lang="en-US" dirty="0"/>
              <a:t>Chawla LS, Herzog CA, Costanzo MR et al. Proposal for a Functional Classification System of Heart Failure in Patients With End-Stage Renal Disease. J Am Coll </a:t>
            </a:r>
            <a:r>
              <a:rPr lang="en-US" dirty="0" err="1"/>
              <a:t>Cardiol</a:t>
            </a:r>
            <a:r>
              <a:rPr lang="en-US" dirty="0"/>
              <a:t> 2014;63:1246–52</a:t>
            </a:r>
          </a:p>
        </p:txBody>
      </p:sp>
      <p:pic>
        <p:nvPicPr>
          <p:cNvPr id="7" name="Picture 6" descr="A screenshot of text&#10;&#10;Description generated with very high confidence">
            <a:extLst>
              <a:ext uri="{FF2B5EF4-FFF2-40B4-BE49-F238E27FC236}">
                <a16:creationId xmlns:a16="http://schemas.microsoft.com/office/drawing/2014/main" id="{87CF6E4A-F2AF-4841-8556-817287743F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58701" y="1854508"/>
            <a:ext cx="5940925" cy="4278710"/>
          </a:xfrm>
          <a:prstGeom prst="rect">
            <a:avLst/>
          </a:prstGeom>
        </p:spPr>
      </p:pic>
    </p:spTree>
    <p:extLst>
      <p:ext uri="{BB962C8B-B14F-4D97-AF65-F5344CB8AC3E}">
        <p14:creationId xmlns:p14="http://schemas.microsoft.com/office/powerpoint/2010/main" val="96377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2730-23EC-4B3E-8791-E99E8DA433B2}"/>
              </a:ext>
            </a:extLst>
          </p:cNvPr>
          <p:cNvSpPr>
            <a:spLocks noGrp="1"/>
          </p:cNvSpPr>
          <p:nvPr>
            <p:ph type="title"/>
          </p:nvPr>
        </p:nvSpPr>
        <p:spPr>
          <a:xfrm>
            <a:off x="838200" y="366185"/>
            <a:ext cx="7990114" cy="1325033"/>
          </a:xfrm>
        </p:spPr>
        <p:txBody>
          <a:bodyPr/>
          <a:lstStyle/>
          <a:p>
            <a:pPr>
              <a:lnSpc>
                <a:spcPct val="90000"/>
              </a:lnSpc>
            </a:pPr>
            <a:r>
              <a:rPr lang="en-US" sz="3200" dirty="0"/>
              <a:t>ESRD:</a:t>
            </a:r>
            <a:br>
              <a:rPr lang="en-US" sz="3200" dirty="0"/>
            </a:br>
            <a:r>
              <a:rPr lang="en-US" sz="3200" dirty="0"/>
              <a:t>Represents 7% of the Medicare Budget </a:t>
            </a:r>
            <a:br>
              <a:rPr lang="en-US" sz="3200" cap="small" dirty="0"/>
            </a:br>
            <a:r>
              <a:rPr lang="en-US" sz="2000" cap="small" dirty="0"/>
              <a:t>Treats Only 1% of the US Population</a:t>
            </a:r>
            <a:r>
              <a:rPr lang="en-US" sz="2000" cap="small" baseline="30000" dirty="0"/>
              <a:t>1</a:t>
            </a:r>
            <a:endParaRPr lang="en-US" sz="3200" cap="small" baseline="30000" dirty="0"/>
          </a:p>
        </p:txBody>
      </p:sp>
      <p:sp>
        <p:nvSpPr>
          <p:cNvPr id="3" name="Content Placeholder 2">
            <a:extLst>
              <a:ext uri="{FF2B5EF4-FFF2-40B4-BE49-F238E27FC236}">
                <a16:creationId xmlns:a16="http://schemas.microsoft.com/office/drawing/2014/main" id="{AFE79D0F-EE9D-48E1-9D1C-9BD72398DBF8}"/>
              </a:ext>
            </a:extLst>
          </p:cNvPr>
          <p:cNvSpPr>
            <a:spLocks noGrp="1"/>
          </p:cNvSpPr>
          <p:nvPr>
            <p:ph type="body" sz="quarter" idx="13"/>
          </p:nvPr>
        </p:nvSpPr>
        <p:spPr/>
        <p:txBody>
          <a:bodyPr/>
          <a:lstStyle/>
          <a:p>
            <a:r>
              <a:rPr lang="en-US" sz="2200" dirty="0"/>
              <a:t>The rising number and costs of the dialysis population continues to attract policy makers attention. </a:t>
            </a:r>
          </a:p>
          <a:p>
            <a:pPr lvl="1"/>
            <a:r>
              <a:rPr lang="en-US" sz="2200" dirty="0"/>
              <a:t>Policy makers including, the US Government Accountability Office, suggest home therapies should be expanded and barriers addresses</a:t>
            </a:r>
          </a:p>
          <a:p>
            <a:r>
              <a:rPr lang="en-US" sz="2200" dirty="0"/>
              <a:t>The challenge with increasing the use of home therapies centers on the type of the dialysis modality used, how they are applied and the barriers to utilization </a:t>
            </a:r>
          </a:p>
          <a:p>
            <a:r>
              <a:rPr lang="en-US" sz="2200" dirty="0"/>
              <a:t>The modalities need to address the chronic diseases which are major drivers of morbidity and mortality as compared to “uremia”</a:t>
            </a:r>
          </a:p>
          <a:p>
            <a:r>
              <a:rPr lang="en-US" sz="2200" dirty="0"/>
              <a:t>How home dialysis modalities address these chronic diseases and how patients feel on therapy is the ongoing challenge to moving more patients to the home setting while improving efficacy of therapy</a:t>
            </a:r>
          </a:p>
          <a:p>
            <a:endParaRPr lang="en-US" sz="2200" dirty="0"/>
          </a:p>
        </p:txBody>
      </p:sp>
      <p:sp>
        <p:nvSpPr>
          <p:cNvPr id="7" name="Text Placeholder 6">
            <a:extLst>
              <a:ext uri="{FF2B5EF4-FFF2-40B4-BE49-F238E27FC236}">
                <a16:creationId xmlns:a16="http://schemas.microsoft.com/office/drawing/2014/main" id="{0505B8F3-FDD8-4855-9241-293898CC507A}"/>
              </a:ext>
            </a:extLst>
          </p:cNvPr>
          <p:cNvSpPr>
            <a:spLocks noGrp="1"/>
          </p:cNvSpPr>
          <p:nvPr>
            <p:ph type="body" sz="quarter" idx="14"/>
          </p:nvPr>
        </p:nvSpPr>
        <p:spPr/>
        <p:txBody>
          <a:bodyPr/>
          <a:lstStyle/>
          <a:p>
            <a:r>
              <a:rPr lang="en-US" baseline="30000" dirty="0"/>
              <a:t>1</a:t>
            </a:r>
            <a:r>
              <a:rPr lang="en-US" dirty="0"/>
              <a:t>USRDS 2018 Vol 2 Figure 9.2: Trends in (a) total Medicare &amp; ESRD fee-for-service spending ($, in billions), and (b) ESRD spending as percentage of Medicare fee-for-service spending, 2004-2016 </a:t>
            </a:r>
          </a:p>
        </p:txBody>
      </p:sp>
    </p:spTree>
    <p:extLst>
      <p:ext uri="{BB962C8B-B14F-4D97-AF65-F5344CB8AC3E}">
        <p14:creationId xmlns:p14="http://schemas.microsoft.com/office/powerpoint/2010/main" val="13749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lstStyle/>
          <a:p>
            <a:pPr>
              <a:lnSpc>
                <a:spcPct val="90000"/>
              </a:lnSpc>
            </a:pPr>
            <a:r>
              <a:rPr lang="en-US" sz="3200" dirty="0"/>
              <a:t>NKF-KDOQI</a:t>
            </a:r>
            <a:br>
              <a:rPr lang="en-US" dirty="0"/>
            </a:br>
            <a:r>
              <a:rPr lang="en-US" sz="2400" cap="small" dirty="0"/>
              <a:t>Hemodialysis Adequacy Guideline: 2015 Update</a:t>
            </a:r>
            <a:endParaRPr lang="en-US" cap="small" dirty="0"/>
          </a:p>
        </p:txBody>
      </p:sp>
      <p:sp>
        <p:nvSpPr>
          <p:cNvPr id="6" name="Text Placeholder 5">
            <a:extLst>
              <a:ext uri="{FF2B5EF4-FFF2-40B4-BE49-F238E27FC236}">
                <a16:creationId xmlns:a16="http://schemas.microsoft.com/office/drawing/2014/main" id="{07E8A813-03A7-4180-A842-7F69CE874B5D}"/>
              </a:ext>
            </a:extLst>
          </p:cNvPr>
          <p:cNvSpPr>
            <a:spLocks noGrp="1"/>
          </p:cNvSpPr>
          <p:nvPr>
            <p:ph type="body" sz="quarter" idx="13"/>
          </p:nvPr>
        </p:nvSpPr>
        <p:spPr>
          <a:xfrm>
            <a:off x="838200" y="1876358"/>
            <a:ext cx="7224283" cy="4166727"/>
          </a:xfrm>
        </p:spPr>
        <p:txBody>
          <a:bodyPr/>
          <a:lstStyle/>
          <a:p>
            <a:pPr marL="0" indent="0">
              <a:lnSpc>
                <a:spcPct val="110000"/>
              </a:lnSpc>
              <a:spcBef>
                <a:spcPts val="0"/>
              </a:spcBef>
              <a:spcAft>
                <a:spcPts val="900"/>
              </a:spcAft>
              <a:buNone/>
            </a:pPr>
            <a:r>
              <a:rPr lang="en-US" dirty="0">
                <a:solidFill>
                  <a:schemeClr val="tx1">
                    <a:lumMod val="75000"/>
                  </a:schemeClr>
                </a:solidFill>
              </a:rPr>
              <a:t>Consider additional hemodialysis sessions or longer hemodialysis treatment times for patients with: </a:t>
            </a:r>
          </a:p>
          <a:p>
            <a:pPr marL="457189" indent="-457189">
              <a:lnSpc>
                <a:spcPct val="110000"/>
              </a:lnSpc>
              <a:spcBef>
                <a:spcPts val="0"/>
              </a:spcBef>
              <a:buFont typeface="Arial" charset="0"/>
              <a:buChar char="•"/>
            </a:pPr>
            <a:r>
              <a:rPr lang="en-US" sz="2200" dirty="0">
                <a:solidFill>
                  <a:schemeClr val="tx1">
                    <a:lumMod val="75000"/>
                  </a:schemeClr>
                </a:solidFill>
              </a:rPr>
              <a:t>Large weight gains</a:t>
            </a:r>
          </a:p>
          <a:p>
            <a:pPr marL="457189" indent="-457189">
              <a:lnSpc>
                <a:spcPct val="110000"/>
              </a:lnSpc>
              <a:spcBef>
                <a:spcPts val="0"/>
              </a:spcBef>
              <a:buFont typeface="Arial" charset="0"/>
              <a:buChar char="•"/>
            </a:pPr>
            <a:r>
              <a:rPr lang="en-US" sz="2200" dirty="0">
                <a:solidFill>
                  <a:schemeClr val="tx1">
                    <a:lumMod val="75000"/>
                  </a:schemeClr>
                </a:solidFill>
              </a:rPr>
              <a:t>High ultrafiltration rates</a:t>
            </a:r>
          </a:p>
          <a:p>
            <a:pPr marL="457189" indent="-457189">
              <a:lnSpc>
                <a:spcPct val="110000"/>
              </a:lnSpc>
              <a:spcBef>
                <a:spcPts val="0"/>
              </a:spcBef>
              <a:buFont typeface="Arial" charset="0"/>
              <a:buChar char="•"/>
            </a:pPr>
            <a:r>
              <a:rPr lang="en-US" sz="2200" dirty="0">
                <a:solidFill>
                  <a:schemeClr val="tx1">
                    <a:lumMod val="75000"/>
                  </a:schemeClr>
                </a:solidFill>
              </a:rPr>
              <a:t>Poorly controlled blood pressure</a:t>
            </a:r>
          </a:p>
          <a:p>
            <a:pPr marL="457189" indent="-457189">
              <a:lnSpc>
                <a:spcPct val="110000"/>
              </a:lnSpc>
              <a:spcBef>
                <a:spcPts val="0"/>
              </a:spcBef>
              <a:buFont typeface="Arial" charset="0"/>
              <a:buChar char="•"/>
            </a:pPr>
            <a:r>
              <a:rPr lang="en-US" sz="2200" dirty="0">
                <a:solidFill>
                  <a:schemeClr val="tx1">
                    <a:lumMod val="75000"/>
                  </a:schemeClr>
                </a:solidFill>
              </a:rPr>
              <a:t>Difficulty achieving dry weight</a:t>
            </a:r>
          </a:p>
          <a:p>
            <a:pPr marL="457189" indent="-457189">
              <a:lnSpc>
                <a:spcPct val="110000"/>
              </a:lnSpc>
              <a:spcBef>
                <a:spcPts val="0"/>
              </a:spcBef>
              <a:buFont typeface="Arial" charset="0"/>
              <a:buChar char="•"/>
            </a:pPr>
            <a:r>
              <a:rPr lang="en-US" sz="2200" dirty="0">
                <a:solidFill>
                  <a:schemeClr val="tx1">
                    <a:lumMod val="75000"/>
                  </a:schemeClr>
                </a:solidFill>
              </a:rPr>
              <a:t>Poor metabolic control (such as hyperphosphatemia, metabolic acidosis, and/or hyperkalemia)</a:t>
            </a:r>
          </a:p>
          <a:p>
            <a:pPr marL="457189" indent="-457189">
              <a:lnSpc>
                <a:spcPct val="110000"/>
              </a:lnSpc>
              <a:spcBef>
                <a:spcPts val="0"/>
              </a:spcBef>
              <a:buFont typeface="Arial" charset="0"/>
              <a:buChar char="•"/>
            </a:pPr>
            <a:r>
              <a:rPr lang="en-US" sz="2200" dirty="0"/>
              <a:t>Inadequate sodium/water removal to manage hypertension, hypervolemia, and left ventricular hypertrophy</a:t>
            </a:r>
            <a:endParaRPr lang="en-US" sz="2200" dirty="0">
              <a:solidFill>
                <a:schemeClr val="tx1">
                  <a:lumMod val="75000"/>
                </a:schemeClr>
              </a:solidFill>
            </a:endParaRPr>
          </a:p>
        </p:txBody>
      </p:sp>
      <p:sp>
        <p:nvSpPr>
          <p:cNvPr id="2" name="Content Placeholder 1"/>
          <p:cNvSpPr>
            <a:spLocks noGrp="1"/>
          </p:cNvSpPr>
          <p:nvPr>
            <p:ph type="body" sz="quarter" idx="14"/>
          </p:nvPr>
        </p:nvSpPr>
        <p:spPr/>
        <p:txBody>
          <a:bodyPr/>
          <a:lstStyle/>
          <a:p>
            <a:r>
              <a:rPr lang="en-US" dirty="0"/>
              <a:t>National Kidney Foundation. KDOQI Clinical Practice Guideline for Hemodialysis Adequacy: 2015 Update. </a:t>
            </a:r>
            <a:r>
              <a:rPr lang="en-US" i="1" dirty="0"/>
              <a:t>Am J Kidney Dis. </a:t>
            </a:r>
            <a:r>
              <a:rPr lang="en-US" dirty="0"/>
              <a:t>2015;66(5):884-930.</a:t>
            </a:r>
          </a:p>
        </p:txBody>
      </p:sp>
      <p:pic>
        <p:nvPicPr>
          <p:cNvPr id="3" name="Picture 2"/>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62483" y="2331962"/>
            <a:ext cx="3775756" cy="2937439"/>
          </a:xfrm>
          <a:prstGeom prst="rect">
            <a:avLst/>
          </a:prstGeom>
        </p:spPr>
      </p:pic>
    </p:spTree>
    <p:extLst>
      <p:ext uri="{BB962C8B-B14F-4D97-AF65-F5344CB8AC3E}">
        <p14:creationId xmlns:p14="http://schemas.microsoft.com/office/powerpoint/2010/main" val="114272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9C1C-A99C-4073-8012-75D25722470E}"/>
              </a:ext>
            </a:extLst>
          </p:cNvPr>
          <p:cNvSpPr>
            <a:spLocks noGrp="1"/>
          </p:cNvSpPr>
          <p:nvPr>
            <p:ph type="title"/>
          </p:nvPr>
        </p:nvSpPr>
        <p:spPr>
          <a:xfrm>
            <a:off x="838199" y="366185"/>
            <a:ext cx="6708821" cy="1325033"/>
          </a:xfrm>
        </p:spPr>
        <p:txBody>
          <a:bodyPr anchor="ctr"/>
          <a:lstStyle/>
          <a:p>
            <a:pPr>
              <a:lnSpc>
                <a:spcPct val="90000"/>
              </a:lnSpc>
            </a:pPr>
            <a:r>
              <a:rPr lang="en-US" sz="3200" dirty="0"/>
              <a:t>Home Dialysis Utilization</a:t>
            </a:r>
            <a:br>
              <a:rPr lang="en-US" sz="3200" dirty="0"/>
            </a:br>
            <a:r>
              <a:rPr lang="en-US" sz="2400" cap="small" dirty="0"/>
              <a:t>Increase in Number of Home Dialysis Patients</a:t>
            </a:r>
            <a:endParaRPr lang="en-US" sz="3200" cap="small" dirty="0"/>
          </a:p>
        </p:txBody>
      </p:sp>
      <p:sp>
        <p:nvSpPr>
          <p:cNvPr id="3" name="Text Placeholder 2">
            <a:extLst>
              <a:ext uri="{FF2B5EF4-FFF2-40B4-BE49-F238E27FC236}">
                <a16:creationId xmlns:a16="http://schemas.microsoft.com/office/drawing/2014/main" id="{80B88E69-9696-4745-9ED2-EB6141205DDB}"/>
              </a:ext>
            </a:extLst>
          </p:cNvPr>
          <p:cNvSpPr>
            <a:spLocks noGrp="1"/>
          </p:cNvSpPr>
          <p:nvPr>
            <p:ph type="body" sz="quarter" idx="14"/>
          </p:nvPr>
        </p:nvSpPr>
        <p:spPr/>
        <p:txBody>
          <a:bodyPr/>
          <a:lstStyle/>
          <a:p>
            <a:r>
              <a:rPr lang="en-US" dirty="0"/>
              <a:t>*USRDS 2017 ADR Reference Table D.1: Percentages &amp; counts of reported ESRD patients: by treatment modality</a:t>
            </a:r>
          </a:p>
        </p:txBody>
      </p:sp>
      <p:graphicFrame>
        <p:nvGraphicFramePr>
          <p:cNvPr id="7" name="Chart 6">
            <a:extLst>
              <a:ext uri="{FF2B5EF4-FFF2-40B4-BE49-F238E27FC236}">
                <a16:creationId xmlns:a16="http://schemas.microsoft.com/office/drawing/2014/main" id="{AE97AE43-4D2A-4356-9DB6-B5E72F5ECC03}"/>
              </a:ext>
            </a:extLst>
          </p:cNvPr>
          <p:cNvGraphicFramePr>
            <a:graphicFrameLocks/>
          </p:cNvGraphicFramePr>
          <p:nvPr>
            <p:extLst>
              <p:ext uri="{D42A27DB-BD31-4B8C-83A1-F6EECF244321}">
                <p14:modId xmlns:p14="http://schemas.microsoft.com/office/powerpoint/2010/main" val="2893222493"/>
              </p:ext>
            </p:extLst>
          </p:nvPr>
        </p:nvGraphicFramePr>
        <p:xfrm>
          <a:off x="768096" y="1600200"/>
          <a:ext cx="10817352" cy="45767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1CA1B84-D41F-46CC-BF93-0FF87B01E7FA}"/>
              </a:ext>
            </a:extLst>
          </p:cNvPr>
          <p:cNvSpPr txBox="1"/>
          <p:nvPr/>
        </p:nvSpPr>
        <p:spPr>
          <a:xfrm>
            <a:off x="8171326" y="1204686"/>
            <a:ext cx="3411074" cy="914400"/>
          </a:xfrm>
          <a:prstGeom prst="rect">
            <a:avLst/>
          </a:prstGeom>
          <a:solidFill>
            <a:schemeClr val="accent2"/>
          </a:solidFill>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cap="small" dirty="0">
                <a:solidFill>
                  <a:schemeClr val="bg1"/>
                </a:solidFill>
              </a:rPr>
              <a:t>Home Dialysis Utilization:</a:t>
            </a:r>
          </a:p>
          <a:p>
            <a:pPr algn="ctr"/>
            <a:r>
              <a:rPr lang="en-US" sz="2000" b="1" cap="small" dirty="0">
                <a:solidFill>
                  <a:schemeClr val="bg1"/>
                </a:solidFill>
              </a:rPr>
              <a:t>Remains &lt;12% of Patients</a:t>
            </a:r>
            <a:endParaRPr lang="en-US" sz="2000" b="1" dirty="0">
              <a:solidFill>
                <a:schemeClr val="bg1"/>
              </a:solidFill>
            </a:endParaRPr>
          </a:p>
        </p:txBody>
      </p:sp>
    </p:spTree>
    <p:extLst>
      <p:ext uri="{BB962C8B-B14F-4D97-AF65-F5344CB8AC3E}">
        <p14:creationId xmlns:p14="http://schemas.microsoft.com/office/powerpoint/2010/main" val="3906697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C0C2-E744-49AF-81D8-3FBCE6A59A7C}"/>
              </a:ext>
            </a:extLst>
          </p:cNvPr>
          <p:cNvSpPr>
            <a:spLocks noGrp="1"/>
          </p:cNvSpPr>
          <p:nvPr>
            <p:ph type="title"/>
          </p:nvPr>
        </p:nvSpPr>
        <p:spPr/>
        <p:txBody>
          <a:bodyPr/>
          <a:lstStyle/>
          <a:p>
            <a:pPr>
              <a:lnSpc>
                <a:spcPct val="90000"/>
              </a:lnSpc>
            </a:pPr>
            <a:r>
              <a:rPr lang="en-US" sz="3200" dirty="0">
                <a:solidFill>
                  <a:prstClr val="black"/>
                </a:solidFill>
              </a:rPr>
              <a:t>Addressing Consistent Volume Control </a:t>
            </a:r>
            <a:r>
              <a:rPr lang="en-US" sz="2400" cap="small" dirty="0">
                <a:solidFill>
                  <a:prstClr val="black"/>
                </a:solidFill>
              </a:rPr>
              <a:t>Increased Treatment Time and Frequency</a:t>
            </a:r>
            <a:endParaRPr lang="en-US" sz="3200" cap="small" dirty="0"/>
          </a:p>
        </p:txBody>
      </p:sp>
      <p:sp>
        <p:nvSpPr>
          <p:cNvPr id="6" name="Text Placeholder 5">
            <a:extLst>
              <a:ext uri="{FF2B5EF4-FFF2-40B4-BE49-F238E27FC236}">
                <a16:creationId xmlns:a16="http://schemas.microsoft.com/office/drawing/2014/main" id="{79275543-9A3F-4443-ACC3-FCD0A55E5EFC}"/>
              </a:ext>
            </a:extLst>
          </p:cNvPr>
          <p:cNvSpPr>
            <a:spLocks noGrp="1"/>
          </p:cNvSpPr>
          <p:nvPr>
            <p:ph type="body" sz="quarter" idx="14"/>
          </p:nvPr>
        </p:nvSpPr>
        <p:spPr/>
        <p:txBody>
          <a:bodyPr/>
          <a:lstStyle/>
          <a:p>
            <a:r>
              <a:rPr lang="en-US" dirty="0"/>
              <a:t>*See references on slides 28-30</a:t>
            </a:r>
          </a:p>
        </p:txBody>
      </p:sp>
      <p:graphicFrame>
        <p:nvGraphicFramePr>
          <p:cNvPr id="4" name="Content Placeholder 3">
            <a:extLst>
              <a:ext uri="{FF2B5EF4-FFF2-40B4-BE49-F238E27FC236}">
                <a16:creationId xmlns:a16="http://schemas.microsoft.com/office/drawing/2014/main" id="{AAC16EE1-6824-4416-952E-89E3BFD60C5D}"/>
              </a:ext>
            </a:extLst>
          </p:cNvPr>
          <p:cNvGraphicFramePr>
            <a:graphicFrameLocks noGrp="1"/>
          </p:cNvGraphicFramePr>
          <p:nvPr>
            <p:ph idx="4294967295"/>
            <p:extLst>
              <p:ext uri="{D42A27DB-BD31-4B8C-83A1-F6EECF244321}">
                <p14:modId xmlns:p14="http://schemas.microsoft.com/office/powerpoint/2010/main" val="2718377592"/>
              </p:ext>
            </p:extLst>
          </p:nvPr>
        </p:nvGraphicFramePr>
        <p:xfrm>
          <a:off x="762000" y="1417639"/>
          <a:ext cx="10820400" cy="4809871"/>
        </p:xfrm>
        <a:graphic>
          <a:graphicData uri="http://schemas.openxmlformats.org/drawingml/2006/table">
            <a:tbl>
              <a:tblPr firstRow="1" bandRow="1">
                <a:tableStyleId>{F5AB1C69-6EDB-4FF4-983F-18BD219EF322}</a:tableStyleId>
              </a:tblPr>
              <a:tblGrid>
                <a:gridCol w="2705100">
                  <a:extLst>
                    <a:ext uri="{9D8B030D-6E8A-4147-A177-3AD203B41FA5}">
                      <a16:colId xmlns:a16="http://schemas.microsoft.com/office/drawing/2014/main" val="802470339"/>
                    </a:ext>
                  </a:extLst>
                </a:gridCol>
                <a:gridCol w="2705100">
                  <a:extLst>
                    <a:ext uri="{9D8B030D-6E8A-4147-A177-3AD203B41FA5}">
                      <a16:colId xmlns:a16="http://schemas.microsoft.com/office/drawing/2014/main" val="3025133880"/>
                    </a:ext>
                  </a:extLst>
                </a:gridCol>
                <a:gridCol w="2705100">
                  <a:extLst>
                    <a:ext uri="{9D8B030D-6E8A-4147-A177-3AD203B41FA5}">
                      <a16:colId xmlns:a16="http://schemas.microsoft.com/office/drawing/2014/main" val="4009488331"/>
                    </a:ext>
                  </a:extLst>
                </a:gridCol>
                <a:gridCol w="2705100">
                  <a:extLst>
                    <a:ext uri="{9D8B030D-6E8A-4147-A177-3AD203B41FA5}">
                      <a16:colId xmlns:a16="http://schemas.microsoft.com/office/drawing/2014/main" val="3146168814"/>
                    </a:ext>
                  </a:extLst>
                </a:gridCol>
              </a:tblGrid>
              <a:tr h="462808">
                <a:tc gridSpan="4">
                  <a:txBody>
                    <a:bodyPr/>
                    <a:lstStyle/>
                    <a:p>
                      <a:pPr algn="l">
                        <a:lnSpc>
                          <a:spcPct val="90000"/>
                        </a:lnSpc>
                      </a:pPr>
                      <a:r>
                        <a:rPr lang="en-US" dirty="0"/>
                        <a:t>Clinical Considerations for Number of </a:t>
                      </a:r>
                    </a:p>
                    <a:p>
                      <a:pPr algn="l">
                        <a:lnSpc>
                          <a:spcPct val="90000"/>
                        </a:lnSpc>
                      </a:pPr>
                      <a:r>
                        <a:rPr lang="en-US" dirty="0">
                          <a:latin typeface="Arial Black" panose="020B0A04020102020204" pitchFamily="34" charset="0"/>
                        </a:rPr>
                        <a:t>Hemodialysis Treatments per Week:*</a:t>
                      </a:r>
                    </a:p>
                  </a:txBody>
                  <a:tcPr anchor="ctr"/>
                </a:tc>
                <a:tc hMerge="1">
                  <a:txBody>
                    <a:bodyPr/>
                    <a:lstStyle/>
                    <a:p>
                      <a:endParaRPr lang="en-US" dirty="0"/>
                    </a:p>
                  </a:txBody>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992578061"/>
                  </a:ext>
                </a:extLst>
              </a:tr>
              <a:tr h="444015">
                <a:tc>
                  <a:txBody>
                    <a:bodyPr/>
                    <a:lstStyle/>
                    <a:p>
                      <a:pPr algn="l"/>
                      <a:r>
                        <a:rPr lang="en-US" sz="1600" b="1" dirty="0">
                          <a:latin typeface="Arial Black" panose="020B0A04020102020204" pitchFamily="34" charset="0"/>
                        </a:rPr>
                        <a:t>3 T</a:t>
                      </a:r>
                      <a:r>
                        <a:rPr lang="en-US" sz="1600" b="1" strike="noStrike" baseline="-25000" dirty="0">
                          <a:latin typeface="Arial Black" panose="020B0A04020102020204" pitchFamily="34" charset="0"/>
                        </a:rPr>
                        <a:t>x</a:t>
                      </a:r>
                    </a:p>
                  </a:txBody>
                  <a:tcPr/>
                </a:tc>
                <a:tc>
                  <a:txBody>
                    <a:bodyPr/>
                    <a:lstStyle/>
                    <a:p>
                      <a:pPr algn="l"/>
                      <a:r>
                        <a:rPr lang="en-US" sz="1600" b="1" dirty="0">
                          <a:latin typeface="Arial Black" panose="020B0A04020102020204" pitchFamily="34" charset="0"/>
                        </a:rPr>
                        <a:t>3.5 – 4 T</a:t>
                      </a:r>
                      <a:r>
                        <a:rPr lang="en-US" sz="1600" b="1" baseline="-25000" dirty="0">
                          <a:latin typeface="Arial Black" panose="020B0A04020102020204" pitchFamily="34" charset="0"/>
                        </a:rPr>
                        <a:t>x</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latin typeface="Arial Black" panose="020B0A04020102020204" pitchFamily="34" charset="0"/>
                        </a:rPr>
                        <a:t>5+ T</a:t>
                      </a:r>
                      <a:r>
                        <a:rPr lang="en-US" sz="1600" b="1" baseline="-25000" dirty="0">
                          <a:latin typeface="Arial Black" panose="020B0A04020102020204" pitchFamily="34" charset="0"/>
                        </a:rPr>
                        <a:t>x</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latin typeface="Arial Black" panose="020B0A04020102020204" pitchFamily="34" charset="0"/>
                        </a:rPr>
                        <a:t>(“Daily”)</a:t>
                      </a:r>
                    </a:p>
                  </a:txBody>
                  <a:tcPr/>
                </a:tc>
                <a:tc>
                  <a:txBody>
                    <a:bodyPr/>
                    <a:lstStyle/>
                    <a:p>
                      <a:pPr algn="l"/>
                      <a:r>
                        <a:rPr lang="en-US" sz="1600" b="1" dirty="0">
                          <a:latin typeface="Arial Black" panose="020B0A04020102020204" pitchFamily="34" charset="0"/>
                        </a:rPr>
                        <a:t>5+ T</a:t>
                      </a:r>
                      <a:r>
                        <a:rPr lang="en-US" sz="1600" b="1" baseline="-25000" dirty="0">
                          <a:latin typeface="Arial Black" panose="020B0A04020102020204" pitchFamily="34" charset="0"/>
                        </a:rPr>
                        <a:t>x</a:t>
                      </a:r>
                    </a:p>
                    <a:p>
                      <a:pPr algn="l"/>
                      <a:r>
                        <a:rPr lang="en-US" sz="1600" b="1" dirty="0">
                          <a:latin typeface="Arial Black" panose="020B0A04020102020204" pitchFamily="34" charset="0"/>
                        </a:rPr>
                        <a:t>(“Nocturnal”)</a:t>
                      </a:r>
                    </a:p>
                  </a:txBody>
                  <a:tcPr/>
                </a:tc>
                <a:extLst>
                  <a:ext uri="{0D108BD9-81ED-4DB2-BD59-A6C34878D82A}">
                    <a16:rowId xmlns:a16="http://schemas.microsoft.com/office/drawing/2014/main" val="3659094980"/>
                  </a:ext>
                </a:extLst>
              </a:tr>
              <a:tr h="2780938">
                <a:tc>
                  <a:txBody>
                    <a:bodyPr/>
                    <a:lstStyle/>
                    <a:p>
                      <a:pPr marL="285750" indent="-285750">
                        <a:buFont typeface="Arial" panose="020B0604020202020204" pitchFamily="34" charset="0"/>
                        <a:buChar char="•"/>
                      </a:pPr>
                      <a:r>
                        <a:rPr lang="en-US" sz="1600" dirty="0"/>
                        <a:t>Longer hemodialysis treatment time (ex. nocturnal treatments) has improved mortality in observational studies</a:t>
                      </a:r>
                      <a:r>
                        <a:rPr lang="en-US" sz="1600" baseline="30000" dirty="0"/>
                        <a:t>1</a:t>
                      </a:r>
                    </a:p>
                    <a:p>
                      <a:endParaRPr lang="en-US" sz="1600" dirty="0"/>
                    </a:p>
                  </a:txBody>
                  <a:tcPr/>
                </a:tc>
                <a:tc>
                  <a:txBody>
                    <a:bodyPr/>
                    <a:lstStyle/>
                    <a:p>
                      <a:pPr marL="285750" indent="-285750">
                        <a:buFont typeface="Arial" panose="020B0604020202020204" pitchFamily="34" charset="0"/>
                        <a:buChar char="•"/>
                      </a:pPr>
                      <a:r>
                        <a:rPr lang="en-US" sz="1600" dirty="0"/>
                        <a:t>Could mitigate the 2-day killer gap</a:t>
                      </a:r>
                      <a:r>
                        <a:rPr lang="en-US" sz="1600" baseline="30000" dirty="0"/>
                        <a:t>2</a:t>
                      </a:r>
                    </a:p>
                    <a:p>
                      <a:endParaRPr lang="en-US" sz="600" dirty="0"/>
                    </a:p>
                    <a:p>
                      <a:pPr marL="285750" indent="-285750">
                        <a:buFont typeface="Arial" panose="020B0604020202020204" pitchFamily="34" charset="0"/>
                        <a:buChar char="•"/>
                      </a:pPr>
                      <a:r>
                        <a:rPr lang="en-US" sz="1600" dirty="0"/>
                        <a:t>Possibility to decrease UFR with 2-3 additional hours of time per treatment</a:t>
                      </a:r>
                      <a:r>
                        <a:rPr lang="en-US" sz="1600" baseline="30000" dirty="0"/>
                        <a:t>3,4</a:t>
                      </a:r>
                    </a:p>
                    <a:p>
                      <a:endParaRPr lang="en-US" sz="1600" dirty="0"/>
                    </a:p>
                  </a:txBody>
                  <a:tcPr/>
                </a:tc>
                <a:tc>
                  <a:txBody>
                    <a:bodyPr/>
                    <a:lstStyle/>
                    <a:p>
                      <a:pPr marL="285750" indent="-285750">
                        <a:buFont typeface="Arial" panose="020B0604020202020204" pitchFamily="34" charset="0"/>
                        <a:buChar char="•"/>
                      </a:pPr>
                      <a:r>
                        <a:rPr lang="en-US" sz="1600" dirty="0"/>
                        <a:t>Improved BP control &amp; survival</a:t>
                      </a:r>
                      <a:r>
                        <a:rPr lang="en-US" sz="1600" baseline="30000" dirty="0"/>
                        <a:t>1,4-8</a:t>
                      </a:r>
                    </a:p>
                    <a:p>
                      <a:endParaRPr lang="en-US" sz="600" dirty="0"/>
                    </a:p>
                    <a:p>
                      <a:pPr marL="285750" indent="-285750">
                        <a:buFont typeface="Arial" panose="020B0604020202020204" pitchFamily="34" charset="0"/>
                        <a:buChar char="•"/>
                      </a:pPr>
                      <a:r>
                        <a:rPr lang="en-US" sz="1600" dirty="0"/>
                        <a:t>Reduced LVH &amp; cardiovascular hospitalizations</a:t>
                      </a:r>
                      <a:r>
                        <a:rPr lang="en-US" sz="1600" baseline="30000" dirty="0"/>
                        <a:t>4,7,8,10</a:t>
                      </a:r>
                    </a:p>
                    <a:p>
                      <a:endParaRPr lang="en-US" sz="600" dirty="0"/>
                    </a:p>
                    <a:p>
                      <a:pPr marL="285750" indent="-285750">
                        <a:buFont typeface="Arial" panose="020B0604020202020204" pitchFamily="34" charset="0"/>
                        <a:buChar char="•"/>
                      </a:pPr>
                      <a:r>
                        <a:rPr lang="en-US" sz="1600" dirty="0"/>
                        <a:t>Reduced UFR, recovery time &amp; hypotensive episodes</a:t>
                      </a:r>
                      <a:r>
                        <a:rPr lang="en-US" sz="1600" baseline="30000" dirty="0"/>
                        <a:t>3-5,10-15</a:t>
                      </a:r>
                    </a:p>
                    <a:p>
                      <a:endParaRPr lang="en-US" sz="600" dirty="0"/>
                    </a:p>
                    <a:p>
                      <a:pPr marL="285750" indent="-285750">
                        <a:buFont typeface="Arial" panose="020B0604020202020204" pitchFamily="34" charset="0"/>
                        <a:buChar char="•"/>
                      </a:pPr>
                      <a:r>
                        <a:rPr lang="en-US" sz="1600" dirty="0"/>
                        <a:t>Improvements in sleep quality, RLS &amp; HRQoL</a:t>
                      </a:r>
                      <a:r>
                        <a:rPr lang="en-US" sz="1600" baseline="30000" dirty="0"/>
                        <a:t>5,16-18</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600" dirty="0"/>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Limits volume loading between treatments</a:t>
                      </a:r>
                      <a:endParaRPr lang="en-US" sz="1600" baseline="30000" dirty="0"/>
                    </a:p>
                  </a:txBody>
                  <a:tcPr/>
                </a:tc>
                <a:tc>
                  <a:txBody>
                    <a:bodyPr/>
                    <a:lstStyle/>
                    <a:p>
                      <a:r>
                        <a:rPr lang="en-US" sz="1600" dirty="0"/>
                        <a:t>Benefits from 5+ days per week plus:</a:t>
                      </a:r>
                    </a:p>
                    <a:p>
                      <a:endParaRPr lang="en-US" sz="600" dirty="0"/>
                    </a:p>
                    <a:p>
                      <a:pPr marL="285750" indent="-285750">
                        <a:buFont typeface="Arial" panose="020B0604020202020204" pitchFamily="34" charset="0"/>
                        <a:buChar char="•"/>
                      </a:pPr>
                      <a:r>
                        <a:rPr lang="en-US" sz="1600" dirty="0"/>
                        <a:t>Improved sleep and obstructive sleep apnea</a:t>
                      </a:r>
                      <a:r>
                        <a:rPr lang="en-US" sz="1600" baseline="30000" dirty="0"/>
                        <a:t>14,17</a:t>
                      </a:r>
                    </a:p>
                    <a:p>
                      <a:endParaRPr lang="en-US" sz="600" dirty="0"/>
                    </a:p>
                    <a:p>
                      <a:pPr marL="285750" indent="-285750">
                        <a:buFont typeface="Arial" panose="020B0604020202020204" pitchFamily="34" charset="0"/>
                        <a:buChar char="•"/>
                      </a:pPr>
                      <a:r>
                        <a:rPr lang="en-US" sz="1600" dirty="0"/>
                        <a:t>Best dialytic PO4 control</a:t>
                      </a:r>
                      <a:r>
                        <a:rPr lang="en-US" sz="1600" baseline="30000" dirty="0"/>
                        <a:t>4,20,21</a:t>
                      </a:r>
                    </a:p>
                    <a:p>
                      <a:endParaRPr lang="en-US" sz="600" dirty="0"/>
                    </a:p>
                    <a:p>
                      <a:pPr marL="285750" indent="-285750">
                        <a:buFont typeface="Arial" panose="020B0604020202020204" pitchFamily="34" charset="0"/>
                        <a:buChar char="•"/>
                      </a:pPr>
                      <a:r>
                        <a:rPr lang="en-US" sz="1600" dirty="0"/>
                        <a:t>Increased reduction in post dialysis recovery time</a:t>
                      </a:r>
                      <a:r>
                        <a:rPr lang="en-US" sz="1600" baseline="30000" dirty="0"/>
                        <a:t>15</a:t>
                      </a:r>
                    </a:p>
                    <a:p>
                      <a:endParaRPr lang="en-US" sz="1600" dirty="0"/>
                    </a:p>
                  </a:txBody>
                  <a:tcPr/>
                </a:tc>
                <a:extLst>
                  <a:ext uri="{0D108BD9-81ED-4DB2-BD59-A6C34878D82A}">
                    <a16:rowId xmlns:a16="http://schemas.microsoft.com/office/drawing/2014/main" val="2525839593"/>
                  </a:ext>
                </a:extLst>
              </a:tr>
            </a:tbl>
          </a:graphicData>
        </a:graphic>
      </p:graphicFrame>
    </p:spTree>
    <p:extLst>
      <p:ext uri="{BB962C8B-B14F-4D97-AF65-F5344CB8AC3E}">
        <p14:creationId xmlns:p14="http://schemas.microsoft.com/office/powerpoint/2010/main" val="280757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CC04E82-D4F2-4542-B6BE-4A3847545EDD}"/>
              </a:ext>
            </a:extLst>
          </p:cNvPr>
          <p:cNvSpPr>
            <a:spLocks noGrp="1"/>
          </p:cNvSpPr>
          <p:nvPr>
            <p:ph type="body" orient="vert" idx="1"/>
          </p:nvPr>
        </p:nvSpPr>
        <p:spPr>
          <a:xfrm>
            <a:off x="758284" y="1458685"/>
            <a:ext cx="10824116" cy="4696787"/>
          </a:xfrm>
        </p:spPr>
        <p:txBody>
          <a:bodyPr/>
          <a:lstStyle/>
          <a:p>
            <a:pPr marL="0" lvl="1" indent="0">
              <a:buSzPct val="100000"/>
              <a:buNone/>
            </a:pPr>
            <a:r>
              <a:rPr lang="en-US" b="1" dirty="0"/>
              <a:t>Broader context as summarized by Dr. Allan J. Collins:</a:t>
            </a:r>
          </a:p>
          <a:p>
            <a:pPr marL="0" indent="0">
              <a:lnSpc>
                <a:spcPct val="100000"/>
              </a:lnSpc>
              <a:spcBef>
                <a:spcPts val="0"/>
              </a:spcBef>
              <a:spcAft>
                <a:spcPts val="0"/>
              </a:spcAft>
              <a:buNone/>
            </a:pPr>
            <a:endParaRPr lang="en-US" sz="900" b="1" dirty="0"/>
          </a:p>
          <a:p>
            <a:pPr marL="0" indent="0">
              <a:lnSpc>
                <a:spcPct val="100000"/>
              </a:lnSpc>
              <a:spcBef>
                <a:spcPts val="0"/>
              </a:spcBef>
              <a:spcAft>
                <a:spcPts val="0"/>
              </a:spcAft>
              <a:buNone/>
            </a:pPr>
            <a:endParaRPr lang="en-US" sz="900" b="1" dirty="0"/>
          </a:p>
          <a:p>
            <a:pPr marL="0" lvl="1" indent="0">
              <a:spcBef>
                <a:spcPts val="0"/>
              </a:spcBef>
              <a:buSzPct val="100000"/>
              <a:buNone/>
            </a:pPr>
            <a:r>
              <a:rPr lang="en-US" sz="2000" b="1" dirty="0"/>
              <a:t>Trends in the US Dialysis population: </a:t>
            </a:r>
          </a:p>
          <a:p>
            <a:pPr marL="344488" lvl="1">
              <a:spcBef>
                <a:spcPts val="600"/>
              </a:spcBef>
              <a:buSzPct val="100000"/>
              <a:buFont typeface="Arial" panose="020B0604020202020204" pitchFamily="34" charset="0"/>
              <a:buChar char="•"/>
            </a:pPr>
            <a:r>
              <a:rPr lang="en-US" sz="2000" dirty="0"/>
              <a:t>Rate of growth of the US dialysis has slowed to less than 2% per year</a:t>
            </a:r>
          </a:p>
          <a:p>
            <a:pPr marL="344488" lvl="1">
              <a:spcBef>
                <a:spcPts val="600"/>
              </a:spcBef>
              <a:buSzPct val="100000"/>
              <a:buFont typeface="Arial" panose="020B0604020202020204" pitchFamily="34" charset="0"/>
              <a:buChar char="•"/>
            </a:pPr>
            <a:r>
              <a:rPr lang="en-US" sz="2000" dirty="0"/>
              <a:t>Progress on reducing death rates has not only slowed, but stagnated from 2014 to 2016 </a:t>
            </a:r>
          </a:p>
          <a:p>
            <a:pPr marL="344488" lvl="1">
              <a:spcBef>
                <a:spcPts val="600"/>
              </a:spcBef>
              <a:buSzPct val="100000"/>
              <a:buFont typeface="Arial" panose="020B0604020202020204" pitchFamily="34" charset="0"/>
              <a:buChar char="•"/>
            </a:pPr>
            <a:r>
              <a:rPr lang="en-US" sz="2000" dirty="0"/>
              <a:t>US hospitalization rates flattened with expanding use of emergency room visits and observation stays is a new, major concern</a:t>
            </a:r>
          </a:p>
          <a:p>
            <a:pPr marL="344488" lvl="1">
              <a:spcBef>
                <a:spcPts val="600"/>
              </a:spcBef>
              <a:buSzPct val="100000"/>
              <a:buFont typeface="Arial" panose="020B0604020202020204" pitchFamily="34" charset="0"/>
              <a:buChar char="•"/>
            </a:pPr>
            <a:r>
              <a:rPr lang="en-US" sz="2000" dirty="0"/>
              <a:t>Cardiovascular disease and infection remain the leading causes of hospital visits with little progress in recent years</a:t>
            </a:r>
          </a:p>
          <a:p>
            <a:pPr marL="344488" lvl="1">
              <a:spcBef>
                <a:spcPts val="600"/>
              </a:spcBef>
              <a:buSzPct val="100000"/>
              <a:buFont typeface="Arial" panose="020B0604020202020204" pitchFamily="34" charset="0"/>
              <a:buChar char="•"/>
            </a:pPr>
            <a:r>
              <a:rPr lang="en-US" sz="2000" dirty="0"/>
              <a:t>Long weekend, interdialytic interval is a risk for death and hospitalization on the first run of the week</a:t>
            </a:r>
          </a:p>
          <a:p>
            <a:pPr marL="344488" lvl="1">
              <a:spcBef>
                <a:spcPts val="600"/>
              </a:spcBef>
              <a:buSzPct val="100000"/>
              <a:buFont typeface="Arial" panose="020B0604020202020204" pitchFamily="34" charset="0"/>
              <a:buChar char="•"/>
            </a:pPr>
            <a:r>
              <a:rPr lang="en-US" sz="2000" dirty="0"/>
              <a:t>How are these populations going to be managed to reduce morbidity, mortality and cost over the coming decade with shortages of physicians, nurses and inflationary costs?</a:t>
            </a:r>
            <a:endParaRPr lang="en-US" sz="2200" dirty="0"/>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9" name="Title 2"/>
          <p:cNvSpPr txBox="1">
            <a:spLocks/>
          </p:cNvSpPr>
          <p:nvPr/>
        </p:nvSpPr>
        <p:spPr>
          <a:xfrm>
            <a:off x="2153841" y="457200"/>
            <a:ext cx="5669280" cy="1600200"/>
          </a:xfrm>
          <a:prstGeom prst="rect">
            <a:avLst/>
          </a:prstGeom>
        </p:spPr>
        <p:txBody>
          <a:bodyPr anchor="b" anchorCtr="0">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a:lnSpc>
                <a:spcPct val="90000"/>
              </a:lnSpc>
            </a:pPr>
            <a:endParaRPr lang="en-US" sz="2000" b="1" dirty="0">
              <a:solidFill>
                <a:srgbClr val="ED6B2A"/>
              </a:solidFill>
            </a:endParaRPr>
          </a:p>
        </p:txBody>
      </p:sp>
      <p:sp>
        <p:nvSpPr>
          <p:cNvPr id="8" name="Text Placeholder 4">
            <a:extLst>
              <a:ext uri="{FF2B5EF4-FFF2-40B4-BE49-F238E27FC236}">
                <a16:creationId xmlns:a16="http://schemas.microsoft.com/office/drawing/2014/main" id="{60CCC071-E28F-43B3-8DFA-77683C497082}"/>
              </a:ext>
            </a:extLst>
          </p:cNvPr>
          <p:cNvSpPr txBox="1">
            <a:spLocks/>
          </p:cNvSpPr>
          <p:nvPr/>
        </p:nvSpPr>
        <p:spPr>
          <a:xfrm>
            <a:off x="723900" y="5823857"/>
            <a:ext cx="8115300" cy="1034143"/>
          </a:xfrm>
          <a:prstGeom prst="rect">
            <a:avLst/>
          </a:prstGeom>
        </p:spPr>
        <p:txBody>
          <a:bodyPr anchor="ct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dirty="0">
                <a:solidFill>
                  <a:schemeClr val="tx2"/>
                </a:solidFill>
              </a:rPr>
              <a:t>Dr. Collins has held several leadership roles at the National Kidney Foundation (NKF), serving as president for two years, and on the NKF scientific advisory board for six years, and with the Kidney Dialysis Outcomes Quality Initiative. Dr. Collins is the Chief Medical Officer for NxStage Medical, Inc.</a:t>
            </a:r>
          </a:p>
        </p:txBody>
      </p:sp>
    </p:spTree>
    <p:extLst>
      <p:ext uri="{BB962C8B-B14F-4D97-AF65-F5344CB8AC3E}">
        <p14:creationId xmlns:p14="http://schemas.microsoft.com/office/powerpoint/2010/main" val="212324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CC04E82-D4F2-4542-B6BE-4A3847545EDD}"/>
              </a:ext>
            </a:extLst>
          </p:cNvPr>
          <p:cNvSpPr>
            <a:spLocks noGrp="1"/>
          </p:cNvSpPr>
          <p:nvPr>
            <p:ph type="body" orient="vert" idx="1"/>
          </p:nvPr>
        </p:nvSpPr>
        <p:spPr>
          <a:xfrm>
            <a:off x="758284" y="1409700"/>
            <a:ext cx="10824116" cy="4745772"/>
          </a:xfrm>
        </p:spPr>
        <p:txBody>
          <a:bodyPr/>
          <a:lstStyle/>
          <a:p>
            <a:pPr marL="0" indent="0">
              <a:buNone/>
            </a:pPr>
            <a:r>
              <a:rPr lang="en-US" b="1" dirty="0"/>
              <a:t>Critical, unmet needs in current dialysis patient care:</a:t>
            </a:r>
          </a:p>
          <a:p>
            <a:pPr lvl="1"/>
            <a:r>
              <a:rPr lang="en-US" sz="2000" dirty="0"/>
              <a:t>Chronic fluid overload</a:t>
            </a:r>
          </a:p>
          <a:p>
            <a:pPr lvl="1"/>
            <a:r>
              <a:rPr lang="en-US" sz="2000" dirty="0"/>
              <a:t>Aggressive ultrafiltration rates</a:t>
            </a:r>
          </a:p>
          <a:p>
            <a:pPr lvl="1"/>
            <a:r>
              <a:rPr lang="en-US" sz="2000" dirty="0"/>
              <a:t>Recovery time </a:t>
            </a:r>
          </a:p>
          <a:p>
            <a:pPr lvl="1"/>
            <a:r>
              <a:rPr lang="en-US" sz="2000" dirty="0"/>
              <a:t>Cardiovascular-related hospitalizations and death</a:t>
            </a:r>
          </a:p>
          <a:p>
            <a:r>
              <a:rPr lang="en-US" sz="2000" dirty="0"/>
              <a:t>Reactive classifications and care pose challenges to adequate interventions to treat heart disease and cardiovascular complications</a:t>
            </a:r>
          </a:p>
          <a:p>
            <a:r>
              <a:rPr lang="en-US" sz="2000" dirty="0"/>
              <a:t>Multiple randomized clinical trials and large observational cohort studies have shown hemodialysis that 5 or 6 sessions per week can positively address heart disease</a:t>
            </a:r>
          </a:p>
          <a:p>
            <a:r>
              <a:rPr lang="en-US" sz="2000" dirty="0"/>
              <a:t>Proactive disease management should be our aim for current and future patients entrusted to our care</a:t>
            </a:r>
          </a:p>
          <a:p>
            <a:endParaRPr lang="en-US" sz="2000" dirty="0"/>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9" name="Title 2"/>
          <p:cNvSpPr txBox="1">
            <a:spLocks/>
          </p:cNvSpPr>
          <p:nvPr/>
        </p:nvSpPr>
        <p:spPr>
          <a:xfrm>
            <a:off x="2153841" y="457200"/>
            <a:ext cx="5669280" cy="1600200"/>
          </a:xfrm>
          <a:prstGeom prst="rect">
            <a:avLst/>
          </a:prstGeom>
        </p:spPr>
        <p:txBody>
          <a:bodyPr anchor="b" anchorCtr="0">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a:lnSpc>
                <a:spcPct val="90000"/>
              </a:lnSpc>
            </a:pPr>
            <a:endParaRPr lang="en-US" sz="2000" b="1" dirty="0">
              <a:solidFill>
                <a:srgbClr val="ED6B2A"/>
              </a:solidFill>
            </a:endParaRPr>
          </a:p>
        </p:txBody>
      </p:sp>
      <p:sp>
        <p:nvSpPr>
          <p:cNvPr id="8" name="Text Placeholder 4">
            <a:extLst>
              <a:ext uri="{FF2B5EF4-FFF2-40B4-BE49-F238E27FC236}">
                <a16:creationId xmlns:a16="http://schemas.microsoft.com/office/drawing/2014/main" id="{60CCC071-E28F-43B3-8DFA-77683C497082}"/>
              </a:ext>
            </a:extLst>
          </p:cNvPr>
          <p:cNvSpPr txBox="1">
            <a:spLocks/>
          </p:cNvSpPr>
          <p:nvPr/>
        </p:nvSpPr>
        <p:spPr>
          <a:xfrm>
            <a:off x="723900" y="5823857"/>
            <a:ext cx="8115300" cy="1034143"/>
          </a:xfrm>
          <a:prstGeom prst="rect">
            <a:avLst/>
          </a:prstGeom>
        </p:spPr>
        <p:txBody>
          <a:bodyPr anchor="ct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dirty="0">
                <a:solidFill>
                  <a:schemeClr val="tx2"/>
                </a:solidFill>
              </a:rPr>
              <a:t>Dr. Collins has held several leadership roles at the National Kidney Foundation (NKF), serving as president for two years, and on the NKF scientific advisory board for six years, and with the Kidney Dialysis Outcomes Quality Initiative. Dr. Collins is the Chief Medical Officer for NxStage Medical, Inc.</a:t>
            </a:r>
          </a:p>
        </p:txBody>
      </p:sp>
    </p:spTree>
    <p:extLst>
      <p:ext uri="{BB962C8B-B14F-4D97-AF65-F5344CB8AC3E}">
        <p14:creationId xmlns:p14="http://schemas.microsoft.com/office/powerpoint/2010/main" val="133948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CC04E82-D4F2-4542-B6BE-4A3847545EDD}"/>
              </a:ext>
            </a:extLst>
          </p:cNvPr>
          <p:cNvSpPr>
            <a:spLocks noGrp="1"/>
          </p:cNvSpPr>
          <p:nvPr>
            <p:ph type="body" orient="vert" idx="1"/>
          </p:nvPr>
        </p:nvSpPr>
        <p:spPr>
          <a:xfrm>
            <a:off x="762000" y="1426029"/>
            <a:ext cx="10820400" cy="4974769"/>
          </a:xfrm>
        </p:spPr>
        <p:txBody>
          <a:bodyPr/>
          <a:lstStyle/>
          <a:p>
            <a:pPr marL="0" lvl="1" indent="0">
              <a:spcBef>
                <a:spcPts val="0"/>
              </a:spcBef>
              <a:buSzPct val="100000"/>
              <a:buNone/>
            </a:pPr>
            <a:r>
              <a:rPr lang="en-US" b="1" dirty="0"/>
              <a:t>Proactive for either secondary or primary prevention of cardiovascular disease:</a:t>
            </a:r>
          </a:p>
          <a:p>
            <a:pPr marL="344488" lvl="1">
              <a:spcBef>
                <a:spcPts val="600"/>
              </a:spcBef>
              <a:buSzPct val="100000"/>
              <a:buFont typeface="Arial" panose="020B0604020202020204" pitchFamily="34" charset="0"/>
              <a:buChar char="•"/>
            </a:pPr>
            <a:r>
              <a:rPr lang="en-US" sz="2000" dirty="0"/>
              <a:t>Transplant candidates </a:t>
            </a:r>
            <a:r>
              <a:rPr lang="en-US" sz="2000" dirty="0">
                <a:sym typeface="Wingdings" panose="05000000000000000000" pitchFamily="2" charset="2"/>
              </a:rPr>
              <a:t></a:t>
            </a:r>
            <a:endParaRPr lang="en-US" sz="2000" dirty="0"/>
          </a:p>
          <a:p>
            <a:pPr marL="742938" lvl="2" indent="-285750">
              <a:spcBef>
                <a:spcPts val="600"/>
              </a:spcBef>
              <a:buSzPct val="100000"/>
              <a:buFont typeface="Arial" panose="020B0604020202020204" pitchFamily="34" charset="0"/>
              <a:buChar char="‒"/>
            </a:pPr>
            <a:r>
              <a:rPr lang="en-US" sz="1800" dirty="0"/>
              <a:t>Poor control of CVD and BMD while on waitlist could be alleviated with more frequent treatments</a:t>
            </a:r>
          </a:p>
          <a:p>
            <a:pPr marL="344488" lvl="1">
              <a:spcBef>
                <a:spcPts val="600"/>
              </a:spcBef>
              <a:buSzPct val="100000"/>
              <a:buFont typeface="Arial" panose="020B0604020202020204" pitchFamily="34" charset="0"/>
              <a:buChar char="•"/>
            </a:pPr>
            <a:r>
              <a:rPr lang="en-US" sz="2000" dirty="0"/>
              <a:t>Pregnant patients </a:t>
            </a:r>
            <a:r>
              <a:rPr lang="en-US" sz="2000" dirty="0">
                <a:sym typeface="Wingdings" panose="05000000000000000000" pitchFamily="2" charset="2"/>
              </a:rPr>
              <a:t></a:t>
            </a:r>
            <a:endParaRPr lang="en-US" sz="2000" dirty="0"/>
          </a:p>
          <a:p>
            <a:pPr marL="858832" lvl="2" indent="-285750">
              <a:spcBef>
                <a:spcPts val="600"/>
              </a:spcBef>
              <a:buSzPct val="100000"/>
              <a:buFont typeface="Arial" panose="020B0604020202020204" pitchFamily="34" charset="0"/>
              <a:buChar char="‒"/>
            </a:pPr>
            <a:r>
              <a:rPr lang="en-US" sz="1800" dirty="0"/>
              <a:t>Physiologic volume-loaded state is best treated with more frequent hemodialysis</a:t>
            </a:r>
          </a:p>
          <a:p>
            <a:pPr marL="858832" lvl="2" indent="-285750">
              <a:spcBef>
                <a:spcPts val="600"/>
              </a:spcBef>
              <a:buSzPct val="100000"/>
              <a:buFont typeface="Arial" panose="020B0604020202020204" pitchFamily="34" charset="0"/>
              <a:buChar char="‒"/>
            </a:pPr>
            <a:r>
              <a:rPr lang="en-US" sz="1800" dirty="0"/>
              <a:t>Long-term health of the mother should be a rationale for more frequent and longer treatments</a:t>
            </a:r>
          </a:p>
          <a:p>
            <a:pPr marL="344488" lvl="1">
              <a:spcBef>
                <a:spcPts val="600"/>
              </a:spcBef>
              <a:buSzPct val="100000"/>
              <a:buFont typeface="Arial" panose="020B0604020202020204" pitchFamily="34" charset="0"/>
              <a:buChar char="•"/>
            </a:pPr>
            <a:r>
              <a:rPr lang="en-US" sz="2000" dirty="0"/>
              <a:t>Sleep apnea patients </a:t>
            </a:r>
            <a:r>
              <a:rPr lang="en-US" sz="2000" dirty="0">
                <a:sym typeface="Wingdings" panose="05000000000000000000" pitchFamily="2" charset="2"/>
              </a:rPr>
              <a:t></a:t>
            </a:r>
            <a:endParaRPr lang="en-US" sz="2000" dirty="0"/>
          </a:p>
          <a:p>
            <a:pPr marL="858832" lvl="2" indent="-285750">
              <a:spcBef>
                <a:spcPts val="600"/>
              </a:spcBef>
              <a:buSzPct val="100000"/>
              <a:buFont typeface="Arial" panose="020B0604020202020204" pitchFamily="34" charset="0"/>
              <a:buChar char="‒"/>
            </a:pPr>
            <a:r>
              <a:rPr lang="en-US" sz="1800" dirty="0"/>
              <a:t>Likely represents a volume loaded state with central edema, hypoxia and pulmonary hypertension with right heart overload</a:t>
            </a:r>
          </a:p>
          <a:p>
            <a:pPr marL="858832" lvl="2" indent="-285750">
              <a:spcBef>
                <a:spcPts val="600"/>
              </a:spcBef>
              <a:buSzPct val="100000"/>
              <a:buFont typeface="Arial" panose="020B0604020202020204" pitchFamily="34" charset="0"/>
              <a:buChar char="‒"/>
            </a:pPr>
            <a:r>
              <a:rPr lang="en-US" sz="1800" dirty="0"/>
              <a:t>Could be mitigated with more frequent or nocturnal hemodialysis</a:t>
            </a:r>
          </a:p>
          <a:p>
            <a:pPr marL="344488" lvl="1">
              <a:spcBef>
                <a:spcPts val="600"/>
              </a:spcBef>
              <a:buSzPct val="100000"/>
              <a:buFont typeface="Arial" panose="020B0604020202020204" pitchFamily="34" charset="0"/>
              <a:buChar char="•"/>
            </a:pPr>
            <a:r>
              <a:rPr lang="en-US" sz="2000" dirty="0"/>
              <a:t>Restless leg syndrome patients </a:t>
            </a:r>
            <a:r>
              <a:rPr lang="en-US" sz="2000" dirty="0">
                <a:sym typeface="Wingdings" panose="05000000000000000000" pitchFamily="2" charset="2"/>
              </a:rPr>
              <a:t></a:t>
            </a:r>
            <a:endParaRPr lang="en-US" sz="2000" dirty="0"/>
          </a:p>
          <a:p>
            <a:pPr marL="858832" lvl="2" indent="-285750">
              <a:spcBef>
                <a:spcPts val="600"/>
              </a:spcBef>
              <a:buSzPct val="100000"/>
              <a:buFont typeface="Arial" panose="020B0604020202020204" pitchFamily="34" charset="0"/>
              <a:buChar char="‒"/>
            </a:pPr>
            <a:r>
              <a:rPr lang="en-US" sz="1800" dirty="0"/>
              <a:t>Likely represents persistent uremia toxins nervous system toxicity which is treated with more frequent hemodialysis</a:t>
            </a:r>
          </a:p>
          <a:p>
            <a:pPr marL="344488" lvl="1">
              <a:spcBef>
                <a:spcPts val="600"/>
              </a:spcBef>
              <a:buSzPct val="100000"/>
              <a:buFont typeface="Arial" panose="020B0604020202020204" pitchFamily="34" charset="0"/>
              <a:buChar char="•"/>
            </a:pPr>
            <a:r>
              <a:rPr lang="en-US" sz="2000" dirty="0"/>
              <a:t>Hyper oxalosis patients </a:t>
            </a:r>
            <a:r>
              <a:rPr lang="en-US" sz="2000" dirty="0">
                <a:sym typeface="Wingdings" panose="05000000000000000000" pitchFamily="2" charset="2"/>
              </a:rPr>
              <a:t></a:t>
            </a:r>
            <a:endParaRPr lang="en-US" sz="2000" dirty="0"/>
          </a:p>
          <a:p>
            <a:pPr marL="858832" lvl="2" indent="-285750">
              <a:spcBef>
                <a:spcPts val="600"/>
              </a:spcBef>
              <a:buSzPct val="100000"/>
              <a:buFont typeface="Arial" panose="020B0604020202020204" pitchFamily="34" charset="0"/>
              <a:buChar char="‒"/>
            </a:pPr>
            <a:r>
              <a:rPr lang="en-US" sz="1800" dirty="0"/>
              <a:t>Best treated with maximum long nocturnal, daily hemodialysis therapy</a:t>
            </a:r>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9" name="Title 2"/>
          <p:cNvSpPr txBox="1">
            <a:spLocks/>
          </p:cNvSpPr>
          <p:nvPr/>
        </p:nvSpPr>
        <p:spPr>
          <a:xfrm>
            <a:off x="2153841" y="457200"/>
            <a:ext cx="5669280" cy="1600200"/>
          </a:xfrm>
          <a:prstGeom prst="rect">
            <a:avLst/>
          </a:prstGeom>
        </p:spPr>
        <p:txBody>
          <a:bodyPr anchor="b" anchorCtr="0">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a:lnSpc>
                <a:spcPct val="90000"/>
              </a:lnSpc>
            </a:pPr>
            <a:endParaRPr lang="en-US" sz="2000" b="1" dirty="0">
              <a:solidFill>
                <a:srgbClr val="ED6B2A"/>
              </a:solidFill>
            </a:endParaRPr>
          </a:p>
        </p:txBody>
      </p:sp>
    </p:spTree>
    <p:extLst>
      <p:ext uri="{BB962C8B-B14F-4D97-AF65-F5344CB8AC3E}">
        <p14:creationId xmlns:p14="http://schemas.microsoft.com/office/powerpoint/2010/main" val="20960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761999" y="1409700"/>
            <a:ext cx="10667291" cy="4766734"/>
          </a:xfrm>
        </p:spPr>
        <p:txBody>
          <a:bodyPr/>
          <a:lstStyle/>
          <a:p>
            <a:pPr marL="0" indent="0">
              <a:spcAft>
                <a:spcPts val="1200"/>
              </a:spcAft>
              <a:buNone/>
            </a:pPr>
            <a:r>
              <a:rPr lang="en-US" b="1" dirty="0"/>
              <a:t>About this presentation </a:t>
            </a:r>
          </a:p>
          <a:p>
            <a:pPr marL="0" indent="0">
              <a:lnSpc>
                <a:spcPct val="100000"/>
              </a:lnSpc>
              <a:spcBef>
                <a:spcPts val="0"/>
              </a:spcBef>
              <a:spcAft>
                <a:spcPts val="1200"/>
              </a:spcAft>
              <a:buNone/>
            </a:pPr>
            <a:r>
              <a:rPr lang="en-US" sz="2000" dirty="0">
                <a:solidFill>
                  <a:srgbClr val="323232"/>
                </a:solidFill>
              </a:rPr>
              <a:t>This presentation is one in an ongoing series focused on recent articles, clinical findings or guidelines related to issues affecting dialysis patients.</a:t>
            </a:r>
          </a:p>
          <a:p>
            <a:pPr marL="0" indent="0">
              <a:lnSpc>
                <a:spcPct val="100000"/>
              </a:lnSpc>
              <a:spcBef>
                <a:spcPts val="0"/>
              </a:spcBef>
              <a:spcAft>
                <a:spcPts val="1200"/>
              </a:spcAft>
              <a:buNone/>
            </a:pPr>
            <a:r>
              <a:rPr lang="en-US" sz="2000" dirty="0">
                <a:solidFill>
                  <a:srgbClr val="323232"/>
                </a:solidFill>
              </a:rPr>
              <a:t>AdvancingDialysis.org is dedicated to providing clinicians and patients with better access to and more awareness of the reported clinical benefits and improved quality of life made possible with home dialysis, including solo and nocturnal therapy schedules.</a:t>
            </a:r>
          </a:p>
          <a:p>
            <a:pPr marL="0" indent="0">
              <a:lnSpc>
                <a:spcPct val="100000"/>
              </a:lnSpc>
              <a:spcBef>
                <a:spcPts val="0"/>
              </a:spcBef>
              <a:spcAft>
                <a:spcPts val="1200"/>
              </a:spcAft>
              <a:buNone/>
            </a:pPr>
            <a:endParaRPr lang="en-US" sz="1200" dirty="0">
              <a:solidFill>
                <a:srgbClr val="323232"/>
              </a:solidFill>
            </a:endParaRPr>
          </a:p>
          <a:p>
            <a:pPr marL="0" indent="0">
              <a:lnSpc>
                <a:spcPct val="100000"/>
              </a:lnSpc>
              <a:spcBef>
                <a:spcPts val="0"/>
              </a:spcBef>
              <a:spcAft>
                <a:spcPts val="1200"/>
              </a:spcAft>
              <a:buNone/>
            </a:pPr>
            <a:endParaRPr lang="en-US" sz="1200" dirty="0">
              <a:solidFill>
                <a:srgbClr val="323232"/>
              </a:solidFill>
            </a:endParaRPr>
          </a:p>
          <a:p>
            <a:pPr marL="0" indent="0">
              <a:lnSpc>
                <a:spcPct val="100000"/>
              </a:lnSpc>
              <a:spcBef>
                <a:spcPts val="0"/>
              </a:spcBef>
              <a:spcAft>
                <a:spcPts val="1200"/>
              </a:spcAft>
              <a:buNone/>
            </a:pPr>
            <a:endParaRPr lang="en-US" sz="1200" dirty="0">
              <a:solidFill>
                <a:srgbClr val="323232"/>
              </a:solidFill>
            </a:endParaRPr>
          </a:p>
          <a:p>
            <a:pPr marL="0" indent="0">
              <a:lnSpc>
                <a:spcPct val="100000"/>
              </a:lnSpc>
              <a:spcBef>
                <a:spcPts val="0"/>
              </a:spcBef>
              <a:spcAft>
                <a:spcPts val="1200"/>
              </a:spcAft>
              <a:buNone/>
            </a:pPr>
            <a:endParaRPr lang="en-US" sz="1200" dirty="0">
              <a:solidFill>
                <a:srgbClr val="323232"/>
              </a:solidFill>
            </a:endParaRPr>
          </a:p>
          <a:p>
            <a:pPr marL="0" indent="0">
              <a:spcBef>
                <a:spcPts val="0"/>
              </a:spcBef>
              <a:spcAft>
                <a:spcPts val="600"/>
              </a:spcAft>
              <a:buNone/>
            </a:pPr>
            <a:endParaRPr lang="en-US" sz="1800" dirty="0">
              <a:solidFill>
                <a:srgbClr val="323232"/>
              </a:solidFill>
            </a:endParaRPr>
          </a:p>
          <a:p>
            <a:pPr marL="0" indent="0">
              <a:spcBef>
                <a:spcPts val="0"/>
              </a:spcBef>
              <a:spcAft>
                <a:spcPts val="600"/>
              </a:spcAft>
              <a:buNone/>
            </a:pPr>
            <a:r>
              <a:rPr lang="en-US" sz="1800" dirty="0">
                <a:solidFill>
                  <a:srgbClr val="323232"/>
                </a:solidFill>
              </a:rPr>
              <a:t>For more information, visit </a:t>
            </a:r>
            <a:r>
              <a:rPr lang="en-US" sz="1800" b="1" dirty="0">
                <a:solidFill>
                  <a:srgbClr val="323232"/>
                </a:solidFill>
              </a:rPr>
              <a:t>AdvancingDialysis.org</a:t>
            </a:r>
            <a:endParaRPr lang="en-US" sz="1800" dirty="0">
              <a:solidFill>
                <a:srgbClr val="323232"/>
              </a:solidFill>
            </a:endParaRPr>
          </a:p>
          <a:p>
            <a:pPr marL="0" indent="0">
              <a:spcBef>
                <a:spcPts val="0"/>
              </a:spcBef>
              <a:spcAft>
                <a:spcPts val="600"/>
              </a:spcAft>
              <a:buNone/>
            </a:pPr>
            <a:endParaRPr lang="en-US" sz="1600" dirty="0">
              <a:solidFill>
                <a:srgbClr val="323232"/>
              </a:solidFill>
            </a:endParaRPr>
          </a:p>
          <a:p>
            <a:pPr marL="0" indent="0">
              <a:spcBef>
                <a:spcPts val="0"/>
              </a:spcBef>
              <a:spcAft>
                <a:spcPts val="600"/>
              </a:spcAft>
              <a:buNone/>
            </a:pPr>
            <a:r>
              <a:rPr lang="en-US" sz="1600" dirty="0">
                <a:solidFill>
                  <a:srgbClr val="323232"/>
                </a:solidFill>
              </a:rPr>
              <a:t>AdvancingDialysis.org is a project of NxStage Medical, Inc.</a:t>
            </a:r>
          </a:p>
          <a:p>
            <a:pPr marL="0" indent="0">
              <a:buNone/>
            </a:pPr>
            <a:endParaRPr lang="en-US" sz="2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pic>
        <p:nvPicPr>
          <p:cNvPr id="12" name="Picture 11">
            <a:extLst>
              <a:ext uri="{FF2B5EF4-FFF2-40B4-BE49-F238E27FC236}">
                <a16:creationId xmlns:a16="http://schemas.microsoft.com/office/drawing/2014/main" id="{D3C49124-7AC2-4219-80B4-6AB3B3356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4531" y="4785083"/>
            <a:ext cx="884760" cy="1148487"/>
          </a:xfrm>
          <a:prstGeom prst="rect">
            <a:avLst/>
          </a:prstGeom>
        </p:spPr>
      </p:pic>
    </p:spTree>
    <p:extLst>
      <p:ext uri="{BB962C8B-B14F-4D97-AF65-F5344CB8AC3E}">
        <p14:creationId xmlns:p14="http://schemas.microsoft.com/office/powerpoint/2010/main" val="316189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762000" y="1404257"/>
            <a:ext cx="10456126" cy="4772177"/>
          </a:xfrm>
        </p:spPr>
        <p:txBody>
          <a:bodyPr/>
          <a:lstStyle/>
          <a:p>
            <a:pPr marL="0" indent="0">
              <a:spcAft>
                <a:spcPts val="1200"/>
              </a:spcAft>
              <a:buNone/>
            </a:pPr>
            <a:r>
              <a:rPr lang="en-US" b="1" dirty="0"/>
              <a:t>Risks and Responsibilities</a:t>
            </a:r>
          </a:p>
          <a:p>
            <a:pPr marL="0" indent="0">
              <a:lnSpc>
                <a:spcPct val="100000"/>
              </a:lnSpc>
              <a:spcBef>
                <a:spcPts val="0"/>
              </a:spcBef>
              <a:spcAft>
                <a:spcPts val="1200"/>
              </a:spcAft>
              <a:buNone/>
            </a:pPr>
            <a:r>
              <a:rPr lang="en-US" sz="2000" dirty="0">
                <a:solidFill>
                  <a:srgbClr val="323232"/>
                </a:solidFill>
              </a:rPr>
              <a:t>Not everyone will experience the reported benefits of home and more frequent hemodialysis. All forms of hemodialysis involve some risks. When vascular access is exposed to more frequent use, infection of the site, and other access related complications may also be potential risks.</a:t>
            </a:r>
          </a:p>
          <a:p>
            <a:pPr marL="0" indent="0">
              <a:lnSpc>
                <a:spcPct val="100000"/>
              </a:lnSpc>
              <a:spcBef>
                <a:spcPts val="0"/>
              </a:spcBef>
              <a:spcAft>
                <a:spcPts val="1200"/>
              </a:spcAft>
              <a:buNone/>
            </a:pPr>
            <a:r>
              <a:rPr lang="en-US" sz="2000" dirty="0">
                <a:solidFill>
                  <a:srgbClr val="323232"/>
                </a:solidFill>
              </a:rPr>
              <a:t>Certain risks associated with hemodialysis treatment are increased when performing solo home hemodialysis because no one is present to help the patient respond to health emergencies.</a:t>
            </a:r>
          </a:p>
          <a:p>
            <a:pPr marL="0" indent="0">
              <a:lnSpc>
                <a:spcPct val="100000"/>
              </a:lnSpc>
              <a:spcBef>
                <a:spcPts val="0"/>
              </a:spcBef>
              <a:spcAft>
                <a:spcPts val="1200"/>
              </a:spcAft>
              <a:buNone/>
            </a:pPr>
            <a:r>
              <a:rPr lang="en-US" sz="2000" dirty="0">
                <a:solidFill>
                  <a:srgbClr val="323232"/>
                </a:solidFill>
              </a:rPr>
              <a:t>Certain risks associated with hemodialysis treatment are increased when performing nocturnal therapy due to the length of treatment time and because the patient and care partner are sleeping.</a:t>
            </a:r>
          </a:p>
          <a:p>
            <a:pPr marL="0" indent="0">
              <a:buNone/>
            </a:pPr>
            <a:endParaRPr lang="en-US" sz="2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Tree>
    <p:extLst>
      <p:ext uri="{BB962C8B-B14F-4D97-AF65-F5344CB8AC3E}">
        <p14:creationId xmlns:p14="http://schemas.microsoft.com/office/powerpoint/2010/main" val="106212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33E80-883B-4EA3-AF91-36F33E0C9D6E}"/>
              </a:ext>
            </a:extLst>
          </p:cNvPr>
          <p:cNvSpPr>
            <a:spLocks noGrp="1"/>
          </p:cNvSpPr>
          <p:nvPr>
            <p:ph type="title"/>
          </p:nvPr>
        </p:nvSpPr>
        <p:spPr/>
        <p:txBody>
          <a:bodyPr/>
          <a:lstStyle/>
          <a:p>
            <a:r>
              <a:rPr lang="en-US" sz="2800" dirty="0"/>
              <a:t>Clinical Evidence for Benefits Of Increased Frequency at Home</a:t>
            </a:r>
            <a:br>
              <a:rPr lang="en-US" sz="2800" dirty="0"/>
            </a:br>
            <a:r>
              <a:rPr lang="en-US" sz="1800" b="1" cap="small" dirty="0"/>
              <a:t>References</a:t>
            </a:r>
            <a:endParaRPr lang="en-US" sz="2800" b="1" cap="small" dirty="0"/>
          </a:p>
        </p:txBody>
      </p:sp>
      <p:sp>
        <p:nvSpPr>
          <p:cNvPr id="2" name="Content Placeholder 1">
            <a:extLst>
              <a:ext uri="{FF2B5EF4-FFF2-40B4-BE49-F238E27FC236}">
                <a16:creationId xmlns:a16="http://schemas.microsoft.com/office/drawing/2014/main" id="{A4B78681-C523-475F-8C43-504C3B007723}"/>
              </a:ext>
            </a:extLst>
          </p:cNvPr>
          <p:cNvSpPr>
            <a:spLocks noGrp="1"/>
          </p:cNvSpPr>
          <p:nvPr>
            <p:ph type="body" sz="quarter" idx="13"/>
          </p:nvPr>
        </p:nvSpPr>
        <p:spPr/>
        <p:txBody>
          <a:bodyPr>
            <a:noAutofit/>
          </a:bodyPr>
          <a:lstStyle/>
          <a:p>
            <a:pPr marL="0" indent="0">
              <a:spcBef>
                <a:spcPts val="0"/>
              </a:spcBef>
              <a:spcAft>
                <a:spcPts val="600"/>
              </a:spcAft>
              <a:buNone/>
            </a:pPr>
            <a:r>
              <a:rPr lang="en-US" sz="1467" baseline="30000" dirty="0">
                <a:solidFill>
                  <a:schemeClr val="tx1">
                    <a:lumMod val="50000"/>
                    <a:lumOff val="50000"/>
                  </a:schemeClr>
                </a:solidFill>
              </a:rPr>
              <a:t>1</a:t>
            </a:r>
            <a:r>
              <a:rPr lang="en-US" sz="1467" dirty="0">
                <a:solidFill>
                  <a:schemeClr val="tx1">
                    <a:lumMod val="50000"/>
                    <a:lumOff val="50000"/>
                  </a:schemeClr>
                </a:solidFill>
              </a:rPr>
              <a:t>Rivara MB et al. Extended-hours hemodialysis is associated with lower mortality risk in patients with end-stage renal disease. Kidney Int. 2016 Dec;90(6):1312-1320.</a:t>
            </a:r>
            <a:endParaRPr lang="en-US" sz="1467" baseline="30000" dirty="0">
              <a:solidFill>
                <a:schemeClr val="tx1">
                  <a:lumMod val="50000"/>
                  <a:lumOff val="50000"/>
                </a:schemeClr>
              </a:solidFill>
            </a:endParaRPr>
          </a:p>
          <a:p>
            <a:pPr marL="0" indent="0">
              <a:spcBef>
                <a:spcPts val="0"/>
              </a:spcBef>
              <a:spcAft>
                <a:spcPts val="600"/>
              </a:spcAft>
              <a:buNone/>
            </a:pPr>
            <a:r>
              <a:rPr lang="en-US" sz="1467" baseline="30000" dirty="0">
                <a:solidFill>
                  <a:schemeClr val="tx1">
                    <a:lumMod val="50000"/>
                    <a:lumOff val="50000"/>
                  </a:schemeClr>
                </a:solidFill>
              </a:rPr>
              <a:t>2</a:t>
            </a:r>
            <a:r>
              <a:rPr lang="en-US" sz="1467" dirty="0">
                <a:solidFill>
                  <a:schemeClr val="tx1">
                    <a:lumMod val="50000"/>
                    <a:lumOff val="50000"/>
                  </a:schemeClr>
                </a:solidFill>
              </a:rPr>
              <a:t>Foley, R. N., Gilbertson, D. T., Murray, T., Collins, A. J. Long interdialytic interval and mortality among patients receiving hemodialysis. NEJM. 2011;365(12):1099-1107.</a:t>
            </a:r>
          </a:p>
          <a:p>
            <a:pPr marL="0" indent="0">
              <a:spcBef>
                <a:spcPts val="0"/>
              </a:spcBef>
              <a:spcAft>
                <a:spcPts val="600"/>
              </a:spcAft>
              <a:buNone/>
            </a:pPr>
            <a:r>
              <a:rPr lang="en-US" sz="1467" baseline="30000" dirty="0">
                <a:solidFill>
                  <a:schemeClr val="tx1">
                    <a:lumMod val="50000"/>
                    <a:lumOff val="50000"/>
                  </a:schemeClr>
                </a:solidFill>
              </a:rPr>
              <a:t>3</a:t>
            </a:r>
            <a:r>
              <a:rPr lang="en-US" sz="1467" dirty="0">
                <a:solidFill>
                  <a:schemeClr val="tx1">
                    <a:lumMod val="50000"/>
                    <a:lumOff val="50000"/>
                  </a:schemeClr>
                </a:solidFill>
              </a:rPr>
              <a:t>Raimann, J.G., et al. The Effect of Increased Frequency of Hemodialysis on Volume-Related Outcomes: A Secondary Analysis of the Frequent Hemodialysis Network Trials. Blood </a:t>
            </a:r>
            <a:r>
              <a:rPr lang="en-US" sz="1467" dirty="0" err="1">
                <a:solidFill>
                  <a:schemeClr val="tx1">
                    <a:lumMod val="50000"/>
                    <a:lumOff val="50000"/>
                  </a:schemeClr>
                </a:solidFill>
              </a:rPr>
              <a:t>Purif</a:t>
            </a:r>
            <a:r>
              <a:rPr lang="en-US" sz="1467" dirty="0">
                <a:solidFill>
                  <a:schemeClr val="tx1">
                    <a:lumMod val="50000"/>
                    <a:lumOff val="50000"/>
                  </a:schemeClr>
                </a:solidFill>
              </a:rPr>
              <a:t> 2016;41:277–286.</a:t>
            </a:r>
          </a:p>
          <a:p>
            <a:pPr marL="0" indent="0">
              <a:spcBef>
                <a:spcPts val="0"/>
              </a:spcBef>
              <a:spcAft>
                <a:spcPts val="600"/>
              </a:spcAft>
              <a:buNone/>
            </a:pPr>
            <a:r>
              <a:rPr lang="en-US" sz="1467" baseline="30000" dirty="0">
                <a:solidFill>
                  <a:schemeClr val="tx1">
                    <a:lumMod val="50000"/>
                    <a:lumOff val="50000"/>
                  </a:schemeClr>
                </a:solidFill>
              </a:rPr>
              <a:t>4</a:t>
            </a:r>
            <a:r>
              <a:rPr lang="en-US" sz="1467" dirty="0">
                <a:solidFill>
                  <a:schemeClr val="tx1">
                    <a:lumMod val="50000"/>
                    <a:lumOff val="50000"/>
                  </a:schemeClr>
                </a:solidFill>
              </a:rPr>
              <a:t>FHN Trial Group, </a:t>
            </a:r>
            <a:r>
              <a:rPr lang="en-US" sz="1467" dirty="0" err="1">
                <a:solidFill>
                  <a:schemeClr val="tx1">
                    <a:lumMod val="50000"/>
                    <a:lumOff val="50000"/>
                  </a:schemeClr>
                </a:solidFill>
              </a:rPr>
              <a:t>Chertow</a:t>
            </a:r>
            <a:r>
              <a:rPr lang="en-US" sz="1467" dirty="0">
                <a:solidFill>
                  <a:schemeClr val="tx1">
                    <a:lumMod val="50000"/>
                    <a:lumOff val="50000"/>
                  </a:schemeClr>
                </a:solidFill>
              </a:rPr>
              <a:t>, G.M., Levin, N.W., Beck, G.J. et al. In-center hemodialysis six times per week versus three times per week. N </a:t>
            </a:r>
            <a:r>
              <a:rPr lang="en-US" sz="1467" dirty="0" err="1">
                <a:solidFill>
                  <a:schemeClr val="tx1">
                    <a:lumMod val="50000"/>
                    <a:lumOff val="50000"/>
                  </a:schemeClr>
                </a:solidFill>
              </a:rPr>
              <a:t>Engl</a:t>
            </a:r>
            <a:r>
              <a:rPr lang="en-US" sz="1467" dirty="0">
                <a:solidFill>
                  <a:schemeClr val="tx1">
                    <a:lumMod val="50000"/>
                    <a:lumOff val="50000"/>
                  </a:schemeClr>
                </a:solidFill>
              </a:rPr>
              <a:t> J Med. 2010; 363: 2287–2300.</a:t>
            </a:r>
          </a:p>
          <a:p>
            <a:pPr marL="0" indent="0">
              <a:spcBef>
                <a:spcPts val="0"/>
              </a:spcBef>
              <a:spcAft>
                <a:spcPts val="600"/>
              </a:spcAft>
              <a:buNone/>
            </a:pPr>
            <a:r>
              <a:rPr lang="en-US" sz="1467" baseline="30000" dirty="0">
                <a:solidFill>
                  <a:schemeClr val="tx1">
                    <a:lumMod val="50000"/>
                    <a:lumOff val="50000"/>
                  </a:schemeClr>
                </a:solidFill>
              </a:rPr>
              <a:t>5</a:t>
            </a:r>
            <a:r>
              <a:rPr lang="en-US" sz="1467" dirty="0">
                <a:solidFill>
                  <a:schemeClr val="tx1">
                    <a:lumMod val="50000"/>
                    <a:lumOff val="50000"/>
                  </a:schemeClr>
                </a:solidFill>
              </a:rPr>
              <a:t>Morfin, J.A., </a:t>
            </a:r>
            <a:r>
              <a:rPr lang="en-US" sz="1467" dirty="0" err="1">
                <a:solidFill>
                  <a:schemeClr val="tx1">
                    <a:lumMod val="50000"/>
                    <a:lumOff val="50000"/>
                  </a:schemeClr>
                </a:solidFill>
              </a:rPr>
              <a:t>Fluck</a:t>
            </a:r>
            <a:r>
              <a:rPr lang="en-US" sz="1467" dirty="0">
                <a:solidFill>
                  <a:schemeClr val="tx1">
                    <a:lumMod val="50000"/>
                    <a:lumOff val="50000"/>
                  </a:schemeClr>
                </a:solidFill>
              </a:rPr>
              <a:t>, R.J., Weinhandl, E.D., Kansal, S., McCullough, P.A., and Komenda, P. Intensive hemodialysis and treatment complications and tolerability. Am J Kidney Dis. 2016; 68: S43–S50.</a:t>
            </a:r>
          </a:p>
          <a:p>
            <a:pPr marL="0" indent="0">
              <a:spcBef>
                <a:spcPts val="0"/>
              </a:spcBef>
              <a:spcAft>
                <a:spcPts val="600"/>
              </a:spcAft>
              <a:buNone/>
            </a:pPr>
            <a:r>
              <a:rPr lang="en-US" sz="1467" baseline="30000" dirty="0">
                <a:solidFill>
                  <a:schemeClr val="tx1">
                    <a:lumMod val="50000"/>
                    <a:lumOff val="50000"/>
                  </a:schemeClr>
                </a:solidFill>
              </a:rPr>
              <a:t>6</a:t>
            </a:r>
            <a:r>
              <a:rPr lang="en-US" sz="1467" dirty="0">
                <a:solidFill>
                  <a:schemeClr val="tx1">
                    <a:lumMod val="50000"/>
                    <a:lumOff val="50000"/>
                  </a:schemeClr>
                </a:solidFill>
              </a:rPr>
              <a:t>Bakris, G.L., Burkart, J.M., Weinhandl, E.D., McCullough, P.A., and Kraus, M.A. Intensive hemodialysis, blood pressure, and antihypertensive medication use. Am J Kidney Dis. 2016; 68: S15–S23.</a:t>
            </a:r>
          </a:p>
          <a:p>
            <a:pPr marL="0" indent="0">
              <a:spcBef>
                <a:spcPts val="0"/>
              </a:spcBef>
              <a:spcAft>
                <a:spcPts val="600"/>
              </a:spcAft>
              <a:buNone/>
            </a:pPr>
            <a:r>
              <a:rPr lang="en-US" sz="1467" baseline="30000" dirty="0">
                <a:solidFill>
                  <a:schemeClr val="tx1">
                    <a:lumMod val="50000"/>
                    <a:lumOff val="50000"/>
                  </a:schemeClr>
                </a:solidFill>
              </a:rPr>
              <a:t>7</a:t>
            </a:r>
            <a:r>
              <a:rPr lang="en-US" sz="1467" dirty="0">
                <a:solidFill>
                  <a:schemeClr val="tx1">
                    <a:lumMod val="50000"/>
                    <a:lumOff val="50000"/>
                  </a:schemeClr>
                </a:solidFill>
              </a:rPr>
              <a:t>Weinhandl ED, Gilbertson DT, Collins AJ. Mortality, Hospitalization, and Technique Failure in Daily Home Hemodialysis and Matched Peritoneal Dialysis Patients: A Matched Cohort Study. Am J Kidney Dis. 2016;67(1):98-110.</a:t>
            </a:r>
          </a:p>
          <a:p>
            <a:pPr marL="0" indent="0">
              <a:spcBef>
                <a:spcPts val="0"/>
              </a:spcBef>
              <a:spcAft>
                <a:spcPts val="600"/>
              </a:spcAft>
              <a:buNone/>
            </a:pPr>
            <a:r>
              <a:rPr lang="en-US" sz="1467" baseline="30000" dirty="0">
                <a:solidFill>
                  <a:schemeClr val="tx1">
                    <a:lumMod val="50000"/>
                    <a:lumOff val="50000"/>
                  </a:schemeClr>
                </a:solidFill>
              </a:rPr>
              <a:t>8</a:t>
            </a:r>
            <a:r>
              <a:rPr lang="en-US" sz="1467" dirty="0">
                <a:solidFill>
                  <a:schemeClr val="tx1">
                    <a:lumMod val="50000"/>
                    <a:lumOff val="50000"/>
                  </a:schemeClr>
                </a:solidFill>
              </a:rPr>
              <a:t>Weinhandl, E.D., Liu, J., Gilbertson, D.T., Arneson, T.J., Collins, A.J. Survival in daily home hemodialysis and matched thrice-weekly in-center hemodialysis patients. J Am </a:t>
            </a:r>
            <a:r>
              <a:rPr lang="en-US" sz="1467" dirty="0" err="1">
                <a:solidFill>
                  <a:schemeClr val="tx1">
                    <a:lumMod val="50000"/>
                    <a:lumOff val="50000"/>
                  </a:schemeClr>
                </a:solidFill>
              </a:rPr>
              <a:t>Soc</a:t>
            </a:r>
            <a:r>
              <a:rPr lang="en-US" sz="1467" dirty="0">
                <a:solidFill>
                  <a:schemeClr val="tx1">
                    <a:lumMod val="50000"/>
                    <a:lumOff val="50000"/>
                  </a:schemeClr>
                </a:solidFill>
              </a:rPr>
              <a:t> </a:t>
            </a:r>
            <a:r>
              <a:rPr lang="en-US" sz="1467" dirty="0" err="1">
                <a:solidFill>
                  <a:schemeClr val="tx1">
                    <a:lumMod val="50000"/>
                    <a:lumOff val="50000"/>
                  </a:schemeClr>
                </a:solidFill>
              </a:rPr>
              <a:t>Nephrol</a:t>
            </a:r>
            <a:r>
              <a:rPr lang="en-US" sz="1467" dirty="0">
                <a:solidFill>
                  <a:schemeClr val="tx1">
                    <a:lumMod val="50000"/>
                    <a:lumOff val="50000"/>
                  </a:schemeClr>
                </a:solidFill>
              </a:rPr>
              <a:t>. 2012;23:895–904.</a:t>
            </a:r>
          </a:p>
          <a:p>
            <a:pPr marL="0" indent="0">
              <a:spcBef>
                <a:spcPts val="0"/>
              </a:spcBef>
              <a:spcAft>
                <a:spcPts val="600"/>
              </a:spcAft>
              <a:buNone/>
            </a:pPr>
            <a:r>
              <a:rPr lang="en-US" sz="1467" baseline="30000" dirty="0">
                <a:solidFill>
                  <a:schemeClr val="tx1">
                    <a:lumMod val="50000"/>
                    <a:lumOff val="50000"/>
                  </a:schemeClr>
                </a:solidFill>
              </a:rPr>
              <a:t>9</a:t>
            </a:r>
            <a:r>
              <a:rPr lang="en-US" sz="1467" dirty="0">
                <a:solidFill>
                  <a:schemeClr val="tx1">
                    <a:lumMod val="50000"/>
                    <a:lumOff val="50000"/>
                  </a:schemeClr>
                </a:solidFill>
              </a:rPr>
              <a:t>Chan, C.T., Greene, T., </a:t>
            </a:r>
            <a:r>
              <a:rPr lang="en-US" sz="1467" dirty="0" err="1">
                <a:solidFill>
                  <a:schemeClr val="tx1">
                    <a:lumMod val="50000"/>
                    <a:lumOff val="50000"/>
                  </a:schemeClr>
                </a:solidFill>
              </a:rPr>
              <a:t>Chertow</a:t>
            </a:r>
            <a:r>
              <a:rPr lang="en-US" sz="1467" dirty="0">
                <a:solidFill>
                  <a:schemeClr val="tx1">
                    <a:lumMod val="50000"/>
                    <a:lumOff val="50000"/>
                  </a:schemeClr>
                </a:solidFill>
              </a:rPr>
              <a:t>, G.M. et al. Determinants of left ventricular mass in patients on hemodialysis: Frequent Hemodialysis Network (FHN) Trials. </a:t>
            </a:r>
            <a:r>
              <a:rPr lang="en-US" sz="1467" dirty="0" err="1">
                <a:solidFill>
                  <a:schemeClr val="tx1">
                    <a:lumMod val="50000"/>
                    <a:lumOff val="50000"/>
                  </a:schemeClr>
                </a:solidFill>
              </a:rPr>
              <a:t>Circ</a:t>
            </a:r>
            <a:r>
              <a:rPr lang="en-US" sz="1467" dirty="0">
                <a:solidFill>
                  <a:schemeClr val="tx1">
                    <a:lumMod val="50000"/>
                    <a:lumOff val="50000"/>
                  </a:schemeClr>
                </a:solidFill>
              </a:rPr>
              <a:t> Cardiovasc Imaging. 2012; 5: 251–261.</a:t>
            </a:r>
          </a:p>
          <a:p>
            <a:pPr marL="0" indent="0" defTabSz="609585">
              <a:spcBef>
                <a:spcPts val="0"/>
              </a:spcBef>
              <a:spcAft>
                <a:spcPts val="600"/>
              </a:spcAft>
              <a:buNone/>
            </a:pPr>
            <a:endParaRPr lang="en-US" sz="1467" baseline="30000"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4247925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78681-C523-475F-8C43-504C3B007723}"/>
              </a:ext>
            </a:extLst>
          </p:cNvPr>
          <p:cNvSpPr>
            <a:spLocks noGrp="1"/>
          </p:cNvSpPr>
          <p:nvPr>
            <p:ph type="body" sz="quarter" idx="13"/>
          </p:nvPr>
        </p:nvSpPr>
        <p:spPr/>
        <p:txBody>
          <a:bodyPr>
            <a:noAutofit/>
          </a:bodyPr>
          <a:lstStyle/>
          <a:p>
            <a:pPr marL="0" indent="0">
              <a:spcBef>
                <a:spcPts val="0"/>
              </a:spcBef>
              <a:spcAft>
                <a:spcPts val="600"/>
              </a:spcAft>
              <a:buNone/>
            </a:pPr>
            <a:r>
              <a:rPr lang="en-US" sz="1467" baseline="30000" dirty="0">
                <a:solidFill>
                  <a:schemeClr val="tx1">
                    <a:lumMod val="50000"/>
                    <a:lumOff val="50000"/>
                  </a:schemeClr>
                </a:solidFill>
              </a:rPr>
              <a:t>10</a:t>
            </a:r>
            <a:r>
              <a:rPr lang="en-US" sz="1467" dirty="0">
                <a:solidFill>
                  <a:schemeClr val="tx1">
                    <a:lumMod val="50000"/>
                    <a:lumOff val="50000"/>
                  </a:schemeClr>
                </a:solidFill>
              </a:rPr>
              <a:t>McCullough, P.A., Chan, C.T., Weinhandl, E.D., Burkart, J.M., and </a:t>
            </a:r>
            <a:r>
              <a:rPr lang="en-US" sz="1467" dirty="0" err="1">
                <a:solidFill>
                  <a:schemeClr val="tx1">
                    <a:lumMod val="50000"/>
                    <a:lumOff val="50000"/>
                  </a:schemeClr>
                </a:solidFill>
              </a:rPr>
              <a:t>Bakris</a:t>
            </a:r>
            <a:r>
              <a:rPr lang="en-US" sz="1467" dirty="0">
                <a:solidFill>
                  <a:schemeClr val="tx1">
                    <a:lumMod val="50000"/>
                    <a:lumOff val="50000"/>
                  </a:schemeClr>
                </a:solidFill>
              </a:rPr>
              <a:t>, G.L. Intensive hemodialysis, left ventricular hypertrophy, and cardiovascular disease. Am J Kidney Dis. 2016; 68: S5–S14.</a:t>
            </a:r>
          </a:p>
          <a:p>
            <a:pPr marL="0" indent="0">
              <a:spcBef>
                <a:spcPts val="0"/>
              </a:spcBef>
              <a:spcAft>
                <a:spcPts val="600"/>
              </a:spcAft>
              <a:buNone/>
            </a:pPr>
            <a:r>
              <a:rPr lang="en-US" sz="1467" baseline="30000" dirty="0">
                <a:solidFill>
                  <a:schemeClr val="tx1">
                    <a:lumMod val="50000"/>
                    <a:lumOff val="50000"/>
                  </a:schemeClr>
                </a:solidFill>
              </a:rPr>
              <a:t>11</a:t>
            </a:r>
            <a:r>
              <a:rPr lang="en-US" sz="1467" dirty="0">
                <a:solidFill>
                  <a:schemeClr val="tx1">
                    <a:lumMod val="50000"/>
                    <a:lumOff val="50000"/>
                  </a:schemeClr>
                </a:solidFill>
              </a:rPr>
              <a:t>Weinhandl, Collins, Kraus. Ultrafiltration Rates with More Frequent Home Hemodialysis. Oral Presentation. 2017 ADC.</a:t>
            </a:r>
          </a:p>
          <a:p>
            <a:pPr marL="0" indent="0">
              <a:spcBef>
                <a:spcPts val="0"/>
              </a:spcBef>
              <a:spcAft>
                <a:spcPts val="600"/>
              </a:spcAft>
              <a:buNone/>
            </a:pPr>
            <a:r>
              <a:rPr lang="en-US" sz="1467" baseline="30000" dirty="0">
                <a:solidFill>
                  <a:schemeClr val="tx1">
                    <a:lumMod val="50000"/>
                    <a:lumOff val="50000"/>
                  </a:schemeClr>
                </a:solidFill>
              </a:rPr>
              <a:t>12</a:t>
            </a:r>
            <a:r>
              <a:rPr lang="en-US" sz="1467" dirty="0">
                <a:solidFill>
                  <a:schemeClr val="tx1">
                    <a:lumMod val="50000"/>
                    <a:lumOff val="50000"/>
                  </a:schemeClr>
                </a:solidFill>
              </a:rPr>
              <a:t>Stefánsson, B.V., </a:t>
            </a:r>
            <a:r>
              <a:rPr lang="en-US" sz="1467" dirty="0" err="1">
                <a:solidFill>
                  <a:schemeClr val="tx1">
                    <a:lumMod val="50000"/>
                    <a:lumOff val="50000"/>
                  </a:schemeClr>
                </a:solidFill>
              </a:rPr>
              <a:t>Brunelli</a:t>
            </a:r>
            <a:r>
              <a:rPr lang="en-US" sz="1467" dirty="0">
                <a:solidFill>
                  <a:schemeClr val="tx1">
                    <a:lumMod val="50000"/>
                    <a:lumOff val="50000"/>
                  </a:schemeClr>
                </a:solidFill>
              </a:rPr>
              <a:t>, S.M., Cabrera, C. et al. Intradialytic hypotension and risk of cardiovascular disease. </a:t>
            </a:r>
            <a:r>
              <a:rPr lang="en-US" sz="1467" dirty="0" err="1">
                <a:solidFill>
                  <a:schemeClr val="tx1">
                    <a:lumMod val="50000"/>
                    <a:lumOff val="50000"/>
                  </a:schemeClr>
                </a:solidFill>
              </a:rPr>
              <a:t>Clin</a:t>
            </a:r>
            <a:r>
              <a:rPr lang="en-US" sz="1467" dirty="0">
                <a:solidFill>
                  <a:schemeClr val="tx1">
                    <a:lumMod val="50000"/>
                    <a:lumOff val="50000"/>
                  </a:schemeClr>
                </a:solidFill>
              </a:rPr>
              <a:t> J Am </a:t>
            </a:r>
            <a:r>
              <a:rPr lang="en-US" sz="1467" dirty="0" err="1">
                <a:solidFill>
                  <a:schemeClr val="tx1">
                    <a:lumMod val="50000"/>
                    <a:lumOff val="50000"/>
                  </a:schemeClr>
                </a:solidFill>
              </a:rPr>
              <a:t>Soc</a:t>
            </a:r>
            <a:r>
              <a:rPr lang="en-US" sz="1467" dirty="0">
                <a:solidFill>
                  <a:schemeClr val="tx1">
                    <a:lumMod val="50000"/>
                    <a:lumOff val="50000"/>
                  </a:schemeClr>
                </a:solidFill>
              </a:rPr>
              <a:t> </a:t>
            </a:r>
            <a:r>
              <a:rPr lang="en-US" sz="1467" dirty="0" err="1">
                <a:solidFill>
                  <a:schemeClr val="tx1">
                    <a:lumMod val="50000"/>
                    <a:lumOff val="50000"/>
                  </a:schemeClr>
                </a:solidFill>
              </a:rPr>
              <a:t>Nephrol</a:t>
            </a:r>
            <a:r>
              <a:rPr lang="en-US" sz="1467" dirty="0">
                <a:solidFill>
                  <a:schemeClr val="tx1">
                    <a:lumMod val="50000"/>
                    <a:lumOff val="50000"/>
                  </a:schemeClr>
                </a:solidFill>
              </a:rPr>
              <a:t>. 2014; 9: 2124–2132.</a:t>
            </a:r>
          </a:p>
          <a:p>
            <a:pPr marL="0" indent="0">
              <a:spcBef>
                <a:spcPts val="0"/>
              </a:spcBef>
              <a:spcAft>
                <a:spcPts val="600"/>
              </a:spcAft>
              <a:buNone/>
            </a:pPr>
            <a:r>
              <a:rPr lang="en-US" sz="1467" baseline="30000" dirty="0">
                <a:solidFill>
                  <a:schemeClr val="tx1">
                    <a:lumMod val="50000"/>
                    <a:lumOff val="50000"/>
                  </a:schemeClr>
                </a:solidFill>
              </a:rPr>
              <a:t>13</a:t>
            </a:r>
            <a:r>
              <a:rPr lang="en-US" sz="1467" dirty="0">
                <a:solidFill>
                  <a:schemeClr val="tx1">
                    <a:lumMod val="50000"/>
                    <a:lumOff val="50000"/>
                  </a:schemeClr>
                </a:solidFill>
              </a:rPr>
              <a:t>Jefferies, H.J., et al. Frequent Hemodialysis Schedules Are Associated with Reduced Levels of Dialysis-induced Cardiac Injury (Myocardial Stunning). </a:t>
            </a:r>
            <a:r>
              <a:rPr lang="en-US" sz="1467" dirty="0" err="1">
                <a:solidFill>
                  <a:schemeClr val="tx1">
                    <a:lumMod val="50000"/>
                    <a:lumOff val="50000"/>
                  </a:schemeClr>
                </a:solidFill>
              </a:rPr>
              <a:t>Clin</a:t>
            </a:r>
            <a:r>
              <a:rPr lang="en-US" sz="1467" dirty="0">
                <a:solidFill>
                  <a:schemeClr val="tx1">
                    <a:lumMod val="50000"/>
                    <a:lumOff val="50000"/>
                  </a:schemeClr>
                </a:solidFill>
              </a:rPr>
              <a:t> J Am </a:t>
            </a:r>
            <a:r>
              <a:rPr lang="en-US" sz="1467" dirty="0" err="1">
                <a:solidFill>
                  <a:schemeClr val="tx1">
                    <a:lumMod val="50000"/>
                    <a:lumOff val="50000"/>
                  </a:schemeClr>
                </a:solidFill>
              </a:rPr>
              <a:t>Soc</a:t>
            </a:r>
            <a:r>
              <a:rPr lang="en-US" sz="1467" dirty="0">
                <a:solidFill>
                  <a:schemeClr val="tx1">
                    <a:lumMod val="50000"/>
                    <a:lumOff val="50000"/>
                  </a:schemeClr>
                </a:solidFill>
              </a:rPr>
              <a:t> </a:t>
            </a:r>
            <a:r>
              <a:rPr lang="en-US" sz="1467" dirty="0" err="1">
                <a:solidFill>
                  <a:schemeClr val="tx1">
                    <a:lumMod val="50000"/>
                    <a:lumOff val="50000"/>
                  </a:schemeClr>
                </a:solidFill>
              </a:rPr>
              <a:t>Nephrol</a:t>
            </a:r>
            <a:r>
              <a:rPr lang="en-US" sz="1467" dirty="0">
                <a:solidFill>
                  <a:schemeClr val="tx1">
                    <a:lumMod val="50000"/>
                    <a:lumOff val="50000"/>
                  </a:schemeClr>
                </a:solidFill>
              </a:rPr>
              <a:t>. 2011 June; 6(6): 1326–1332.</a:t>
            </a:r>
          </a:p>
          <a:p>
            <a:pPr marL="0" indent="0" defTabSz="609585">
              <a:spcBef>
                <a:spcPts val="0"/>
              </a:spcBef>
              <a:spcAft>
                <a:spcPts val="600"/>
              </a:spcAft>
              <a:buNone/>
            </a:pPr>
            <a:r>
              <a:rPr lang="en-US" sz="1467" baseline="30000" dirty="0">
                <a:solidFill>
                  <a:schemeClr val="tx1">
                    <a:lumMod val="50000"/>
                    <a:lumOff val="50000"/>
                  </a:schemeClr>
                </a:solidFill>
              </a:rPr>
              <a:t>14</a:t>
            </a:r>
            <a:r>
              <a:rPr lang="en-US" sz="1467" dirty="0">
                <a:solidFill>
                  <a:schemeClr val="tx1">
                    <a:lumMod val="50000"/>
                    <a:lumOff val="50000"/>
                  </a:schemeClr>
                </a:solidFill>
              </a:rPr>
              <a:t>Jaber BL, Lee Y, Collins AJ, et al. Effect of daily hemodialysis on depressive symptoms and </a:t>
            </a:r>
            <a:r>
              <a:rPr lang="en-US" sz="1467" dirty="0" err="1">
                <a:solidFill>
                  <a:schemeClr val="tx1">
                    <a:lumMod val="50000"/>
                    <a:lumOff val="50000"/>
                  </a:schemeClr>
                </a:solidFill>
              </a:rPr>
              <a:t>postdialysis</a:t>
            </a:r>
            <a:r>
              <a:rPr lang="en-US" sz="1467" dirty="0">
                <a:solidFill>
                  <a:schemeClr val="tx1">
                    <a:lumMod val="50000"/>
                    <a:lumOff val="50000"/>
                  </a:schemeClr>
                </a:solidFill>
              </a:rPr>
              <a:t> recovery time: interim report from the FREEDOM (Following Rehabilitation, Economics and Everyday-Dialysis Outcome Measurements) Study. Am J Kidney Dis. 2010;56(3):531-539.</a:t>
            </a:r>
          </a:p>
          <a:p>
            <a:pPr marL="0" indent="0" defTabSz="609585">
              <a:spcBef>
                <a:spcPts val="0"/>
              </a:spcBef>
              <a:spcAft>
                <a:spcPts val="600"/>
              </a:spcAft>
              <a:buNone/>
            </a:pPr>
            <a:r>
              <a:rPr lang="en-US" sz="1467" baseline="30000" dirty="0">
                <a:solidFill>
                  <a:schemeClr val="tx1">
                    <a:lumMod val="50000"/>
                    <a:lumOff val="50000"/>
                  </a:schemeClr>
                </a:solidFill>
              </a:rPr>
              <a:t>15</a:t>
            </a:r>
            <a:r>
              <a:rPr lang="en-US" sz="1467" dirty="0">
                <a:solidFill>
                  <a:schemeClr val="tx1">
                    <a:lumMod val="50000"/>
                    <a:lumOff val="50000"/>
                  </a:schemeClr>
                </a:solidFill>
              </a:rPr>
              <a:t>Lindsay RM, </a:t>
            </a:r>
            <a:r>
              <a:rPr lang="en-US" sz="1467" dirty="0" err="1">
                <a:solidFill>
                  <a:schemeClr val="tx1">
                    <a:lumMod val="50000"/>
                    <a:lumOff val="50000"/>
                  </a:schemeClr>
                </a:solidFill>
              </a:rPr>
              <a:t>Heidenheim</a:t>
            </a:r>
            <a:r>
              <a:rPr lang="en-US" sz="1467" dirty="0">
                <a:solidFill>
                  <a:schemeClr val="tx1">
                    <a:lumMod val="50000"/>
                    <a:lumOff val="50000"/>
                  </a:schemeClr>
                </a:solidFill>
              </a:rPr>
              <a:t> PA, </a:t>
            </a:r>
            <a:r>
              <a:rPr lang="en-US" sz="1467" dirty="0" err="1">
                <a:solidFill>
                  <a:schemeClr val="tx1">
                    <a:lumMod val="50000"/>
                    <a:lumOff val="50000"/>
                  </a:schemeClr>
                </a:solidFill>
              </a:rPr>
              <a:t>Nesrallah</a:t>
            </a:r>
            <a:r>
              <a:rPr lang="en-US" sz="1467" dirty="0">
                <a:solidFill>
                  <a:schemeClr val="tx1">
                    <a:lumMod val="50000"/>
                    <a:lumOff val="50000"/>
                  </a:schemeClr>
                </a:solidFill>
              </a:rPr>
              <a:t> G, Garg AX, Suri R, Daily Hemodialysis Study Group London Health Sciences Centre. Minutes to recovery after a hemodialysis session: a simple health-related quality of life question that is reliable, valid, and sensitive to change. CJASN. 2006;1(5):952-959.</a:t>
            </a:r>
          </a:p>
          <a:p>
            <a:pPr marL="0" indent="0" defTabSz="609585">
              <a:spcBef>
                <a:spcPts val="0"/>
              </a:spcBef>
              <a:spcAft>
                <a:spcPts val="600"/>
              </a:spcAft>
              <a:buNone/>
            </a:pPr>
            <a:r>
              <a:rPr lang="en-US" sz="1467" baseline="30000" dirty="0">
                <a:solidFill>
                  <a:schemeClr val="tx1">
                    <a:lumMod val="50000"/>
                    <a:lumOff val="50000"/>
                  </a:schemeClr>
                </a:solidFill>
              </a:rPr>
              <a:t>16</a:t>
            </a:r>
            <a:r>
              <a:rPr lang="en-US" sz="1467" dirty="0">
                <a:solidFill>
                  <a:schemeClr val="tx1">
                    <a:lumMod val="50000"/>
                    <a:lumOff val="50000"/>
                  </a:schemeClr>
                </a:solidFill>
              </a:rPr>
              <a:t>Jaber BL, et al. Impact of Short Daily Hemodialysis on Restless Legs Symptoms and Sleep Disturbances. CJASN May 2011 vol. 6 no. 5 1049-1056.</a:t>
            </a:r>
          </a:p>
          <a:p>
            <a:pPr marL="0" indent="0" defTabSz="609585">
              <a:spcBef>
                <a:spcPts val="0"/>
              </a:spcBef>
              <a:spcAft>
                <a:spcPts val="600"/>
              </a:spcAft>
              <a:buNone/>
            </a:pPr>
            <a:r>
              <a:rPr lang="en-US" sz="1467" baseline="30000" dirty="0">
                <a:solidFill>
                  <a:schemeClr val="tx1">
                    <a:lumMod val="50000"/>
                    <a:lumOff val="50000"/>
                  </a:schemeClr>
                </a:solidFill>
              </a:rPr>
              <a:t>17</a:t>
            </a:r>
            <a:r>
              <a:rPr lang="en-US" sz="1467" dirty="0">
                <a:solidFill>
                  <a:schemeClr val="tx1">
                    <a:lumMod val="50000"/>
                    <a:lumOff val="50000"/>
                  </a:schemeClr>
                </a:solidFill>
              </a:rPr>
              <a:t>Finkelstien FO, et al. At-home short daily hemodialysis improves the long-term health-related quality of life. Kidney International (2012) 82, 561–569.</a:t>
            </a:r>
          </a:p>
          <a:p>
            <a:pPr marL="0" indent="0">
              <a:spcBef>
                <a:spcPts val="0"/>
              </a:spcBef>
              <a:spcAft>
                <a:spcPts val="600"/>
              </a:spcAft>
              <a:buNone/>
            </a:pPr>
            <a:r>
              <a:rPr lang="en-US" sz="1467" baseline="30000" dirty="0">
                <a:solidFill>
                  <a:schemeClr val="tx1">
                    <a:lumMod val="50000"/>
                    <a:lumOff val="50000"/>
                  </a:schemeClr>
                </a:solidFill>
              </a:rPr>
              <a:t>18</a:t>
            </a:r>
            <a:r>
              <a:rPr lang="en-US" sz="1467" dirty="0">
                <a:solidFill>
                  <a:schemeClr val="tx1">
                    <a:lumMod val="50000"/>
                    <a:lumOff val="50000"/>
                  </a:schemeClr>
                </a:solidFill>
              </a:rPr>
              <a:t>Kraus, Michael A. et al. Intensive Hemodialysis and Health-Related Quality of Life. Am J of Kidney Dis. 2016;68:S33-S42.</a:t>
            </a:r>
          </a:p>
        </p:txBody>
      </p:sp>
      <p:sp>
        <p:nvSpPr>
          <p:cNvPr id="8" name="Title 2">
            <a:extLst>
              <a:ext uri="{FF2B5EF4-FFF2-40B4-BE49-F238E27FC236}">
                <a16:creationId xmlns:a16="http://schemas.microsoft.com/office/drawing/2014/main" id="{A1003F64-C59A-444B-912F-5858BC6DBFCC}"/>
              </a:ext>
            </a:extLst>
          </p:cNvPr>
          <p:cNvSpPr>
            <a:spLocks noGrp="1"/>
          </p:cNvSpPr>
          <p:nvPr>
            <p:ph type="title"/>
          </p:nvPr>
        </p:nvSpPr>
        <p:spPr>
          <a:xfrm>
            <a:off x="838200" y="366185"/>
            <a:ext cx="7772400" cy="1325033"/>
          </a:xfrm>
        </p:spPr>
        <p:txBody>
          <a:bodyPr/>
          <a:lstStyle/>
          <a:p>
            <a:r>
              <a:rPr lang="en-US" sz="2800" dirty="0"/>
              <a:t>Clinical Evidence for Benefits Of Increased Frequency at Home</a:t>
            </a:r>
            <a:br>
              <a:rPr lang="en-US" sz="2800" dirty="0"/>
            </a:br>
            <a:r>
              <a:rPr lang="en-US" sz="1800" b="1" cap="small" dirty="0"/>
              <a:t>References</a:t>
            </a:r>
            <a:endParaRPr lang="en-US" sz="2800" b="1" cap="small" dirty="0"/>
          </a:p>
        </p:txBody>
      </p:sp>
    </p:spTree>
    <p:custDataLst>
      <p:tags r:id="rId1"/>
    </p:custDataLst>
    <p:extLst>
      <p:ext uri="{BB962C8B-B14F-4D97-AF65-F5344CB8AC3E}">
        <p14:creationId xmlns:p14="http://schemas.microsoft.com/office/powerpoint/2010/main" val="253294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C8BE468-C183-4F41-B152-025AD09ACE68}"/>
              </a:ext>
            </a:extLst>
          </p:cNvPr>
          <p:cNvGraphicFramePr>
            <a:graphicFrameLocks/>
          </p:cNvGraphicFramePr>
          <p:nvPr>
            <p:extLst>
              <p:ext uri="{D42A27DB-BD31-4B8C-83A1-F6EECF244321}">
                <p14:modId xmlns:p14="http://schemas.microsoft.com/office/powerpoint/2010/main" val="345341215"/>
              </p:ext>
            </p:extLst>
          </p:nvPr>
        </p:nvGraphicFramePr>
        <p:xfrm>
          <a:off x="762000" y="1600200"/>
          <a:ext cx="10820400"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838D71F-5811-422C-B34C-924E02F59F08}"/>
              </a:ext>
            </a:extLst>
          </p:cNvPr>
          <p:cNvSpPr>
            <a:spLocks noGrp="1"/>
          </p:cNvSpPr>
          <p:nvPr>
            <p:ph type="title"/>
          </p:nvPr>
        </p:nvSpPr>
        <p:spPr>
          <a:xfrm>
            <a:off x="838199" y="366185"/>
            <a:ext cx="7147561" cy="1325033"/>
          </a:xfrm>
        </p:spPr>
        <p:txBody>
          <a:bodyPr/>
          <a:lstStyle/>
          <a:p>
            <a:pPr>
              <a:lnSpc>
                <a:spcPct val="90000"/>
              </a:lnSpc>
            </a:pPr>
            <a:r>
              <a:rPr lang="en-US" sz="3200" dirty="0"/>
              <a:t>Total Medicare Healthcare Expenditures for Dialysis Patients</a:t>
            </a:r>
            <a:endParaRPr lang="en-US" sz="3200" cap="small" dirty="0"/>
          </a:p>
        </p:txBody>
      </p:sp>
      <p:sp>
        <p:nvSpPr>
          <p:cNvPr id="8" name="Text Placeholder 7">
            <a:extLst>
              <a:ext uri="{FF2B5EF4-FFF2-40B4-BE49-F238E27FC236}">
                <a16:creationId xmlns:a16="http://schemas.microsoft.com/office/drawing/2014/main" id="{74F13F55-690D-495E-B8C1-ABC1728AD719}"/>
              </a:ext>
            </a:extLst>
          </p:cNvPr>
          <p:cNvSpPr>
            <a:spLocks noGrp="1"/>
          </p:cNvSpPr>
          <p:nvPr>
            <p:ph type="body" sz="quarter" idx="14"/>
          </p:nvPr>
        </p:nvSpPr>
        <p:spPr/>
        <p:txBody>
          <a:bodyPr anchor="b"/>
          <a:lstStyle/>
          <a:p>
            <a:r>
              <a:rPr lang="en-US" sz="1100" dirty="0"/>
              <a:t>USRDS 2005 &amp; 2018 Ref Table K.1: Total Medicare spending ($) of reported ESRD patients by claim type</a:t>
            </a:r>
          </a:p>
        </p:txBody>
      </p:sp>
      <p:sp>
        <p:nvSpPr>
          <p:cNvPr id="28" name="TextBox 27">
            <a:extLst>
              <a:ext uri="{FF2B5EF4-FFF2-40B4-BE49-F238E27FC236}">
                <a16:creationId xmlns:a16="http://schemas.microsoft.com/office/drawing/2014/main" id="{9EC1EBD2-C2BE-4E15-A0E0-623DB73EABD6}"/>
              </a:ext>
            </a:extLst>
          </p:cNvPr>
          <p:cNvSpPr txBox="1"/>
          <p:nvPr/>
        </p:nvSpPr>
        <p:spPr>
          <a:xfrm>
            <a:off x="8171326" y="1204686"/>
            <a:ext cx="3411074" cy="914400"/>
          </a:xfrm>
          <a:prstGeom prst="rect">
            <a:avLst/>
          </a:prstGeom>
          <a:solidFill>
            <a:schemeClr val="accent2"/>
          </a:solidFill>
          <a:ln/>
        </p:spPr>
        <p:style>
          <a:lnRef idx="1">
            <a:schemeClr val="accent3"/>
          </a:lnRef>
          <a:fillRef idx="3">
            <a:schemeClr val="accent3"/>
          </a:fillRef>
          <a:effectRef idx="2">
            <a:schemeClr val="accent3"/>
          </a:effectRef>
          <a:fontRef idx="minor">
            <a:schemeClr val="lt1"/>
          </a:fontRef>
        </p:style>
        <p:txBody>
          <a:bodyPr wrap="square" lIns="0" rIns="0" rtlCol="0" anchor="ctr">
            <a:noAutofit/>
          </a:bodyPr>
          <a:lstStyle/>
          <a:p>
            <a:pPr algn="ctr"/>
            <a:r>
              <a:rPr lang="en-US" sz="2000" b="1" cap="small" dirty="0">
                <a:solidFill>
                  <a:schemeClr val="bg1"/>
                </a:solidFill>
              </a:rPr>
              <a:t>Steadily has Risen to more than $35 billion/year</a:t>
            </a:r>
            <a:endParaRPr lang="en-US" sz="2000" b="1" dirty="0">
              <a:solidFill>
                <a:schemeClr val="bg1"/>
              </a:solidFill>
            </a:endParaRPr>
          </a:p>
        </p:txBody>
      </p:sp>
    </p:spTree>
    <p:extLst>
      <p:ext uri="{BB962C8B-B14F-4D97-AF65-F5344CB8AC3E}">
        <p14:creationId xmlns:p14="http://schemas.microsoft.com/office/powerpoint/2010/main" val="2181045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78681-C523-475F-8C43-504C3B007723}"/>
              </a:ext>
            </a:extLst>
          </p:cNvPr>
          <p:cNvSpPr>
            <a:spLocks noGrp="1"/>
          </p:cNvSpPr>
          <p:nvPr>
            <p:ph type="body" sz="quarter" idx="13"/>
          </p:nvPr>
        </p:nvSpPr>
        <p:spPr/>
        <p:txBody>
          <a:bodyPr>
            <a:noAutofit/>
          </a:bodyPr>
          <a:lstStyle/>
          <a:p>
            <a:pPr marL="0" indent="0">
              <a:spcBef>
                <a:spcPts val="0"/>
              </a:spcBef>
              <a:spcAft>
                <a:spcPts val="600"/>
              </a:spcAft>
              <a:buNone/>
            </a:pPr>
            <a:r>
              <a:rPr lang="en-US" sz="1467" baseline="30000" dirty="0">
                <a:solidFill>
                  <a:schemeClr val="tx1">
                    <a:lumMod val="50000"/>
                    <a:lumOff val="50000"/>
                  </a:schemeClr>
                </a:solidFill>
              </a:rPr>
              <a:t>19</a:t>
            </a:r>
            <a:r>
              <a:rPr lang="en-US" sz="1467" dirty="0">
                <a:solidFill>
                  <a:schemeClr val="tx1">
                    <a:lumMod val="50000"/>
                    <a:lumOff val="50000"/>
                  </a:schemeClr>
                </a:solidFill>
              </a:rPr>
              <a:t>Hanley, P.J., </a:t>
            </a:r>
            <a:r>
              <a:rPr lang="en-US" sz="1467" dirty="0" err="1">
                <a:solidFill>
                  <a:schemeClr val="tx1">
                    <a:lumMod val="50000"/>
                    <a:lumOff val="50000"/>
                  </a:schemeClr>
                </a:solidFill>
              </a:rPr>
              <a:t>Pierratos</a:t>
            </a:r>
            <a:r>
              <a:rPr lang="en-US" sz="1467" dirty="0">
                <a:solidFill>
                  <a:schemeClr val="tx1">
                    <a:lumMod val="50000"/>
                    <a:lumOff val="50000"/>
                  </a:schemeClr>
                </a:solidFill>
              </a:rPr>
              <a:t>, A. Improvement of sleep apnea in patients with chronic renal failure who undergo nocturnal hemodialysis. N </a:t>
            </a:r>
            <a:r>
              <a:rPr lang="en-US" sz="1467" dirty="0" err="1">
                <a:solidFill>
                  <a:schemeClr val="tx1">
                    <a:lumMod val="50000"/>
                    <a:lumOff val="50000"/>
                  </a:schemeClr>
                </a:solidFill>
              </a:rPr>
              <a:t>Engl</a:t>
            </a:r>
            <a:r>
              <a:rPr lang="en-US" sz="1467" dirty="0">
                <a:solidFill>
                  <a:schemeClr val="tx1">
                    <a:lumMod val="50000"/>
                    <a:lumOff val="50000"/>
                  </a:schemeClr>
                </a:solidFill>
              </a:rPr>
              <a:t> J Med: 2001; Vol. 344, No. 2.</a:t>
            </a:r>
          </a:p>
          <a:p>
            <a:pPr marL="0" indent="0">
              <a:spcBef>
                <a:spcPts val="0"/>
              </a:spcBef>
              <a:spcAft>
                <a:spcPts val="600"/>
              </a:spcAft>
              <a:buNone/>
            </a:pPr>
            <a:r>
              <a:rPr lang="en-US" sz="1467" baseline="30000" dirty="0">
                <a:solidFill>
                  <a:schemeClr val="tx1">
                    <a:lumMod val="50000"/>
                    <a:lumOff val="50000"/>
                  </a:schemeClr>
                </a:solidFill>
              </a:rPr>
              <a:t>20</a:t>
            </a:r>
            <a:r>
              <a:rPr lang="en-US" sz="1467" dirty="0">
                <a:solidFill>
                  <a:schemeClr val="tx1">
                    <a:lumMod val="50000"/>
                    <a:lumOff val="50000"/>
                  </a:schemeClr>
                </a:solidFill>
              </a:rPr>
              <a:t>Daugirdas JT, </a:t>
            </a:r>
            <a:r>
              <a:rPr lang="en-US" sz="1467" dirty="0" err="1">
                <a:solidFill>
                  <a:schemeClr val="tx1">
                    <a:lumMod val="50000"/>
                    <a:lumOff val="50000"/>
                  </a:schemeClr>
                </a:solidFill>
              </a:rPr>
              <a:t>Chertow</a:t>
            </a:r>
            <a:r>
              <a:rPr lang="en-US" sz="1467" dirty="0">
                <a:solidFill>
                  <a:schemeClr val="tx1">
                    <a:lumMod val="50000"/>
                    <a:lumOff val="50000"/>
                  </a:schemeClr>
                </a:solidFill>
              </a:rPr>
              <a:t> GM, </a:t>
            </a:r>
            <a:r>
              <a:rPr lang="en-US" sz="1467" dirty="0" err="1">
                <a:solidFill>
                  <a:schemeClr val="tx1">
                    <a:lumMod val="50000"/>
                    <a:lumOff val="50000"/>
                  </a:schemeClr>
                </a:solidFill>
              </a:rPr>
              <a:t>Larive</a:t>
            </a:r>
            <a:r>
              <a:rPr lang="en-US" sz="1467" dirty="0">
                <a:solidFill>
                  <a:schemeClr val="tx1">
                    <a:lumMod val="50000"/>
                    <a:lumOff val="50000"/>
                  </a:schemeClr>
                </a:solidFill>
              </a:rPr>
              <a:t> B, et al. Effects of frequent hemodialysis on measures of CKD mineral and bone disorder. JASN. 2012;23(4):727-738. </a:t>
            </a:r>
          </a:p>
          <a:p>
            <a:pPr marL="0" indent="0">
              <a:spcBef>
                <a:spcPts val="0"/>
              </a:spcBef>
              <a:spcAft>
                <a:spcPts val="600"/>
              </a:spcAft>
              <a:buNone/>
            </a:pPr>
            <a:r>
              <a:rPr lang="en-US" sz="1467" baseline="30000" dirty="0">
                <a:solidFill>
                  <a:schemeClr val="tx1">
                    <a:lumMod val="50000"/>
                    <a:lumOff val="50000"/>
                  </a:schemeClr>
                </a:solidFill>
              </a:rPr>
              <a:t>21</a:t>
            </a:r>
            <a:r>
              <a:rPr lang="en-US" sz="1467" dirty="0">
                <a:solidFill>
                  <a:schemeClr val="tx1">
                    <a:lumMod val="50000"/>
                    <a:lumOff val="50000"/>
                  </a:schemeClr>
                </a:solidFill>
              </a:rPr>
              <a:t>Copland, M. et al. Intensive Hemodialysis, Mineral and Bone Disorder, and Phosphate Binder Use. Am J Kid D: 2016; Volume 68, Issue 5, Supplement 1, Pages S24–S32.</a:t>
            </a:r>
          </a:p>
          <a:p>
            <a:pPr marL="0" indent="0">
              <a:spcBef>
                <a:spcPts val="0"/>
              </a:spcBef>
              <a:spcAft>
                <a:spcPts val="600"/>
              </a:spcAft>
              <a:buNone/>
            </a:pPr>
            <a:endParaRPr lang="en-US" sz="1467" dirty="0">
              <a:solidFill>
                <a:schemeClr val="tx1">
                  <a:lumMod val="50000"/>
                  <a:lumOff val="50000"/>
                </a:schemeClr>
              </a:solidFill>
            </a:endParaRPr>
          </a:p>
        </p:txBody>
      </p:sp>
      <p:sp>
        <p:nvSpPr>
          <p:cNvPr id="8" name="Title 2">
            <a:extLst>
              <a:ext uri="{FF2B5EF4-FFF2-40B4-BE49-F238E27FC236}">
                <a16:creationId xmlns:a16="http://schemas.microsoft.com/office/drawing/2014/main" id="{19C94267-7877-4DC5-B8A1-3D6E290BB3E7}"/>
              </a:ext>
            </a:extLst>
          </p:cNvPr>
          <p:cNvSpPr>
            <a:spLocks noGrp="1"/>
          </p:cNvSpPr>
          <p:nvPr>
            <p:ph type="title"/>
          </p:nvPr>
        </p:nvSpPr>
        <p:spPr>
          <a:xfrm>
            <a:off x="838200" y="366185"/>
            <a:ext cx="7772400" cy="1325033"/>
          </a:xfrm>
        </p:spPr>
        <p:txBody>
          <a:bodyPr/>
          <a:lstStyle/>
          <a:p>
            <a:r>
              <a:rPr lang="en-US" sz="2800" dirty="0"/>
              <a:t>Clinical Evidence for Benefits Of Increased Frequency at Home</a:t>
            </a:r>
            <a:br>
              <a:rPr lang="en-US" sz="2800" dirty="0"/>
            </a:br>
            <a:r>
              <a:rPr lang="en-US" sz="1800" b="1" cap="small" dirty="0"/>
              <a:t>References</a:t>
            </a:r>
            <a:endParaRPr lang="en-US" sz="2800" b="1" cap="small" dirty="0"/>
          </a:p>
        </p:txBody>
      </p:sp>
    </p:spTree>
    <p:custDataLst>
      <p:tags r:id="rId1"/>
    </p:custDataLst>
    <p:extLst>
      <p:ext uri="{BB962C8B-B14F-4D97-AF65-F5344CB8AC3E}">
        <p14:creationId xmlns:p14="http://schemas.microsoft.com/office/powerpoint/2010/main" val="245013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C11A0C-B657-4CD7-A32A-F6DC593248F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4A03D5-0DDF-4AE4-B222-DF99E2685461}"/>
              </a:ext>
            </a:extLst>
          </p:cNvPr>
          <p:cNvSpPr txBox="1"/>
          <p:nvPr/>
        </p:nvSpPr>
        <p:spPr>
          <a:xfrm>
            <a:off x="3304032" y="5644897"/>
            <a:ext cx="5583936" cy="502766"/>
          </a:xfrm>
          <a:prstGeom prst="rect">
            <a:avLst/>
          </a:prstGeom>
          <a:noFill/>
        </p:spPr>
        <p:txBody>
          <a:bodyPr wrap="square" rtlCol="0">
            <a:spAutoFit/>
          </a:bodyPr>
          <a:lstStyle/>
          <a:p>
            <a:pPr algn="ctr"/>
            <a:r>
              <a:rPr lang="en-US" sz="2667" dirty="0">
                <a:solidFill>
                  <a:schemeClr val="bg2"/>
                </a:solidFill>
              </a:rPr>
              <a:t>www.AdvancingDialysis.org</a:t>
            </a:r>
          </a:p>
        </p:txBody>
      </p:sp>
      <p:sp>
        <p:nvSpPr>
          <p:cNvPr id="2" name="TextBox 1">
            <a:extLst>
              <a:ext uri="{FF2B5EF4-FFF2-40B4-BE49-F238E27FC236}">
                <a16:creationId xmlns:a16="http://schemas.microsoft.com/office/drawing/2014/main" id="{313F4065-4BED-4496-8F79-D857073F0034}"/>
              </a:ext>
            </a:extLst>
          </p:cNvPr>
          <p:cNvSpPr txBox="1"/>
          <p:nvPr/>
        </p:nvSpPr>
        <p:spPr>
          <a:xfrm>
            <a:off x="4453631" y="6525088"/>
            <a:ext cx="3284738" cy="261610"/>
          </a:xfrm>
          <a:prstGeom prst="rect">
            <a:avLst/>
          </a:prstGeom>
          <a:noFill/>
        </p:spPr>
        <p:txBody>
          <a:bodyPr wrap="square" rtlCol="0">
            <a:spAutoFit/>
          </a:bodyPr>
          <a:lstStyle/>
          <a:p>
            <a:pPr algn="ctr"/>
            <a:r>
              <a:rPr lang="en-US" sz="1050" dirty="0">
                <a:solidFill>
                  <a:schemeClr val="bg1">
                    <a:lumMod val="75000"/>
                  </a:schemeClr>
                </a:solidFill>
              </a:rPr>
              <a:t>© 2018 NxStage Medical, Inc.</a:t>
            </a:r>
          </a:p>
        </p:txBody>
      </p:sp>
    </p:spTree>
    <p:custDataLst>
      <p:tags r:id="rId1"/>
    </p:custDataLst>
    <p:extLst>
      <p:ext uri="{BB962C8B-B14F-4D97-AF65-F5344CB8AC3E}">
        <p14:creationId xmlns:p14="http://schemas.microsoft.com/office/powerpoint/2010/main" val="262127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71D2-654E-4E9E-879C-54EFF98E6895}"/>
              </a:ext>
            </a:extLst>
          </p:cNvPr>
          <p:cNvSpPr>
            <a:spLocks noGrp="1"/>
          </p:cNvSpPr>
          <p:nvPr>
            <p:ph type="title"/>
          </p:nvPr>
        </p:nvSpPr>
        <p:spPr>
          <a:xfrm>
            <a:off x="838200" y="366185"/>
            <a:ext cx="5958840" cy="1325033"/>
          </a:xfrm>
        </p:spPr>
        <p:txBody>
          <a:bodyPr/>
          <a:lstStyle/>
          <a:p>
            <a:pPr>
              <a:lnSpc>
                <a:spcPct val="90000"/>
              </a:lnSpc>
            </a:pPr>
            <a:r>
              <a:rPr lang="en-US" sz="3200" dirty="0"/>
              <a:t>Medicare per Capita Expenditures have Stabilized</a:t>
            </a:r>
          </a:p>
        </p:txBody>
      </p:sp>
      <p:sp>
        <p:nvSpPr>
          <p:cNvPr id="12" name="Text Placeholder 11">
            <a:extLst>
              <a:ext uri="{FF2B5EF4-FFF2-40B4-BE49-F238E27FC236}">
                <a16:creationId xmlns:a16="http://schemas.microsoft.com/office/drawing/2014/main" id="{38A7AD48-8887-4065-BE10-B99C72B5B50D}"/>
              </a:ext>
            </a:extLst>
          </p:cNvPr>
          <p:cNvSpPr>
            <a:spLocks noGrp="1"/>
          </p:cNvSpPr>
          <p:nvPr>
            <p:ph type="body" sz="quarter" idx="14"/>
          </p:nvPr>
        </p:nvSpPr>
        <p:spPr>
          <a:xfrm>
            <a:off x="762000" y="6280150"/>
            <a:ext cx="7081520" cy="577850"/>
          </a:xfrm>
        </p:spPr>
        <p:txBody>
          <a:bodyPr anchor="ctr"/>
          <a:lstStyle/>
          <a:p>
            <a:pPr>
              <a:spcBef>
                <a:spcPts val="0"/>
              </a:spcBef>
            </a:pPr>
            <a:r>
              <a:rPr lang="en-US" sz="1050" dirty="0"/>
              <a:t>USRDS 2018 Ref Table K.6 &amp; USRDS 2005 Ref Table K.5: Per person per year spending ($): dialysis patients, with unknown modalities dropped (model 1); period prevalent patients, as-treated model, primary payer only, by age, sex, race, ethnicity &amp; primary diagnosis</a:t>
            </a:r>
            <a:r>
              <a:rPr lang="en-US" sz="1050" i="1" dirty="0"/>
              <a:t>. 2005:as-treated model, Medicare primary payor only</a:t>
            </a:r>
          </a:p>
        </p:txBody>
      </p:sp>
      <p:graphicFrame>
        <p:nvGraphicFramePr>
          <p:cNvPr id="3" name="Chart 2">
            <a:extLst>
              <a:ext uri="{FF2B5EF4-FFF2-40B4-BE49-F238E27FC236}">
                <a16:creationId xmlns:a16="http://schemas.microsoft.com/office/drawing/2014/main" id="{4C2E3B22-F863-4C3E-816A-26D3B2F4FFF1}"/>
              </a:ext>
            </a:extLst>
          </p:cNvPr>
          <p:cNvGraphicFramePr>
            <a:graphicFrameLocks/>
          </p:cNvGraphicFramePr>
          <p:nvPr>
            <p:extLst>
              <p:ext uri="{D42A27DB-BD31-4B8C-83A1-F6EECF244321}">
                <p14:modId xmlns:p14="http://schemas.microsoft.com/office/powerpoint/2010/main" val="1122859306"/>
              </p:ext>
            </p:extLst>
          </p:nvPr>
        </p:nvGraphicFramePr>
        <p:xfrm>
          <a:off x="762000" y="1592828"/>
          <a:ext cx="10817352" cy="46452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57CAC34-B97D-42F0-B361-CB778406DF3A}"/>
              </a:ext>
            </a:extLst>
          </p:cNvPr>
          <p:cNvSpPr txBox="1"/>
          <p:nvPr/>
        </p:nvSpPr>
        <p:spPr>
          <a:xfrm>
            <a:off x="8087360" y="1190396"/>
            <a:ext cx="3495040" cy="9144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r>
              <a:rPr lang="en-US" sz="2000" b="1" cap="small" dirty="0">
                <a:solidFill>
                  <a:schemeClr val="bg1"/>
                </a:solidFill>
              </a:rPr>
              <a:t>Spend per patient:</a:t>
            </a:r>
          </a:p>
          <a:p>
            <a:pPr algn="ctr"/>
            <a:r>
              <a:rPr lang="en-US" sz="2000" b="1" cap="small" dirty="0">
                <a:solidFill>
                  <a:schemeClr val="bg1"/>
                </a:solidFill>
              </a:rPr>
              <a:t>Relatively Flat Since 2009</a:t>
            </a:r>
          </a:p>
        </p:txBody>
      </p:sp>
      <p:cxnSp>
        <p:nvCxnSpPr>
          <p:cNvPr id="5" name="Straight Connector 4">
            <a:extLst>
              <a:ext uri="{FF2B5EF4-FFF2-40B4-BE49-F238E27FC236}">
                <a16:creationId xmlns:a16="http://schemas.microsoft.com/office/drawing/2014/main" id="{4D2F06C7-FF4B-4DD0-8653-85B2B11675AB}"/>
              </a:ext>
            </a:extLst>
          </p:cNvPr>
          <p:cNvCxnSpPr>
            <a:cxnSpLocks/>
          </p:cNvCxnSpPr>
          <p:nvPr/>
        </p:nvCxnSpPr>
        <p:spPr>
          <a:xfrm flipH="1">
            <a:off x="4525207" y="3150382"/>
            <a:ext cx="6722773" cy="0"/>
          </a:xfrm>
          <a:prstGeom prst="line">
            <a:avLst/>
          </a:prstGeom>
          <a:ln w="1206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50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65AA-302A-4879-9BD7-83EDE72795BA}"/>
              </a:ext>
            </a:extLst>
          </p:cNvPr>
          <p:cNvSpPr>
            <a:spLocks noGrp="1"/>
          </p:cNvSpPr>
          <p:nvPr>
            <p:ph type="title"/>
          </p:nvPr>
        </p:nvSpPr>
        <p:spPr/>
        <p:txBody>
          <a:bodyPr/>
          <a:lstStyle/>
          <a:p>
            <a:pPr>
              <a:lnSpc>
                <a:spcPct val="90000"/>
              </a:lnSpc>
            </a:pPr>
            <a:r>
              <a:rPr lang="en-US" sz="3200" dirty="0"/>
              <a:t>Dialysis Patient Population Increasing</a:t>
            </a:r>
            <a:br>
              <a:rPr lang="en-US" sz="3200" dirty="0"/>
            </a:br>
            <a:r>
              <a:rPr lang="fr-FR" sz="2400" cap="small" dirty="0"/>
              <a:t>2016 Population: Over 500,000+</a:t>
            </a:r>
            <a:endParaRPr lang="en-US" sz="3200" dirty="0"/>
          </a:p>
        </p:txBody>
      </p:sp>
      <p:sp>
        <p:nvSpPr>
          <p:cNvPr id="9" name="Text Placeholder 8">
            <a:extLst>
              <a:ext uri="{FF2B5EF4-FFF2-40B4-BE49-F238E27FC236}">
                <a16:creationId xmlns:a16="http://schemas.microsoft.com/office/drawing/2014/main" id="{041ABDDC-B14F-40F6-A27F-1FB5A0DBABC1}"/>
              </a:ext>
            </a:extLst>
          </p:cNvPr>
          <p:cNvSpPr>
            <a:spLocks noGrp="1"/>
          </p:cNvSpPr>
          <p:nvPr>
            <p:ph type="body" sz="quarter" idx="14"/>
          </p:nvPr>
        </p:nvSpPr>
        <p:spPr>
          <a:xfrm>
            <a:off x="838200" y="6280150"/>
            <a:ext cx="7600950" cy="394970"/>
          </a:xfrm>
        </p:spPr>
        <p:txBody>
          <a:bodyPr/>
          <a:lstStyle/>
          <a:p>
            <a:r>
              <a:rPr lang="en-US" dirty="0"/>
              <a:t>USRDS 2018 Ref Table D.1: Percentages &amp; counts of reported ESRD patients: by treatment modality </a:t>
            </a:r>
            <a:r>
              <a:rPr lang="fr-FR" dirty="0"/>
              <a:t>incident &amp; </a:t>
            </a:r>
            <a:r>
              <a:rPr lang="fr-FR" dirty="0" err="1"/>
              <a:t>December</a:t>
            </a:r>
            <a:r>
              <a:rPr lang="fr-FR" dirty="0"/>
              <a:t> 31 point </a:t>
            </a:r>
            <a:r>
              <a:rPr lang="fr-FR" dirty="0" err="1"/>
              <a:t>prevalent</a:t>
            </a:r>
            <a:r>
              <a:rPr lang="fr-FR" dirty="0"/>
              <a:t> patients</a:t>
            </a:r>
            <a:endParaRPr lang="en-US" dirty="0"/>
          </a:p>
        </p:txBody>
      </p:sp>
      <p:graphicFrame>
        <p:nvGraphicFramePr>
          <p:cNvPr id="3" name="Chart 2">
            <a:extLst>
              <a:ext uri="{FF2B5EF4-FFF2-40B4-BE49-F238E27FC236}">
                <a16:creationId xmlns:a16="http://schemas.microsoft.com/office/drawing/2014/main" id="{64CC9F68-64C4-4A36-9751-25E50BDF5A33}"/>
              </a:ext>
            </a:extLst>
          </p:cNvPr>
          <p:cNvGraphicFramePr>
            <a:graphicFrameLocks/>
          </p:cNvGraphicFramePr>
          <p:nvPr>
            <p:extLst>
              <p:ext uri="{D42A27DB-BD31-4B8C-83A1-F6EECF244321}">
                <p14:modId xmlns:p14="http://schemas.microsoft.com/office/powerpoint/2010/main" val="3238091678"/>
              </p:ext>
            </p:extLst>
          </p:nvPr>
        </p:nvGraphicFramePr>
        <p:xfrm>
          <a:off x="762000" y="1600200"/>
          <a:ext cx="10817352" cy="45034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3448801-F1AC-40FB-A504-53E55D2C1DE7}"/>
              </a:ext>
            </a:extLst>
          </p:cNvPr>
          <p:cNvSpPr txBox="1"/>
          <p:nvPr/>
        </p:nvSpPr>
        <p:spPr>
          <a:xfrm>
            <a:off x="8171326" y="1204686"/>
            <a:ext cx="3411074" cy="914400"/>
          </a:xfrm>
          <a:prstGeom prst="rect">
            <a:avLst/>
          </a:prstGeom>
          <a:solidFill>
            <a:schemeClr val="accent2"/>
          </a:solidFill>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cap="small" dirty="0">
                <a:solidFill>
                  <a:schemeClr val="bg1"/>
                </a:solidFill>
              </a:rPr>
              <a:t>Increased Spend Driven by Increased Patient Census</a:t>
            </a:r>
            <a:endParaRPr lang="en-US" sz="2000" b="1" dirty="0">
              <a:solidFill>
                <a:schemeClr val="bg1"/>
              </a:solidFill>
            </a:endParaRPr>
          </a:p>
        </p:txBody>
      </p:sp>
    </p:spTree>
    <p:extLst>
      <p:ext uri="{BB962C8B-B14F-4D97-AF65-F5344CB8AC3E}">
        <p14:creationId xmlns:p14="http://schemas.microsoft.com/office/powerpoint/2010/main" val="327923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9CA-6F12-46A9-9DCF-5E68C0714ECC}"/>
              </a:ext>
            </a:extLst>
          </p:cNvPr>
          <p:cNvSpPr>
            <a:spLocks noGrp="1"/>
          </p:cNvSpPr>
          <p:nvPr>
            <p:ph type="title"/>
          </p:nvPr>
        </p:nvSpPr>
        <p:spPr>
          <a:xfrm>
            <a:off x="838199" y="366185"/>
            <a:ext cx="6466841" cy="1325033"/>
          </a:xfrm>
        </p:spPr>
        <p:txBody>
          <a:bodyPr/>
          <a:lstStyle/>
          <a:p>
            <a:pPr>
              <a:lnSpc>
                <a:spcPct val="90000"/>
              </a:lnSpc>
            </a:pPr>
            <a:r>
              <a:rPr lang="en-US" sz="3200" dirty="0"/>
              <a:t>Dialysis Patient Population Growth </a:t>
            </a:r>
            <a:br>
              <a:rPr lang="en-US" sz="3200" dirty="0"/>
            </a:br>
            <a:r>
              <a:rPr lang="en-US" sz="2400" cap="small" dirty="0"/>
              <a:t>Slowing Growth Rate</a:t>
            </a:r>
            <a:endParaRPr lang="en-US" sz="3200" cap="small" dirty="0"/>
          </a:p>
        </p:txBody>
      </p:sp>
      <p:sp>
        <p:nvSpPr>
          <p:cNvPr id="8" name="Text Placeholder 7">
            <a:extLst>
              <a:ext uri="{FF2B5EF4-FFF2-40B4-BE49-F238E27FC236}">
                <a16:creationId xmlns:a16="http://schemas.microsoft.com/office/drawing/2014/main" id="{B46060A9-C799-4471-AC5F-624035719F69}"/>
              </a:ext>
            </a:extLst>
          </p:cNvPr>
          <p:cNvSpPr>
            <a:spLocks noGrp="1"/>
          </p:cNvSpPr>
          <p:nvPr>
            <p:ph type="body" sz="quarter" idx="14"/>
          </p:nvPr>
        </p:nvSpPr>
        <p:spPr/>
        <p:txBody>
          <a:bodyPr/>
          <a:lstStyle/>
          <a:p>
            <a:r>
              <a:rPr lang="en-US" dirty="0"/>
              <a:t>USRDS 2018 Ref Table D.1: Percentages &amp; counts of reported ESRD patients: by treatment modality </a:t>
            </a:r>
            <a:r>
              <a:rPr lang="fr-FR" dirty="0"/>
              <a:t>incident &amp; </a:t>
            </a:r>
            <a:r>
              <a:rPr lang="fr-FR" dirty="0" err="1"/>
              <a:t>December</a:t>
            </a:r>
            <a:r>
              <a:rPr lang="fr-FR" dirty="0"/>
              <a:t> 31 point </a:t>
            </a:r>
            <a:r>
              <a:rPr lang="fr-FR" dirty="0" err="1"/>
              <a:t>prevalent</a:t>
            </a:r>
            <a:r>
              <a:rPr lang="fr-FR" dirty="0"/>
              <a:t> patients</a:t>
            </a:r>
            <a:endParaRPr lang="en-US" dirty="0"/>
          </a:p>
        </p:txBody>
      </p:sp>
      <p:graphicFrame>
        <p:nvGraphicFramePr>
          <p:cNvPr id="6" name="Chart 5">
            <a:extLst>
              <a:ext uri="{FF2B5EF4-FFF2-40B4-BE49-F238E27FC236}">
                <a16:creationId xmlns:a16="http://schemas.microsoft.com/office/drawing/2014/main" id="{2FB9E597-09C7-4083-B850-19FC671ADB49}"/>
              </a:ext>
            </a:extLst>
          </p:cNvPr>
          <p:cNvGraphicFramePr>
            <a:graphicFrameLocks noGrp="1"/>
          </p:cNvGraphicFramePr>
          <p:nvPr>
            <p:extLst>
              <p:ext uri="{D42A27DB-BD31-4B8C-83A1-F6EECF244321}">
                <p14:modId xmlns:p14="http://schemas.microsoft.com/office/powerpoint/2010/main" val="1419989336"/>
              </p:ext>
            </p:extLst>
          </p:nvPr>
        </p:nvGraphicFramePr>
        <p:xfrm>
          <a:off x="762000" y="1600200"/>
          <a:ext cx="10817352"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A21209B-1737-4325-8E0A-C3A61320A28D}"/>
              </a:ext>
            </a:extLst>
          </p:cNvPr>
          <p:cNvSpPr txBox="1"/>
          <p:nvPr/>
        </p:nvSpPr>
        <p:spPr>
          <a:xfrm>
            <a:off x="8171326" y="1204686"/>
            <a:ext cx="3411074" cy="914400"/>
          </a:xfrm>
          <a:prstGeom prst="rect">
            <a:avLst/>
          </a:prstGeom>
          <a:solidFill>
            <a:schemeClr val="accent2"/>
          </a:solidFill>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cap="small" dirty="0">
                <a:solidFill>
                  <a:schemeClr val="bg1"/>
                </a:solidFill>
              </a:rPr>
              <a:t>Growth Rate:</a:t>
            </a:r>
          </a:p>
          <a:p>
            <a:pPr algn="ctr"/>
            <a:r>
              <a:rPr lang="en-US" sz="2000" b="1" cap="small" dirty="0">
                <a:solidFill>
                  <a:schemeClr val="bg1"/>
                </a:solidFill>
              </a:rPr>
              <a:t>Fallen to Below 2%</a:t>
            </a:r>
            <a:endParaRPr lang="en-US" sz="2000" b="1" dirty="0">
              <a:solidFill>
                <a:schemeClr val="bg1"/>
              </a:solidFill>
            </a:endParaRPr>
          </a:p>
        </p:txBody>
      </p:sp>
    </p:spTree>
    <p:extLst>
      <p:ext uri="{BB962C8B-B14F-4D97-AF65-F5344CB8AC3E}">
        <p14:creationId xmlns:p14="http://schemas.microsoft.com/office/powerpoint/2010/main" val="290761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A62BCA4E-36A7-4FB1-B96F-9C8A2BDD653F}"/>
              </a:ext>
            </a:extLst>
          </p:cNvPr>
          <p:cNvGraphicFramePr>
            <a:graphicFrameLocks/>
          </p:cNvGraphicFramePr>
          <p:nvPr>
            <p:extLst>
              <p:ext uri="{D42A27DB-BD31-4B8C-83A1-F6EECF244321}">
                <p14:modId xmlns:p14="http://schemas.microsoft.com/office/powerpoint/2010/main" val="616760440"/>
              </p:ext>
            </p:extLst>
          </p:nvPr>
        </p:nvGraphicFramePr>
        <p:xfrm>
          <a:off x="762000" y="1575817"/>
          <a:ext cx="10817352" cy="448836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6B05324-32C5-4C27-9F0D-2AB2B86A8CC4}"/>
              </a:ext>
            </a:extLst>
          </p:cNvPr>
          <p:cNvSpPr/>
          <p:nvPr/>
        </p:nvSpPr>
        <p:spPr>
          <a:xfrm>
            <a:off x="8016240" y="3903904"/>
            <a:ext cx="3413760" cy="115755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129ADFB8-CF8B-4D8C-8D13-E55724E47198}"/>
              </a:ext>
            </a:extLst>
          </p:cNvPr>
          <p:cNvSpPr>
            <a:spLocks noGrp="1"/>
          </p:cNvSpPr>
          <p:nvPr>
            <p:ph type="title"/>
          </p:nvPr>
        </p:nvSpPr>
        <p:spPr>
          <a:xfrm>
            <a:off x="838200" y="366185"/>
            <a:ext cx="6811851" cy="1325033"/>
          </a:xfrm>
        </p:spPr>
        <p:txBody>
          <a:bodyPr/>
          <a:lstStyle/>
          <a:p>
            <a:pPr>
              <a:lnSpc>
                <a:spcPct val="90000"/>
              </a:lnSpc>
            </a:pPr>
            <a:r>
              <a:rPr lang="en-US" sz="3200" dirty="0"/>
              <a:t>Annual Mortality </a:t>
            </a:r>
            <a:br>
              <a:rPr lang="en-US" sz="3200" dirty="0"/>
            </a:br>
            <a:r>
              <a:rPr lang="en-US" sz="2400" cap="small" dirty="0"/>
              <a:t>Dialysis Death Rates Have Stabilized</a:t>
            </a:r>
            <a:endParaRPr lang="en-US" sz="3200" cap="small" dirty="0"/>
          </a:p>
        </p:txBody>
      </p:sp>
      <p:sp>
        <p:nvSpPr>
          <p:cNvPr id="10" name="Text Placeholder 9">
            <a:extLst>
              <a:ext uri="{FF2B5EF4-FFF2-40B4-BE49-F238E27FC236}">
                <a16:creationId xmlns:a16="http://schemas.microsoft.com/office/drawing/2014/main" id="{8718C1CE-F4F4-4C09-A481-4D2190938E3F}"/>
              </a:ext>
            </a:extLst>
          </p:cNvPr>
          <p:cNvSpPr>
            <a:spLocks noGrp="1"/>
          </p:cNvSpPr>
          <p:nvPr>
            <p:ph type="body" sz="quarter" idx="14"/>
          </p:nvPr>
        </p:nvSpPr>
        <p:spPr>
          <a:xfrm>
            <a:off x="838200" y="6280150"/>
            <a:ext cx="7665720" cy="577850"/>
          </a:xfrm>
        </p:spPr>
        <p:txBody>
          <a:bodyPr/>
          <a:lstStyle/>
          <a:p>
            <a:r>
              <a:rPr lang="en-US" dirty="0"/>
              <a:t>USRDS 2018 Ref Tables H8 &amp; H9: Annual mortality rates: Hemodialysis &amp; CAPD/CCPD patients, adjusted for age, sex, race, ethnicity, primary cause of ESRD, and patient vintage per 1,000 patient years at risk; period prevalent patients, by age, sex, race, ethnicity, primary cause of ESRD, &amp; patient vintage</a:t>
            </a:r>
          </a:p>
        </p:txBody>
      </p:sp>
      <p:sp>
        <p:nvSpPr>
          <p:cNvPr id="6" name="TextBox 5">
            <a:extLst>
              <a:ext uri="{FF2B5EF4-FFF2-40B4-BE49-F238E27FC236}">
                <a16:creationId xmlns:a16="http://schemas.microsoft.com/office/drawing/2014/main" id="{01B12CA2-2C35-4683-AE8B-25AE5A747F3A}"/>
              </a:ext>
            </a:extLst>
          </p:cNvPr>
          <p:cNvSpPr txBox="1"/>
          <p:nvPr/>
        </p:nvSpPr>
        <p:spPr>
          <a:xfrm>
            <a:off x="8171326" y="1204686"/>
            <a:ext cx="3411074" cy="914400"/>
          </a:xfrm>
          <a:prstGeom prst="rect">
            <a:avLst/>
          </a:prstGeom>
          <a:solidFill>
            <a:schemeClr val="accent2"/>
          </a:solidFill>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cap="small" dirty="0">
                <a:solidFill>
                  <a:schemeClr val="bg1"/>
                </a:solidFill>
              </a:rPr>
              <a:t>Hemodialysis Death Rate: Relatively Flat Since 2013</a:t>
            </a:r>
            <a:endParaRPr lang="en-US" sz="2000" b="1" dirty="0">
              <a:solidFill>
                <a:schemeClr val="bg1"/>
              </a:solidFill>
            </a:endParaRPr>
          </a:p>
        </p:txBody>
      </p:sp>
    </p:spTree>
    <p:extLst>
      <p:ext uri="{BB962C8B-B14F-4D97-AF65-F5344CB8AC3E}">
        <p14:creationId xmlns:p14="http://schemas.microsoft.com/office/powerpoint/2010/main" val="41100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D71F-5811-422C-B34C-924E02F59F08}"/>
              </a:ext>
            </a:extLst>
          </p:cNvPr>
          <p:cNvSpPr>
            <a:spLocks noGrp="1"/>
          </p:cNvSpPr>
          <p:nvPr>
            <p:ph type="title"/>
          </p:nvPr>
        </p:nvSpPr>
        <p:spPr>
          <a:xfrm>
            <a:off x="838199" y="366185"/>
            <a:ext cx="8189891" cy="1325033"/>
          </a:xfrm>
        </p:spPr>
        <p:txBody>
          <a:bodyPr/>
          <a:lstStyle/>
          <a:p>
            <a:pPr>
              <a:lnSpc>
                <a:spcPct val="90000"/>
              </a:lnSpc>
            </a:pPr>
            <a:r>
              <a:rPr lang="en-US" sz="3200" dirty="0"/>
              <a:t>Hospitalizations and Hospital Days </a:t>
            </a:r>
            <a:br>
              <a:rPr lang="en-US" sz="3200" dirty="0"/>
            </a:br>
            <a:r>
              <a:rPr lang="en-US" sz="2400" cap="small" dirty="0"/>
              <a:t>Dialysis Hospitalizations Have Stabilized</a:t>
            </a:r>
            <a:endParaRPr lang="en-US" sz="3200" cap="small" dirty="0"/>
          </a:p>
        </p:txBody>
      </p:sp>
      <p:sp>
        <p:nvSpPr>
          <p:cNvPr id="8" name="Text Placeholder 7">
            <a:extLst>
              <a:ext uri="{FF2B5EF4-FFF2-40B4-BE49-F238E27FC236}">
                <a16:creationId xmlns:a16="http://schemas.microsoft.com/office/drawing/2014/main" id="{74F13F55-690D-495E-B8C1-ABC1728AD719}"/>
              </a:ext>
            </a:extLst>
          </p:cNvPr>
          <p:cNvSpPr>
            <a:spLocks noGrp="1"/>
          </p:cNvSpPr>
          <p:nvPr>
            <p:ph type="body" sz="quarter" idx="14"/>
          </p:nvPr>
        </p:nvSpPr>
        <p:spPr>
          <a:xfrm>
            <a:off x="762000" y="6348940"/>
            <a:ext cx="7600950" cy="285750"/>
          </a:xfrm>
        </p:spPr>
        <p:txBody>
          <a:bodyPr anchor="b"/>
          <a:lstStyle/>
          <a:p>
            <a:r>
              <a:rPr lang="en-US" sz="1100" dirty="0"/>
              <a:t>USRDS 2018 Ref Tables G2 &amp; G7: Total admission rates: dialysis patients per 1,000 patient years, period prevalent patients, by age, sex, race, ethnicity, primary diagnosis, &amp; patient vintage; Hospital days: dialysis patients per patient year, period prevalent patients, by age, sex, race, ethnicity, primary diagnosis, &amp; patient vintage.</a:t>
            </a:r>
          </a:p>
        </p:txBody>
      </p:sp>
      <p:graphicFrame>
        <p:nvGraphicFramePr>
          <p:cNvPr id="7" name="Chart 6">
            <a:extLst>
              <a:ext uri="{FF2B5EF4-FFF2-40B4-BE49-F238E27FC236}">
                <a16:creationId xmlns:a16="http://schemas.microsoft.com/office/drawing/2014/main" id="{66998D5A-EC87-46F6-A371-3CF1D6FD6623}"/>
              </a:ext>
            </a:extLst>
          </p:cNvPr>
          <p:cNvGraphicFramePr>
            <a:graphicFrameLocks/>
          </p:cNvGraphicFramePr>
          <p:nvPr>
            <p:extLst>
              <p:ext uri="{D42A27DB-BD31-4B8C-83A1-F6EECF244321}">
                <p14:modId xmlns:p14="http://schemas.microsoft.com/office/powerpoint/2010/main" val="1035177317"/>
              </p:ext>
            </p:extLst>
          </p:nvPr>
        </p:nvGraphicFramePr>
        <p:xfrm>
          <a:off x="762000" y="1600200"/>
          <a:ext cx="10817352"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9EC1EBD2-C2BE-4E15-A0E0-623DB73EABD6}"/>
              </a:ext>
            </a:extLst>
          </p:cNvPr>
          <p:cNvSpPr txBox="1"/>
          <p:nvPr/>
        </p:nvSpPr>
        <p:spPr>
          <a:xfrm>
            <a:off x="8171326" y="1204686"/>
            <a:ext cx="3411074" cy="914400"/>
          </a:xfrm>
          <a:prstGeom prst="rect">
            <a:avLst/>
          </a:prstGeom>
          <a:solidFill>
            <a:schemeClr val="accent2"/>
          </a:solidFill>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cap="small" dirty="0">
                <a:solidFill>
                  <a:schemeClr val="bg1"/>
                </a:solidFill>
              </a:rPr>
              <a:t>Hospitalizations and Days: Relatively Flat Since 2013</a:t>
            </a:r>
            <a:endParaRPr lang="en-US" sz="2000" b="1" dirty="0">
              <a:solidFill>
                <a:schemeClr val="bg1"/>
              </a:solidFill>
            </a:endParaRPr>
          </a:p>
        </p:txBody>
      </p:sp>
      <p:sp>
        <p:nvSpPr>
          <p:cNvPr id="10" name="Rectangle 9">
            <a:extLst>
              <a:ext uri="{FF2B5EF4-FFF2-40B4-BE49-F238E27FC236}">
                <a16:creationId xmlns:a16="http://schemas.microsoft.com/office/drawing/2014/main" id="{D653B915-448C-4837-A587-DFB86386AB49}"/>
              </a:ext>
            </a:extLst>
          </p:cNvPr>
          <p:cNvSpPr/>
          <p:nvPr/>
        </p:nvSpPr>
        <p:spPr>
          <a:xfrm>
            <a:off x="8016240" y="2925233"/>
            <a:ext cx="3413760" cy="914401"/>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951F-3E4C-4A98-8943-0179B2BDA734}"/>
              </a:ext>
            </a:extLst>
          </p:cNvPr>
          <p:cNvSpPr>
            <a:spLocks noGrp="1"/>
          </p:cNvSpPr>
          <p:nvPr>
            <p:ph type="title"/>
          </p:nvPr>
        </p:nvSpPr>
        <p:spPr>
          <a:xfrm>
            <a:off x="838199" y="366185"/>
            <a:ext cx="8962624" cy="1325033"/>
          </a:xfrm>
        </p:spPr>
        <p:txBody>
          <a:bodyPr/>
          <a:lstStyle/>
          <a:p>
            <a:pPr>
              <a:lnSpc>
                <a:spcPct val="90000"/>
              </a:lnSpc>
            </a:pPr>
            <a:r>
              <a:rPr lang="en-US" sz="3200" dirty="0"/>
              <a:t>Dialysis Patient Hospitalization Utilization</a:t>
            </a:r>
            <a:br>
              <a:rPr lang="en-US" sz="3200" dirty="0"/>
            </a:br>
            <a:r>
              <a:rPr lang="en-US" sz="2400" cap="small" dirty="0"/>
              <a:t>Trends Showing Increased Use of Emergent Care</a:t>
            </a:r>
            <a:r>
              <a:rPr lang="en-US" sz="2400" cap="small" baseline="30000" dirty="0"/>
              <a:t>1,2</a:t>
            </a:r>
            <a:endParaRPr lang="en-US" sz="3200" cap="small" dirty="0"/>
          </a:p>
        </p:txBody>
      </p:sp>
      <p:sp>
        <p:nvSpPr>
          <p:cNvPr id="4" name="Text Placeholder 3">
            <a:extLst>
              <a:ext uri="{FF2B5EF4-FFF2-40B4-BE49-F238E27FC236}">
                <a16:creationId xmlns:a16="http://schemas.microsoft.com/office/drawing/2014/main" id="{4E26B514-7727-4E50-8015-BFA817E0891A}"/>
              </a:ext>
            </a:extLst>
          </p:cNvPr>
          <p:cNvSpPr>
            <a:spLocks noGrp="1"/>
          </p:cNvSpPr>
          <p:nvPr>
            <p:ph type="body" sz="quarter" idx="14"/>
          </p:nvPr>
        </p:nvSpPr>
        <p:spPr/>
        <p:txBody>
          <a:bodyPr/>
          <a:lstStyle/>
          <a:p>
            <a:r>
              <a:rPr lang="en-US" baseline="30000" dirty="0"/>
              <a:t>1</a:t>
            </a:r>
            <a:r>
              <a:rPr lang="en-US" dirty="0"/>
              <a:t>Mean percentage of Medicare dialysis patients with ≥1 ER/OBS admission each week; 2014 – 2016</a:t>
            </a:r>
          </a:p>
          <a:p>
            <a:r>
              <a:rPr lang="en-US" baseline="30000" dirty="0"/>
              <a:t>2</a:t>
            </a:r>
            <a:r>
              <a:rPr lang="en-US" dirty="0"/>
              <a:t>Mean percentage of Medicare dialysis patients with ≥1 hospital admission each week; 2014 – 2016</a:t>
            </a:r>
          </a:p>
        </p:txBody>
      </p:sp>
      <p:pic>
        <p:nvPicPr>
          <p:cNvPr id="11" name="Picture 10">
            <a:extLst>
              <a:ext uri="{FF2B5EF4-FFF2-40B4-BE49-F238E27FC236}">
                <a16:creationId xmlns:a16="http://schemas.microsoft.com/office/drawing/2014/main" id="{F3731469-9FF9-43E1-9239-BD1E13B4E751}"/>
              </a:ext>
            </a:extLst>
          </p:cNvPr>
          <p:cNvPicPr>
            <a:picLocks noChangeAspect="1"/>
          </p:cNvPicPr>
          <p:nvPr/>
        </p:nvPicPr>
        <p:blipFill rotWithShape="1">
          <a:blip r:embed="rId2"/>
          <a:srcRect r="2066"/>
          <a:stretch/>
        </p:blipFill>
        <p:spPr>
          <a:xfrm>
            <a:off x="723901" y="1944710"/>
            <a:ext cx="8445858" cy="3977443"/>
          </a:xfrm>
          <a:prstGeom prst="rect">
            <a:avLst/>
          </a:prstGeom>
        </p:spPr>
      </p:pic>
      <p:sp>
        <p:nvSpPr>
          <p:cNvPr id="7" name="TextBox 6">
            <a:extLst>
              <a:ext uri="{FF2B5EF4-FFF2-40B4-BE49-F238E27FC236}">
                <a16:creationId xmlns:a16="http://schemas.microsoft.com/office/drawing/2014/main" id="{9C93CEFB-C2FB-41D1-B909-45D241800F4C}"/>
              </a:ext>
            </a:extLst>
          </p:cNvPr>
          <p:cNvSpPr txBox="1"/>
          <p:nvPr/>
        </p:nvSpPr>
        <p:spPr>
          <a:xfrm>
            <a:off x="8796108" y="3471342"/>
            <a:ext cx="3200400" cy="923330"/>
          </a:xfrm>
          <a:prstGeom prst="wedgeRectCallout">
            <a:avLst>
              <a:gd name="adj1" fmla="val -43017"/>
              <a:gd name="adj2" fmla="val -76491"/>
            </a:avLst>
          </a:prstGeom>
          <a:solidFill>
            <a:srgbClr val="ED6B2A"/>
          </a:solidFill>
        </p:spPr>
        <p:txBody>
          <a:bodyPr wrap="square" rtlCol="0">
            <a:spAutoFit/>
          </a:bodyPr>
          <a:lstStyle/>
          <a:p>
            <a:pPr algn="ctr"/>
            <a:r>
              <a:rPr lang="en-US" sz="1800" b="1" cap="small" dirty="0">
                <a:solidFill>
                  <a:schemeClr val="bg1"/>
                </a:solidFill>
              </a:rPr>
              <a:t>Medicare dialysis patient Hospitalizations have Stabilized</a:t>
            </a:r>
            <a:r>
              <a:rPr lang="en-US" sz="1800" b="1" cap="small" baseline="30000" dirty="0">
                <a:solidFill>
                  <a:schemeClr val="bg1"/>
                </a:solidFill>
              </a:rPr>
              <a:t>2</a:t>
            </a:r>
          </a:p>
        </p:txBody>
      </p:sp>
      <p:sp>
        <p:nvSpPr>
          <p:cNvPr id="6" name="TextBox 5">
            <a:extLst>
              <a:ext uri="{FF2B5EF4-FFF2-40B4-BE49-F238E27FC236}">
                <a16:creationId xmlns:a16="http://schemas.microsoft.com/office/drawing/2014/main" id="{F9D16421-1A19-4BC3-829A-8EEDA274475C}"/>
              </a:ext>
            </a:extLst>
          </p:cNvPr>
          <p:cNvSpPr txBox="1"/>
          <p:nvPr/>
        </p:nvSpPr>
        <p:spPr>
          <a:xfrm>
            <a:off x="8796108" y="1941290"/>
            <a:ext cx="3200400" cy="923330"/>
          </a:xfrm>
          <a:prstGeom prst="wedgeRectCallout">
            <a:avLst>
              <a:gd name="adj1" fmla="val -44188"/>
              <a:gd name="adj2" fmla="val 71151"/>
            </a:avLst>
          </a:prstGeom>
          <a:solidFill>
            <a:srgbClr val="5686C6"/>
          </a:solidFill>
        </p:spPr>
        <p:txBody>
          <a:bodyPr wrap="square" rtlCol="0">
            <a:spAutoFit/>
          </a:bodyPr>
          <a:lstStyle/>
          <a:p>
            <a:pPr algn="ctr"/>
            <a:r>
              <a:rPr lang="en-US" sz="1800" b="1" cap="small" dirty="0">
                <a:solidFill>
                  <a:schemeClr val="bg1"/>
                </a:solidFill>
              </a:rPr>
              <a:t>Equivalent Utilization of Emergency and Observational Room Care</a:t>
            </a:r>
            <a:r>
              <a:rPr lang="en-US" sz="1800" b="1" cap="small" baseline="30000" dirty="0">
                <a:solidFill>
                  <a:schemeClr val="bg1"/>
                </a:solidFill>
              </a:rPr>
              <a:t>1</a:t>
            </a:r>
          </a:p>
        </p:txBody>
      </p:sp>
      <p:cxnSp>
        <p:nvCxnSpPr>
          <p:cNvPr id="5" name="Straight Connector 4">
            <a:extLst>
              <a:ext uri="{FF2B5EF4-FFF2-40B4-BE49-F238E27FC236}">
                <a16:creationId xmlns:a16="http://schemas.microsoft.com/office/drawing/2014/main" id="{09A5A2C6-27DE-4D41-9295-869727555037}"/>
              </a:ext>
            </a:extLst>
          </p:cNvPr>
          <p:cNvCxnSpPr>
            <a:cxnSpLocks/>
          </p:cNvCxnSpPr>
          <p:nvPr/>
        </p:nvCxnSpPr>
        <p:spPr>
          <a:xfrm>
            <a:off x="1711521" y="3323968"/>
            <a:ext cx="242316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F52AD1-FD47-4015-AA5E-FFDCDEE628D0}"/>
              </a:ext>
            </a:extLst>
          </p:cNvPr>
          <p:cNvCxnSpPr>
            <a:cxnSpLocks/>
          </p:cNvCxnSpPr>
          <p:nvPr/>
        </p:nvCxnSpPr>
        <p:spPr>
          <a:xfrm>
            <a:off x="4131968" y="3389871"/>
            <a:ext cx="242316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FB6D4F-513C-4A1D-8F11-029E11DF63F9}"/>
              </a:ext>
            </a:extLst>
          </p:cNvPr>
          <p:cNvCxnSpPr>
            <a:cxnSpLocks/>
          </p:cNvCxnSpPr>
          <p:nvPr/>
        </p:nvCxnSpPr>
        <p:spPr>
          <a:xfrm>
            <a:off x="6551365" y="3095367"/>
            <a:ext cx="2423160" cy="0"/>
          </a:xfrm>
          <a:prstGeom prst="line">
            <a:avLst/>
          </a:prstGeom>
          <a:ln w="76200">
            <a:solidFill>
              <a:srgbClr val="5686C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96E938-CBA7-428E-95E7-F0718292ED7C}"/>
              </a:ext>
            </a:extLst>
          </p:cNvPr>
          <p:cNvCxnSpPr>
            <a:cxnSpLocks/>
          </p:cNvCxnSpPr>
          <p:nvPr/>
        </p:nvCxnSpPr>
        <p:spPr>
          <a:xfrm>
            <a:off x="4131968" y="3548450"/>
            <a:ext cx="2423160" cy="0"/>
          </a:xfrm>
          <a:prstGeom prst="line">
            <a:avLst/>
          </a:prstGeom>
          <a:ln w="76200">
            <a:solidFill>
              <a:srgbClr val="5686C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3F4A04-E8F8-4001-BE13-6D170DFEFF60}"/>
              </a:ext>
            </a:extLst>
          </p:cNvPr>
          <p:cNvCxnSpPr>
            <a:cxnSpLocks/>
          </p:cNvCxnSpPr>
          <p:nvPr/>
        </p:nvCxnSpPr>
        <p:spPr>
          <a:xfrm>
            <a:off x="1711521" y="3952103"/>
            <a:ext cx="2423160" cy="0"/>
          </a:xfrm>
          <a:prstGeom prst="line">
            <a:avLst/>
          </a:prstGeom>
          <a:ln w="76200">
            <a:solidFill>
              <a:srgbClr val="5686C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DDEE28-F7C4-4F13-9FEA-C6CAA38DDBBC}"/>
              </a:ext>
            </a:extLst>
          </p:cNvPr>
          <p:cNvCxnSpPr>
            <a:cxnSpLocks/>
          </p:cNvCxnSpPr>
          <p:nvPr/>
        </p:nvCxnSpPr>
        <p:spPr>
          <a:xfrm flipV="1">
            <a:off x="1711521" y="3282215"/>
            <a:ext cx="0" cy="2149757"/>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BFC58B-B2C6-4A84-B753-D3BE33B545AF}"/>
              </a:ext>
            </a:extLst>
          </p:cNvPr>
          <p:cNvCxnSpPr>
            <a:cxnSpLocks/>
          </p:cNvCxnSpPr>
          <p:nvPr/>
        </p:nvCxnSpPr>
        <p:spPr>
          <a:xfrm flipV="1">
            <a:off x="4131968" y="3389871"/>
            <a:ext cx="0" cy="2042101"/>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93F608-477F-42D6-B275-DD366D2BCC9D}"/>
              </a:ext>
            </a:extLst>
          </p:cNvPr>
          <p:cNvCxnSpPr>
            <a:cxnSpLocks/>
          </p:cNvCxnSpPr>
          <p:nvPr/>
        </p:nvCxnSpPr>
        <p:spPr>
          <a:xfrm flipV="1">
            <a:off x="6551365" y="3134548"/>
            <a:ext cx="0" cy="2297425"/>
          </a:xfrm>
          <a:prstGeom prst="line">
            <a:avLst/>
          </a:prstGeom>
          <a:ln w="762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48D0F4-FEAF-4B72-BC91-A888AA24A53F}"/>
              </a:ext>
            </a:extLst>
          </p:cNvPr>
          <p:cNvCxnSpPr>
            <a:cxnSpLocks/>
          </p:cNvCxnSpPr>
          <p:nvPr/>
        </p:nvCxnSpPr>
        <p:spPr>
          <a:xfrm>
            <a:off x="6551365" y="3171568"/>
            <a:ext cx="2423160" cy="0"/>
          </a:xfrm>
          <a:prstGeom prst="line">
            <a:avLst/>
          </a:prstGeom>
          <a:ln w="76200">
            <a:solidFill>
              <a:srgbClr val="ED6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35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IGHLIGHT_COLOR" val="-16711936"/>
  <p:tag name="KPI_PID" val="9b427088-824e-4d86-8294-86b833d6c949"/>
  <p:tag name="KPI_SLIDE_COUNT" val="67"/>
  <p:tag name="KPI_CFG_REPOLL" val="true"/>
  <p:tag name="KPI_CFG_RPCLEARS" val="true"/>
  <p:tag name="KPI_CFG_RESPONSEOVERWRITING" val="true"/>
  <p:tag name="KPI_CFG_FB_TYPE" val="Vote Counter"/>
  <p:tag name="KPI_CFG_FB_MONITOR" val="Slide Show Monitor"/>
  <p:tag name="KPI_CFG_FB_POSITION" val="Bottom Right"/>
  <p:tag name="KPI_CFG_FB_TEXT_SIZE" val="1"/>
  <p:tag name="KPI_CFG_QAA_FB_MONITOR" val="Slide Show Monitor"/>
  <p:tag name="KPI_CFG_INS_CLK" val="true"/>
  <p:tag name="KPI_CFG_PRERENDER_CLOCKS" val="true"/>
  <p:tag name="KPI_CFG_UNITS" val="1"/>
  <p:tag name="KPI_CFG_SPEED" val="false"/>
  <p:tag name="KPI_VERSION" val="2.4.16267.1"/>
  <p:tag name="KPIRECOVERYID" val="9cefa0b3-6587-4d49-a8f7-39eacee41c54"/>
  <p:tag name="KPI_STORAGE" val="&lt;keypoint&quot;&quot;&lt;roster&quot;&quot;&lt;people&quot;&quot;&lt;p(@id:1)&quot;&quot;&lt;f(@i:0)&quot;Keypad&quot;&gt;&lt;f(@i:1)&quot;1&quot;&gt;&gt;&lt;p(@id:2)&quot;&quot;&lt;f(@i:0)&quot;Keypad&quot;&gt;&lt;f(@i:1)&quot;2&quot;&gt;&gt;&lt;p(@id:3)&quot;&quot;&lt;f(@i:0)&quot;Keypad&quot;&gt;&lt;f(@i:1)&quot;3&quot;&gt;&gt;&lt;p(@id:4)&quot;&quot;&lt;f(@i:0)&quot;Keypad&quot;&gt;&lt;f(@i:1)&quot;4&quot;&gt;&gt;&lt;p(@id:5)&quot;&quot;&lt;f(@i:0)&quot;Keypad&quot;&gt;&lt;f(@i:1)&quot;5&quot;&gt;&gt;&lt;p(@id:6)&quot;&quot;&lt;f(@i:0)&quot;Keypad&quot;&gt;&lt;f(@i:1)&quot;6&quot;&gt;&gt;&lt;p(@id:7)&quot;&quot;&lt;f(@i:0)&quot;Keypad&quot;&gt;&lt;f(@i:1)&quot;7&quot;&gt;&gt;&lt;p(@id:8)&quot;&quot;&lt;f(@i:0)&quot;Keypad&quot;&gt;&lt;f(@i:1)&quot;8&quot;&gt;&gt;&lt;p(@id:9)&quot;&quot;&lt;f(@i:0)&quot;Keypad&quot;&gt;&lt;f(@i:1)&quot;9&quot;&gt;&gt;&lt;p(@id:10)&quot;&quot;&lt;f(@i:0)&quot;Keypad&quot;&gt;&lt;f(@i:1)&quot;10&quot;&gt;&gt;&lt;p(@id:11)&quot;&quot;&lt;f(@i:0)&quot;Keypad&quot;&gt;&lt;f(@i:1)&quot;11&quot;&gt;&gt;&lt;p(@id:12)&quot;&quot;&lt;f(@i:0)&quot;Keypad&quot;&gt;&lt;f(@i:1)&quot;12&quot;&gt;&gt;&lt;p(@id:13)&quot;&quot;&lt;f(@i:0)&quot;Keypad&quot;&gt;&lt;f(@i:1)&quot;13&quot;&gt;&gt;&lt;p(@id:14)&quot;&quot;&lt;f(@i:0)&quot;Keypad&quot;&gt;&lt;f(@i:1)&quot;14&quot;&gt;&gt;&lt;p(@id:15)&quot;&quot;&lt;f(@i:0)&quot;Keypad&quot;&gt;&lt;f(@i:1)&quot;15&quot;&gt;&gt;&lt;p(@id:16)&quot;&quot;&lt;f(@i:0)&quot;Keypad&quot;&gt;&lt;f(@i:1)&quot;16&quot;&gt;&gt;&lt;p(@id:17)&quot;&quot;&lt;f(@i:0)&quot;Keypad&quot;&gt;&lt;f(@i:1)&quot;17&quot;&gt;&gt;&lt;p(@id:18)&quot;&quot;&lt;f(@i:0)&quot;Keypad&quot;&gt;&lt;f(@i:1)&quot;18&quot;&gt;&gt;&lt;p(@id:19)&quot;&quot;&lt;f(@i:0)&quot;Keypad&quot;&gt;&lt;f(@i:1)&quot;19&quot;&gt;&gt;&lt;p(@id:20)&quot;&quot;&lt;f(@i:0)&quot;Keypad&quot;&gt;&lt;f(@i:1)&quot;20&quot;&gt;&gt;&lt;p(@id:21)&quot;&quot;&lt;f(@i:0)&quot;Keypad&quot;&gt;&lt;f(@i:1)&quot;21&quot;&gt;&gt;&lt;p(@id:22)&quot;&quot;&lt;f(@i:0)&quot;Keypad&quot;&gt;&lt;f(@i:1)&quot;22&quot;&gt;&gt;&lt;p(@id:23)&quot;&quot;&lt;f(@i:0)&quot;Keypad&quot;&gt;&lt;f(@i:1)&quot;23&quot;&gt;&gt;&lt;p(@id:24)&quot;&quot;&lt;f(@i:0)&quot;Keypad&quot;&gt;&lt;f(@i:1)&quot;24&quot;&gt;&gt;&lt;p(@id:25)&quot;&quot;&lt;f(@i:0)&quot;Keypad&quot;&gt;&lt;f(@i:1)&quot;25&quot;&gt;&gt;&lt;p(@id:26)&quot;&quot;&lt;f(@i:0)&quot;Keypad&quot;&gt;&lt;f(@i:1)&quot;26&quot;&gt;&gt;&lt;p(@id:27)&quot;&quot;&lt;f(@i:0)&quot;Keypad&quot;&gt;&lt;f(@i:1)&quot;27&quot;&gt;&gt;&lt;p(@id:28)&quot;&quot;&lt;f(@i:0)&quot;Keypad&quot;&gt;&lt;f(@i:1)&quot;28&quot;&gt;&gt;&lt;p(@id:29)&quot;&quot;&lt;f(@i:0)&quot;Keypad&quot;&gt;&lt;f(@i:1)&quot;29&quot;&gt;&gt;&lt;p(@id:30)&quot;&quot;&lt;f(@i:0)&quot;Keypad&quot;&gt;&lt;f(@i:1)&quot;30&quot;&gt;&gt;&lt;p(@id:31)&quot;&quot;&lt;f(@i:0)&quot;Keypad&quot;&gt;&lt;f(@i:1)&quot;31&quot;&gt;&gt;&lt;p(@id:32)&quot;&quot;&lt;f(@i:0)&quot;Keypad&quot;&gt;&lt;f(@i:1)&quot;32&quot;&gt;&gt;&lt;p(@id:33)&quot;&quot;&lt;f(@i:0)&quot;Keypad&quot;&gt;&lt;f(@i:1)&quot;33&quot;&gt;&gt;&lt;p(@id:34)&quot;&quot;&lt;f(@i:0)&quot;Keypad&quot;&gt;&lt;f(@i:1)&quot;34&quot;&gt;&gt;&lt;p(@id:35)&quot;&quot;&lt;f(@i:0)&quot;Keypad&quot;&gt;&lt;f(@i:1)&quot;35&quot;&gt;&gt;&lt;p(@id:36)&quot;&quot;&lt;f(@i:0)&quot;Keypad&quot;&gt;&lt;f(@i:1)&quot;36&quot;&gt;&gt;&lt;p(@id:37)&quot;&quot;&lt;f(@i:0)&quot;Keypad&quot;&gt;&lt;f(@i:1)&quot;37&quot;&gt;&gt;&lt;p(@id:38)&quot;&quot;&lt;f(@i:0)&quot;Keypad&quot;&gt;&lt;f(@i:1)&quot;38&quot;&gt;&gt;&lt;p(@id:39)&quot;&quot;&lt;f(@i:0)&quot;Keypad&quot;&gt;&lt;f(@i:1)&quot;39&quot;&gt;&gt;&lt;p(@id:40)&quot;&quot;&lt;f(@i:0)&quot;Keypad&quot;&gt;&lt;f(@i:1)&quot;40&quot;&gt;&gt;&lt;p(@id:41)&quot;&quot;&lt;f(@i:0)&quot;Keypad&quot;&gt;&lt;f(@i:1)&quot;41&quot;&gt;&gt;&lt;p(@id:42)&quot;&quot;&lt;f(@i:0)&quot;Keypad&quot;&gt;&lt;f(@i:1)&quot;42&quot;&gt;&gt;&lt;p(@id:43)&quot;&quot;&lt;f(@i:0)&quot;Keypad&quot;&gt;&lt;f(@i:1)&quot;43&quot;&gt;&gt;&lt;p(@id:44)&quot;&quot;&lt;f(@i:0)&quot;Keypad&quot;&gt;&lt;f(@i:1)&quot;44&quot;&gt;&gt;&lt;p(@id:45)&quot;&quot;&lt;f(@i:0)&quot;Keypad&quot;&gt;&lt;f(@i:1)&quot;45&quot;&gt;&gt;&lt;p(@id:46)&quot;&quot;&lt;f(@i:0)&quot;Keypad&quot;&gt;&lt;f(@i:1)&quot;46&quot;&gt;&gt;&lt;p(@id:47)&quot;&quot;&lt;f(@i:0)&quot;Keypad&quot;&gt;&lt;f(@i:1)&quot;47&quot;&gt;&gt;&lt;p(@id:48)&quot;&quot;&lt;f(@i:0)&quot;Keypad&quot;&gt;&lt;f(@i:1)&quot;48&quot;&gt;&gt;&lt;p(@id:49)&quot;&quot;&lt;f(@i:0)&quot;Keypad&quot;&gt;&lt;f(@i:1)&quot;49&quot;&gt;&gt;&lt;p(@id:50)&quot;&quot;&lt;f(@i:0)&quot;Keypad&quot;&gt;&lt;f(@i:1)&quot;50&quot;&gt;&gt;&lt;p(@id:51)&quot;&quot;&lt;f(@i:0)&quot;Keypad&quot;&gt;&lt;f(@i:1)&quot;51&quot;&gt;&gt;&lt;p(@id:52)&quot;&quot;&lt;f(@i:0)&quot;Keypad&quot;&gt;&lt;f(@i:1)&quot;52&quot;&gt;&gt;&lt;p(@id:53)&quot;&quot;&lt;f(@i:0)&quot;Keypad&quot;&gt;&lt;f(@i:1)&quot;53&quot;&gt;&gt;&lt;p(@id:54)&quot;&quot;&lt;f(@i:0)&quot;Keypad&quot;&gt;&lt;f(@i:1)&quot;54&quot;&gt;&gt;&lt;p(@id:55)&quot;&quot;&lt;f(@i:0)&quot;Keypad&quot;&gt;&lt;f(@i:1)&quot;55&quot;&gt;&gt;&lt;p(@id:56)&quot;&quot;&lt;f(@i:0)&quot;Keypad&quot;&gt;&lt;f(@i:1)&quot;56&quot;&gt;&gt;&lt;p(@id:57)&quot;&quot;&lt;f(@i:0)&quot;Keypad&quot;&gt;&lt;f(@i:1)&quot;57&quot;&gt;&gt;&lt;p(@id:58)&quot;&quot;&lt;f(@i:0)&quot;Keypad&quot;&gt;&lt;f(@i:1)&quot;58&quot;&gt;&gt;&lt;p(@id:59)&quot;&quot;&lt;f(@i:0)&quot;Keypad&quot;&gt;&lt;f(@i:1)&quot;59&quot;&gt;&gt;&lt;p(@id:60)&quot;&quot;&lt;f(@i:0)&quot;Keypad&quot;&gt;&lt;f(@i:1)&quot;60&quot;&gt;&gt;&lt;p(@id:61)&quot;&quot;&lt;f(@i:0)&quot;Keypad&quot;&gt;&lt;f(@i:1)&quot;61&quot;&gt;&gt;&lt;p(@id:62)&quot;&quot;&lt;f(@i:0)&quot;Keypad&quot;&gt;&lt;f(@i:1)&quot;62&quot;&gt;&gt;&lt;p(@id:63)&quot;&quot;&lt;f(@i:0)&quot;Keypad&quot;&gt;&lt;f(@i:1)&quot;63&quot;&gt;&gt;&lt;p(@id:64)&quot;&quot;&lt;f(@i:0)&quot;Keypad&quot;&gt;&lt;f(@i:1)&quot;64&quot;&gt;&gt;&lt;p(@id:65)&quot;&quot;&lt;f(@i:0)&quot;Keypad&quot;&gt;&lt;f(@i:1)&quot;65&quot;&gt;&gt;&lt;p(@id:66)&quot;&quot;&lt;f(@i:0)&quot;Keypad&quot;&gt;&lt;f(@i:1)&quot;66&quot;&gt;&gt;&lt;p(@id:67)&quot;&quot;&lt;f(@i:0)&quot;Keypad&quot;&gt;&lt;f(@i:1)&quot;67&quot;&gt;&gt;&lt;p(@id:68)&quot;&quot;&lt;f(@i:0)&quot;Keypad&quot;&gt;&lt;f(@i:1)&quot;68&quot;&gt;&gt;&lt;p(@id:69)&quot;&quot;&lt;f(@i:0)&quot;Keypad&quot;&gt;&lt;f(@i:1)&quot;69&quot;&gt;&gt;&lt;p(@id:70)&quot;&quot;&lt;f(@i:0)&quot;Keypad&quot;&gt;&lt;f(@i:1)&quot;70&quot;&gt;&gt;&lt;p(@id:71)&quot;&quot;&lt;f(@i:0)&quot;Keypad&quot;&gt;&lt;f(@i:1)&quot;71&quot;&gt;&gt;&lt;p(@id:72)&quot;&quot;&lt;f(@i:0)&quot;Keypad&quot;&gt;&lt;f(@i:1)&quot;72&quot;&gt;&gt;&lt;p(@id:73)&quot;&quot;&lt;f(@i:0)&quot;Keypad&quot;&gt;&lt;f(@i:1)&quot;73&quot;&gt;&gt;&lt;p(@id:74)&quot;&quot;&lt;f(@i:0)&quot;Keypad&quot;&gt;&lt;f(@i:1)&quot;74&quot;&gt;&gt;&lt;p(@id:75)&quot;&quot;&lt;f(@i:0)&quot;Keypad&quot;&gt;&lt;f(@i:1)&quot;75&quot;&gt;&gt;&lt;p(@id:76)&quot;&quot;&lt;f(@i:0)&quot;Keypad&quot;&gt;&lt;f(@i:1)&quot;76&quot;&gt;&gt;&lt;p(@id:77)&quot;&quot;&lt;f(@i:0)&quot;Keypad&quot;&gt;&lt;f(@i:1)&quot;77&quot;&gt;&gt;&lt;p(@id:78)&quot;&quot;&lt;f(@i:0)&quot;Keypad&quot;&gt;&lt;f(@i:1)&quot;78&quot;&gt;&gt;&lt;p(@id:79)&quot;&quot;&lt;f(@i:0)&quot;Keypad&quot;&gt;&lt;f(@i:1)&quot;79&quot;&gt;&gt;&lt;p(@id:80)&quot;&quot;&lt;f(@i:0)&quot;Keypad&quot;&gt;&lt;f(@i:1)&quot;80&quot;&gt;&gt;&lt;p(@id:81)&quot;&quot;&lt;f(@i:0)&quot;Keypad&quot;&gt;&lt;f(@i:1)&quot;81&quot;&gt;&gt;&lt;p(@id:82)&quot;&quot;&lt;f(@i:0)&quot;Keypad&quot;&gt;&lt;f(@i:1)&quot;82&quot;&gt;&gt;&lt;p(@id:83)&quot;&quot;&lt;f(@i:0)&quot;Keypad&quot;&gt;&lt;f(@i:1)&quot;83&quot;&gt;&gt;&lt;p(@id:84)&quot;&quot;&lt;f(@i:0)&quot;Keypad&quot;&gt;&lt;f(@i:1)&quot;84&quot;&gt;&gt;&lt;p(@id:85)&quot;&quot;&lt;f(@i:0)&quot;Keypad&quot;&gt;&lt;f(@i:1)&quot;85&quot;&gt;&gt;&lt;p(@id:86)&quot;&quot;&lt;f(@i:0)&quot;Keypad&quot;&gt;&lt;f(@i:1)&quot;86&quot;&gt;&gt;&lt;p(@id:87)&quot;&quot;&lt;f(@i:0)&quot;Keypad&quot;&gt;&lt;f(@i:1)&quot;87&quot;&gt;&gt;&lt;p(@id:88)&quot;&quot;&lt;f(@i:0)&quot;Keypad&quot;&gt;&lt;f(@i:1)&quot;88&quot;&gt;&gt;&lt;p(@id:89)&quot;&quot;&lt;f(@i:0)&quot;Keypad&quot;&gt;&lt;f(@i:1)&quot;89&quot;&gt;&gt;&lt;p(@id:90)&quot;&quot;&lt;f(@i:0)&quot;Keypad&quot;&gt;&lt;f(@i:1)&quot;90&quot;&gt;&gt;&lt;p(@id:91)&quot;&quot;&lt;f(@i:0)&quot;Keypad&quot;&gt;&lt;f(@i:1)&quot;91&quot;&gt;&gt;&lt;p(@id:92)&quot;&quot;&lt;f(@i:0)&quot;Keypad&quot;&gt;&lt;f(@i:1)&quot;92&quot;&gt;&gt;&lt;p(@id:93)&quot;&quot;&lt;f(@i:0)&quot;Keypad&quot;&gt;&lt;f(@i:1)&quot;93&quot;&gt;&gt;&lt;p(@id:94)&quot;&quot;&lt;f(@i:0)&quot;Keypad&quot;&gt;&lt;f(@i:1)&quot;94&quot;&gt;&gt;&lt;p(@id:95)&quot;&quot;&lt;f(@i:0)&quot;Keypad&quot;&gt;&lt;f(@i:1)&quot;95&quot;&gt;&gt;&lt;p(@id:96)&quot;&quot;&lt;f(@i:0)&quot;Keypad&quot;&gt;&lt;f(@i:1)&quot;96&quot;&gt;&gt;&lt;p(@id:97)&quot;&quot;&lt;f(@i:0)&quot;Keypad&quot;&gt;&lt;f(@i:1)&quot;97&quot;&gt;&gt;&lt;p(@id:98)&quot;&quot;&lt;f(@i:0)&quot;Keypad&quot;&gt;&lt;f(@i:1)&quot;98&quot;&gt;&gt;&lt;p(@id:99)&quot;&quot;&lt;f(@i:0)&quot;Keypad&quot;&gt;&lt;f(@i:1)&quot;99&quot;&gt;&gt;&lt;p(@id:1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lt;currentId&quot;1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gt;&gt;&lt;data&quot;&quot;&lt;d(@id:003)&quot;&quot;&lt;r(@id:73)&quot;&quot;&lt;f(@id:v)&quot;1&quot;&gt;&lt;f(@id:t)&quot;12250&quot;&gt;&gt;&lt;r(@id:71)&quot;&quot;&lt;f(@id:v)&quot;1&quot;&gt;&lt;f(@id:t)&quot;13300&quot;&gt;&gt;&lt;r(@id:20)&quot;&quot;&lt;f(@id:v)&quot;2&quot;&gt;&lt;f(@id:t)&quot;16300&quot;&gt;&gt;&lt;r(@id:5)&quot;&quot;&lt;f(@id:v)&quot;1&quot;&gt;&lt;f(@id:t)&quot;16750&quot;&gt;&gt;&lt;r(@id:12)&quot;&quot;&lt;f(@id:v)&quot;1&quot;&gt;&lt;f(@id:t)&quot;18350&quot;&gt;&gt;&lt;r(@id:52)&quot;&quot;&lt;f(@id:v)&quot;2&quot;&gt;&lt;f(@id:t)&quot;20050&quot;&gt;&gt;&lt;r(@id:51)&quot;&quot;&lt;f(@id:v)&quot;1&quot;&gt;&lt;f(@id:t)&quot;20550&quot;&gt;&gt;&lt;r(@id:26)&quot;&quot;&lt;f(@id:v)&quot;1&quot;&gt;&lt;f(@id:t)&quot;21550&quot;&gt;&gt;&lt;r(@id:65)&quot;&quot;&lt;f(@id:v)&quot;2&quot;&gt;&lt;f(@id:t)&quot;21650&quot;&gt;&gt;&lt;r(@id:53)&quot;&quot;&lt;f(@id:v)&quot;1&quot;&gt;&lt;f(@id:t)&quot;23200&quot;&gt;&gt;&lt;r(@id:98)&quot;&quot;&lt;f(@id:v)&quot;1&quot;&gt;&lt;f(@id:t)&quot;24900&quot;&gt;&gt;&lt;r(@id:29)&quot;&quot;&lt;f(@id:v)&quot;2&quot;&gt;&lt;f(@id:t)&quot;25750&quot;&gt;&gt;&lt;r(@id:69)&quot;&quot;&lt;f(@id:v)&quot;2&quot;&gt;&lt;f(@id:t)&quot;27950&quot;&gt;&gt;&lt;r(@id:30)&quot;&quot;&lt;f(@id:v)&quot;1&quot;&gt;&lt;f(@id:t)&quot;27850&quot;&gt;&gt;&lt;r(@id:60)&quot;&quot;&lt;f(@id:v)&quot;1&quot;&gt;&lt;f(@id:t)&quot;27900&quot;&gt;&gt;&lt;r(@id:91)&quot;&quot;&lt;f(@id:v)&quot;4&quot;&gt;&lt;f(@id:t)&quot;29050&quot;&gt;&gt;&lt;r(@id:81)&quot;&quot;&lt;f(@id:v)&quot;2&quot;&gt;&lt;f(@id:t)&quot;30050&quot;&gt;&gt;&lt;r(@id:83)&quot;&quot;&lt;f(@id:v)&quot;2&quot;&gt;&lt;f(@id:t)&quot;32150&quot;&gt;&gt;&gt;&lt;d(@id:003-002)&quot;&quot;&lt;r(@id:20)&quot;&quot;&lt;f(@id:v)&quot;1&quot;&gt;&lt;f(@id:t)&quot;8450&quot;&gt;&gt;&lt;r(@id:71)&quot;&quot;&lt;f(@id:v)&quot;2&quot;&gt;&lt;f(@id:t)&quot;9650&quot;&gt;&gt;&lt;r(@id:73)&quot;&quot;&lt;f(@id:v)&quot;1&quot;&gt;&lt;f(@id:t)&quot;9650&quot;&gt;&gt;&lt;r(@id:83)&quot;&quot;&lt;f(@id:v)&quot;1&quot;&gt;&lt;f(@id:t)&quot;10200&quot;&gt;&gt;&lt;r(@id:53)&quot;&quot;&lt;f(@id:v)&quot;1&quot;&gt;&lt;f(@id:t)&quot;10650&quot;&gt;&gt;&lt;r(@id:5)&quot;&quot;&lt;f(@id:v)&quot;1&quot;&gt;&lt;f(@id:t)&quot;11550&quot;&gt;&gt;&lt;r(@id:60)&quot;&quot;&lt;f(@id:v)&quot;1&quot;&gt;&lt;f(@id:t)&quot;12750&quot;&gt;&gt;&lt;r(@id:98)&quot;&quot;&lt;f(@id:v)&quot;2&quot;&gt;&lt;f(@id:t)&quot;13900&quot;&gt;&gt;&lt;r(@id:52)&quot;&quot;&lt;f(@id:v)&quot;1&quot;&gt;&lt;f(@id:t)&quot;14300&quot;&gt;&gt;&lt;r(@id:12)&quot;&quot;&lt;f(@id:v)&quot;1&quot;&gt;&lt;f(@id:t)&quot;14700&quot;&gt;&gt;&gt;&lt;d(@id:004)&quot;&quot;&lt;r(@id:91)&quot;&quot;&lt;f(@id:v)&quot;1&quot;&gt;&lt;f(@id:t)&quot;15450&quot;&gt;&gt;&lt;r(@id:20)&quot;&quot;&lt;f(@id:v)&quot;1&quot;&gt;&lt;f(@id:t)&quot;30350&quot;&gt;&gt;&lt;r(@id:60)&quot;&quot;&lt;f(@id:v)&quot;1&quot;&gt;&lt;f(@id:t)&quot;31000&quot;&gt;&gt;&lt;r(@id:65)&quot;&quot;&lt;f(@id:v)&quot;4&quot;&gt;&lt;f(@id:t)&quot;31550&quot;&gt;&gt;&lt;r(@id:29)&quot;&quot;&lt;f(@id:v)&quot;1&quot;&gt;&lt;f(@id:t)&quot;31950&quot;&gt;&gt;&lt;r(@id:98)&quot;&quot;&lt;f(@id:v)&quot;2&quot;&gt;&lt;f(@id:t)&quot;32650&quot;&gt;&gt;&lt;r(@id:53)&quot;&quot;&lt;f(@id:v)&quot;1&quot;&gt;&lt;f(@id:t)&quot;33050&quot;&gt;&gt;&lt;r(@id:73)&quot;&quot;&lt;f(@id:v)&quot;3&quot;&gt;&lt;f(@id:t)&quot;33100&quot;&gt;&gt;&lt;r(@id:71)&quot;&quot;&lt;f(@id:v)&quot;1&quot;&gt;&lt;f(@id:t)&quot;34150&quot;&gt;&gt;&lt;r(@id:5)&quot;&quot;&lt;f(@id:v)&quot;1&quot;&gt;&lt;f(@id:t)&quot;34500&quot;&gt;&gt;&lt;r(@id:30)&quot;&quot;&lt;f(@id:v)&quot;1&quot;&gt;&lt;f(@id:t)&quot;34600&quot;&gt;&gt;&lt;r(@id:70)&quot;&quot;&lt;f(@id:v)&quot;1&quot;&gt;&lt;f(@id:t)&quot;34700&quot;&gt;&gt;&lt;r(@id:12)&quot;&quot;&lt;f(@id:v)&quot;1&quot;&gt;&lt;f(@id:t)&quot;36100&quot;&gt;&gt;&lt;r(@id:81)&quot;&quot;&lt;f(@id:v)&quot;1&quot;&gt;&lt;f(@id:t)&quot;36300&quot;&gt;&gt;&gt;&lt;d(@id:003-003)&quot;&quot;&lt;r(@id:60)&quot;&quot;&lt;f(@id:v)&quot;4&quot;&gt;&lt;f(@id:t)&quot;8500&quot;&gt;&gt;&lt;r(@id:71)&quot;&quot;&lt;f(@id:v)&quot;5&quot;&gt;&lt;f(@id:t)&quot;32100&quot;&gt;&gt;&lt;r(@id:98)&quot;&quot;&lt;f(@id:v)&quot;4&quot;&gt;&lt;f(@id:t)&quot;35850&quot;&gt;&gt;&lt;r(@id:65)&quot;&quot;&lt;f(@id:v)&quot;5&quot;&gt;&lt;f(@id:t)&quot;19000&quot;&gt;&gt;&lt;r(@id:20)&quot;&quot;&lt;f(@id:v)&quot;4&quot;&gt;&lt;f(@id:t)&quot;19400&quot;&gt;&gt;&lt;r(@id:12)&quot;&quot;&lt;f(@id:v)&quot;3&quot;&gt;&lt;f(@id:t)&quot;24050&quot;&gt;&gt;&lt;r(@id:73)&quot;&quot;&lt;f(@id:v)&quot;3&quot;&gt;&lt;f(@id:t)&quot;24250&quot;&gt;&gt;&lt;r(@id:30)&quot;&quot;&lt;f(@id:v)&quot;5&quot;&gt;&lt;f(@id:t)&quot;25150&quot;&gt;&gt;&lt;r(@id:29)&quot;&quot;&lt;f(@id:v)&quot;5&quot;&gt;&lt;f(@id:t)&quot;27250&quot;&gt;&gt;&lt;r(@id:83)&quot;&quot;&lt;f(@id:v)&quot;5&quot;&gt;&lt;f(@id:t)&quot;32650&quot;&gt;&gt;&lt;r(@id:5)&quot;&quot;&lt;f(@id:v)&quot;4&quot;&gt;&lt;f(@id:t)&quot;34000&quot;&gt;&gt;&lt;r(@id:53)&quot;&quot;&lt;f(@id:v)&quot;5&quot;&gt;&lt;f(@id:t)&quot;34150&quot;&gt;&gt;&lt;r(@id:26)&quot;&quot;&lt;f(@id:v)&quot;5&quot;&gt;&lt;f(@id:t)&quot;35100&quot;&gt;&gt;&lt;r(@id:70)&quot;&quot;&lt;f(@id:v)&quot;5&quot;&gt;&lt;f(@id:t)&quot;36300&quot;&gt;&gt;&gt;&lt;d(@id:003-005)&quot;&quot;&lt;r(@id:71)&quot;&quot;&lt;f(@id:v)&quot;1&quot;&gt;&lt;f(@id:t)&quot;29100&quot;&gt;&gt;&lt;r(@id:60)&quot;&quot;&lt;f(@id:v)&quot;3&quot;&gt;&lt;f(@id:t)&quot;19100&quot;&gt;&gt;&lt;r(@id:73)&quot;&quot;&lt;f(@id:v)&quot;3&quot;&gt;&lt;f(@id:t)&quot;19150&quot;&gt;&gt;&lt;r(@id:65)&quot;&quot;&lt;f(@id:v)&quot;3&quot;&gt;&lt;f(@id:t)&quot;20200&quot;&gt;&gt;&lt;r(@id:12)&quot;&quot;&lt;f(@id:v)&quot;4&quot;&gt;&lt;f(@id:t)&quot;21100&quot;&gt;&gt;&lt;r(@id:70)&quot;&quot;&lt;f(@id:v)&quot;2&quot;&gt;&lt;f(@id:t)&quot;21250&quot;&gt;&gt;&lt;r(@id:30)&quot;&quot;&lt;f(@id:v)&quot;4&quot;&gt;&lt;f(@id:t)&quot;21650&quot;&gt;&gt;&lt;r(@id:29)&quot;&quot;&lt;f(@id:v)&quot;3&quot;&gt;&lt;f(@id:t)&quot;24800&quot;&gt;&gt;&lt;r(@id:20)&quot;&quot;&lt;f(@id:v)&quot;3&quot;&gt;&lt;f(@id:t)&quot;25300&quot;&gt;&gt;&lt;r(@id:98)&quot;&quot;&lt;f(@id:v)&quot;3&quot;&gt;&lt;f(@id:t)&quot;26050&quot;&gt;&gt;&lt;r(@id:83)&quot;&quot;&lt;f(@id:v)&quot;2&quot;&gt;&lt;f(@id:t)&quot;31250&quot;&gt;&gt;&lt;r(@id:53)&quot;&quot;&lt;f(@id:v)&quot;4&quot;&gt;&lt;f(@id:t)&quot;29050&quot;&gt;&gt;&lt;r(@id:81)&quot;&quot;&lt;f(@id:v)&quot;1&quot;&gt;&lt;f(@id:t)&quot;30150&quot;&gt;&gt;&lt;r(@id:26)&quot;&quot;&lt;f(@id:v)&quot;2&quot;&gt;&lt;f(@id:t)&quot;31050&quot;&gt;&gt;&gt;&lt;d(@id:003-006)&quot;&quot;&lt;r(@id:60)&quot;&quot;&lt;f(@id:v)&quot;1&quot;&gt;&lt;f(@id:t)&quot;13800&quot;&gt;&gt;&lt;r(@id:98)&quot;&quot;&lt;f(@id:v)&quot;1&quot;&gt;&lt;f(@id:t)&quot;20700&quot;&gt;&gt;&lt;r(@id:20)&quot;&quot;&lt;f(@id:v)&quot;1&quot;&gt;&lt;f(@id:t)&quot;21050&quot;&gt;&gt;&lt;r(@id:70)&quot;&quot;&lt;f(@id:v)&quot;1&quot;&gt;&lt;f(@id:t)&quot;21700&quot;&gt;&gt;&lt;r(@id:71)&quot;&quot;&lt;f(@id:v)&quot;1&quot;&gt;&lt;f(@id:t)&quot;21700&quot;&gt;&gt;&lt;r(@id:53)&quot;&quot;&lt;f(@id:v)&quot;1&quot;&gt;&lt;f(@id:t)&quot;22150&quot;&gt;&gt;&lt;r(@id:12)&quot;&quot;&lt;f(@id:v)&quot;1&quot;&gt;&lt;f(@id:t)&quot;22600&quot;&gt;&gt;&lt;r(@id:81)&quot;&quot;&lt;f(@id:v)&quot;1&quot;&gt;&lt;f(@id:t)&quot;23800&quot;&gt;&gt;&lt;r(@id:73)&quot;&quot;&lt;f(@id:v)&quot;4&quot;&gt;&lt;f(@id:t)&quot;24300&quot;&gt;&gt;&lt;r(@id:5)&quot;&quot;&lt;f(@id:v)&quot;1&quot;&gt;&lt;f(@id:t)&quot;24650&quot;&gt;&gt;&lt;r(@id:26)&quot;&quot;&lt;f(@id:v)&quot;1&quot;&gt;&lt;f(@id:t)&quot;26300&quot;&gt;&gt;&lt;r(@id:29)&quot;&quot;&lt;f(@id:v)&quot;1&quot;&gt;&lt;f(@id:t)&quot;27350&quot;&gt;&gt;&lt;r(@id:30)&quot;&quot;&lt;f(@id:v)&quot;1&quot;&gt;&lt;f(@id:t)&quot;27350&quot;&gt;&gt;&gt;&lt;d(@id:003-007)&quot;&quot;&lt;r(@id:83)&quot;&quot;&lt;f(@id:v)&quot;5&quot;&gt;&lt;f(@id:t)&quot;18750&quot;&gt;&gt;&lt;r(@id:98)&quot;&quot;&lt;f(@id:v)&quot;5&quot;&gt;&lt;f(@id:t)&quot;24000&quot;&gt;&gt;&lt;r(@id:26)&quot;&quot;&lt;f(@id:v)&quot;5&quot;&gt;&lt;f(@id:t)&quot;25400&quot;&gt;&gt;&lt;r(@id:30)&quot;&quot;&lt;f(@id:v)&quot;5&quot;&gt;&lt;f(@id:t)&quot;25400&quot;&gt;&gt;&lt;r(@id:70)&quot;&quot;&lt;f(@id:v)&quot;1&quot;&gt;&lt;f(@id:t)&quot;25500&quot;&gt;&gt;&lt;r(@id:71)&quot;&quot;&lt;f(@id:v)&quot;5&quot;&gt;&lt;f(@id:t)&quot;25500&quot;&gt;&gt;&lt;r(@id:5)&quot;&quot;&lt;f(@id:v)&quot;5&quot;&gt;&lt;f(@id:t)&quot;25850&quot;&gt;&gt;&lt;r(@id:20)&quot;&quot;&lt;f(@id:v)&quot;2&quot;&gt;&lt;f(@id:t)&quot;25900&quot;&gt;&gt;&lt;r(@id:19)&quot;&quot;&lt;f(@id:v)&quot;5&quot;&gt;&lt;f(@id:t)&quot;26400&quot;&gt;&gt;&lt;r(@id:51)&quot;&quot;&lt;f(@id:v)&quot;5&quot;&gt;&lt;f(@id:t)&quot;26500&quot;&gt;&gt;&lt;r(@id:53)&quot;&quot;&lt;f(@id:v)&quot;5&quot;&gt;&lt;f(@id:t)&quot;27550&quot;&gt;&gt;&lt;r(@id:29)&quot;&quot;&lt;f(@id:v)&quot;5&quot;&gt;&lt;f(@id:t)&quot;28000&quot;&gt;&gt;&lt;r(@id:73)&quot;&quot;&lt;f(@id:v)&quot;5&quot;&gt;&lt;f(@id:t)&quot;28150&quot;&gt;&gt;&lt;r(@id:65)&quot;&quot;&lt;f(@id:v)&quot;5&quot;&gt;&lt;f(@id:t)&quot;29150&quot;&gt;&gt;&lt;r(@id:12)&quot;&quot;&lt;f(@id:v)&quot;1&quot;&gt;&lt;f(@id:t)&quot;30050&quot;&gt;&gt;&gt;&lt;d(@id:003-008)&quot;&quot;&lt;r(@id:30)&quot;&quot;&lt;f(@id:v)&quot;5&quot;&gt;&lt;f(@id:t)&quot;31900&quot;&gt;&gt;&lt;r(@id:5)&quot;&quot;&lt;f(@id:v)&quot;5&quot;&gt;&lt;f(@id:t)&quot;32350&quot;&gt;&gt;&lt;r(@id:70)&quot;&quot;&lt;f(@id:v)&quot;5&quot;&gt;&lt;f(@id:t)&quot;32550&quot;&gt;&gt;&lt;r(@id:71)&quot;&quot;&lt;f(@id:v)&quot;5&quot;&gt;&lt;f(@id:t)&quot;32550&quot;&gt;&gt;&lt;r(@id:73)&quot;&quot;&lt;f(@id:v)&quot;5&quot;&gt;&lt;f(@id:t)&quot;32550&quot;&gt;&gt;&lt;r(@id:83)&quot;&quot;&lt;f(@id:v)&quot;5&quot;&gt;&lt;f(@id:t)&quot;33100&quot;&gt;&gt;&lt;r(@id:98)&quot;&quot;&lt;f(@id:v)&quot;5&quot;&gt;&lt;f(@id:t)&quot;33650&quot;&gt;&gt;&lt;r(@id:12)&quot;&quot;&lt;f(@id:v)&quot;5&quot;&gt;&lt;f(@id:t)&quot;33950&quot;&gt;&gt;&lt;r(@id:26)&quot;&quot;&lt;f(@id:v)&quot;5&quot;&gt;&lt;f(@id:t)&quot;34000&quot;&gt;&gt;&lt;r(@id:53)&quot;&quot;&lt;f(@id:v)&quot;5&quot;&gt;&lt;f(@id:t)&quot;34050&quot;&gt;&gt;&lt;r(@id:20)&quot;&quot;&lt;f(@id:v)&quot;5&quot;&gt;&lt;f(@id:t)&quot;35550&quot;&gt;&gt;&lt;r(@id:65)&quot;&quot;&lt;f(@id:v)&quot;5&quot;&gt;&lt;f(@id:t)&quot;35650&quot;&gt;&gt;&lt;r(@id:74)&quot;&quot;&lt;f(@id:v)&quot;5&quot;&gt;&lt;f(@id:t)&quot;36200&quot;&gt;&gt;&lt;r(@id:29)&quot;&quot;&lt;f(@id:v)&quot;5&quot;&gt;&lt;f(@id:t)&quot;37150&quot;&gt;&gt;&lt;r(@id:19)&quot;&quot;&lt;f(@id:v)&quot;5&quot;&gt;&lt;f(@id:t)&quot;37650&quot;&gt;&gt;&lt;r(@id:51)&quot;&quot;&lt;f(@id:v)&quot;5&quot;&gt;&lt;f(@id:t)&quot;39800&quot;&gt;&gt;&lt;r(@id:60)&quot;&quot;&lt;f(@id:v)&quot;5&quot;&gt;&lt;f(@id:t)&quot;39850&quot;&gt;&gt;&gt;&lt;d(@id:003-009)&quot;&quot;&lt;r(@id:60)&quot;&quot;&lt;f(@id:v)&quot;3&quot;&gt;&lt;f(@id:t)&quot;11900&quot;&gt;&gt;&lt;r(@id:29)&quot;&quot;&lt;f(@id:v)&quot;4&quot;&gt;&lt;f(@id:t)&quot;12350&quot;&gt;&gt;&lt;r(@id:65)&quot;&quot;&lt;f(@id:v)&quot;3&quot;&gt;&lt;f(@id:t)&quot;14000&quot;&gt;&gt;&lt;r(@id:73)&quot;&quot;&lt;f(@id:v)&quot;4&quot;&gt;&lt;f(@id:t)&quot;33400&quot;&gt;&gt;&lt;r(@id:26)&quot;&quot;&lt;f(@id:v)&quot;3&quot;&gt;&lt;f(@id:t)&quot;34350&quot;&gt;&gt;&lt;r(@id:12)&quot;&quot;&lt;f(@id:v)&quot;4&quot;&gt;&lt;f(@id:t)&quot;46350&quot;&gt;&gt;&lt;r(@id:30)&quot;&quot;&lt;f(@id:v)&quot;3&quot;&gt;&lt;f(@id:t)&quot;35400&quot;&gt;&gt;&lt;r(@id:83)&quot;&quot;&lt;f(@id:v)&quot;3&quot;&gt;&lt;f(@id:t)&quot;35550&quot;&gt;&gt;&lt;r(@id:98)&quot;&quot;&lt;f(@id:v)&quot;2&quot;&gt;&lt;f(@id:t)&quot;36100&quot;&gt;&gt;&lt;r(@id:19)&quot;&quot;&lt;f(@id:v)&quot;3&quot;&gt;&lt;f(@id:t)&quot;37450&quot;&gt;&gt;&lt;r(@id:20)&quot;&quot;&lt;f(@id:v)&quot;3&quot;&gt;&lt;f(@id:t)&quot;38000&quot;&gt;&gt;&lt;r(@id:53)&quot;&quot;&lt;f(@id:v)&quot;3&quot;&gt;&lt;f(@id:t)&quot;38600&quot;&gt;&gt;&lt;r(@id:70)&quot;&quot;&lt;f(@id:v)&quot;3&quot;&gt;&lt;f(@id:t)&quot;39150&quot;&gt;&gt;&lt;r(@id:71)&quot;&quot;&lt;f(@id:v)&quot;3&quot;&gt;&lt;f(@id:t)&quot;39150&quot;&gt;&gt;&lt;r(@id:5)&quot;&quot;&lt;f(@id:v)&quot;4&quot;&gt;&lt;f(@id:t)&quot;40550&quot;&gt;&gt;&lt;r(@id:51)&quot;&quot;&lt;f(@id:v)&quot;4&quot;&gt;&lt;f(@id:t)&quot;41750&quot;&gt;&gt;&gt;&lt;d(@id:005)&quot;&quot;&lt;r(@id:60)&quot;&quot;&lt;f(@id:v)&quot;4&quot;&gt;&lt;f(@id:t)&quot;17000&quot;&gt;&gt;&lt;r(@id:29)&quot;&quot;&lt;f(@id:v)&quot;4&quot;&gt;&lt;f(@id:t)&quot;22700&quot;&gt;&gt;&lt;r(@id:70)&quot;&quot;&lt;f(@id:v)&quot;4&quot;&gt;&lt;f(@id:t)&quot;29100&quot;&gt;&gt;&lt;r(@id:20)&quot;&quot;&lt;f(@id:v)&quot;4&quot;&gt;&lt;f(@id:t)&quot;29450&quot;&gt;&gt;&lt;r(@id:12)&quot;&quot;&lt;f(@id:v)&quot;4&quot;&gt;&lt;f(@id:t)&quot;30000&quot;&gt;&gt;&lt;r(@id:19)&quot;&quot;&lt;f(@id:v)&quot;4&quot;&gt;&lt;f(@id:t)&quot;31050&quot;&gt;&gt;&lt;r(@id:53)&quot;&quot;&lt;f(@id:v)&quot;4&quot;&gt;&lt;f(@id:t)&quot;31150&quot;&gt;&gt;&lt;r(@id:71)&quot;&quot;&lt;f(@id:v)&quot;4&quot;&gt;&lt;f(@id:t)&quot;31200&quot;&gt;&gt;&lt;r(@id:83)&quot;&quot;&lt;f(@id:v)&quot;4&quot;&gt;&lt;f(@id:t)&quot;31200&quot;&gt;&gt;&lt;r(@id:26)&quot;&quot;&lt;f(@id:v)&quot;4&quot;&gt;&lt;f(@id:t)&quot;31600&quot;&gt;&gt;&lt;r(@id:5)&quot;&quot;&lt;f(@id:v)&quot;4&quot;&gt;&lt;f(@id:t)&quot;32050&quot;&gt;&gt;&lt;r(@id:65)&quot;&quot;&lt;f(@id:v)&quot;4&quot;&gt;&lt;f(@id:t)&quot;32200&quot;&gt;&gt;&lt;r(@id:30)&quot;&quot;&lt;f(@id:v)&quot;4&quot;&gt;&lt;f(@id:t)&quot;33700&quot;&gt;&gt;&lt;r(@id:73)&quot;&quot;&lt;f(@id:v)&quot;4&quot;&gt;&lt;f(@id:t)&quot;34850&quot;&gt;&gt;&gt;&lt;d(@id:006)&quot;&quot;&lt;r(@id:98)&quot;&quot;&lt;f(@id:v)&quot;4&quot;&gt;&lt;f(@id:t)&quot;26100&quot;&gt;&gt;&lt;r(@id:26)&quot;&quot;&lt;f(@id:v)&quot;4&quot;&gt;&lt;f(@id:t)&quot;26450&quot;&gt;&gt;&lt;r(@id:5)&quot;&quot;&lt;f(@id:v)&quot;4&quot;&gt;&lt;f(@id:t)&quot;26900&quot;&gt;&gt;&lt;r(@id:19)&quot;&quot;&lt;f(@id:v)&quot;4&quot;&gt;&lt;f(@id:t)&quot;26950&quot;&gt;&gt;&lt;r(@id:20)&quot;&quot;&lt;f(@id:v)&quot;4&quot;&gt;&lt;f(@id:t)&quot;26950&quot;&gt;&gt;&lt;r(@id:65)&quot;&quot;&lt;f(@id:v)&quot;4&quot;&gt;&lt;f(@id:t)&quot;27100&quot;&gt;&gt;&lt;r(@id:73)&quot;&quot;&lt;f(@id:v)&quot;4&quot;&gt;&lt;f(@id:t)&quot;27100&quot;&gt;&gt;&lt;r(@id:29)&quot;&quot;&lt;f(@id:v)&quot;4&quot;&gt;&lt;f(@id:t)&quot;27500&quot;&gt;&gt;&lt;r(@id:83)&quot;&quot;&lt;f(@id:v)&quot;4&quot;&gt;&lt;f(@id:t)&quot;27650&quot;&gt;&gt;&lt;r(@id:12)&quot;&quot;&lt;f(@id:v)&quot;4&quot;&gt;&lt;f(@id:t)&quot;28500&quot;&gt;&gt;&lt;r(@id:53)&quot;&quot;&lt;f(@id:v)&quot;4&quot;&gt;&lt;f(@id:t)&quot;28600&quot;&gt;&gt;&lt;r(@id:70)&quot;&quot;&lt;f(@id:v)&quot;4&quot;&gt;&lt;f(@id:t)&quot;28650&quot;&gt;&gt;&lt;r(@id:30)&quot;&quot;&lt;f(@id:v)&quot;4&quot;&gt;&lt;f(@id:t)&quot;29100&quot;&gt;&gt;&lt;r(@id:51)&quot;&quot;&lt;f(@id:v)&quot;4&quot;&gt;&lt;f(@id:t)&quot;29150&quot;&gt;&gt;&gt;&gt;&lt;transceivers&quot;&quot;&lt;t(@id:1@tt:KeypointMiniBase@n:Transceiver 1)&quot;&quot;&lt;f(@id:c)&quot;1&quot;&gt;&lt;f(@id:comType)&quot;Usb&quot;&gt;&lt;f(@id:com)&quot;[Auto]&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SOUNDTYPE" val="none"/>
  <p:tag name="KPIPLAYSOUNDTYPE" val="DuringTimer"/>
  <p:tag name="KPICLOCKTEMPLATE" val="tru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WelcomeDoc">
  <a:themeElements>
    <a:clrScheme name="AdvancingDialysis">
      <a:dk1>
        <a:srgbClr val="3F3F3F"/>
      </a:dk1>
      <a:lt1>
        <a:srgbClr val="FFFFFF"/>
      </a:lt1>
      <a:dk2>
        <a:srgbClr val="7F7F7F"/>
      </a:dk2>
      <a:lt2>
        <a:srgbClr val="FFFFFF"/>
      </a:lt2>
      <a:accent1>
        <a:srgbClr val="5B9BD5"/>
      </a:accent1>
      <a:accent2>
        <a:srgbClr val="ED6B2A"/>
      </a:accent2>
      <a:accent3>
        <a:srgbClr val="EDAE28"/>
      </a:accent3>
      <a:accent4>
        <a:srgbClr val="312B42"/>
      </a:accent4>
      <a:accent5>
        <a:srgbClr val="B0AEBE"/>
      </a:accent5>
      <a:accent6>
        <a:srgbClr val="FFF8DA"/>
      </a:accent6>
      <a:hlink>
        <a:srgbClr val="5B9BD5"/>
      </a:hlink>
      <a:folHlink>
        <a:srgbClr val="2E75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3F63D4E-6519-4C23-B818-A36EFDABDB2B}" vid="{63AD890A-086C-4F98-896D-2E99EF4C4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AdvancingDialysis Widescreen Template</Template>
  <TotalTime>40131</TotalTime>
  <Words>3656</Words>
  <Application>Microsoft Office PowerPoint</Application>
  <PresentationFormat>Widescreen</PresentationFormat>
  <Paragraphs>300</Paragraphs>
  <Slides>31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 Black</vt:lpstr>
      <vt:lpstr>Wingdings</vt:lpstr>
      <vt:lpstr>Arial</vt:lpstr>
      <vt:lpstr>Adobe Fan Heiti Std B</vt:lpstr>
      <vt:lpstr>Leelawadee</vt:lpstr>
      <vt:lpstr>Calibri</vt:lpstr>
      <vt:lpstr>WelcomeDoc</vt:lpstr>
      <vt:lpstr>Recasting Kidney Failure as Cardiovascular Disease</vt:lpstr>
      <vt:lpstr>ESRD: Represents 7% of the Medicare Budget  Treats Only 1% of the US Population1</vt:lpstr>
      <vt:lpstr>Total Medicare Healthcare Expenditures for Dialysis Patients</vt:lpstr>
      <vt:lpstr>Medicare per Capita Expenditures have Stabilized</vt:lpstr>
      <vt:lpstr>Dialysis Patient Population Increasing 2016 Population: Over 500,000+</vt:lpstr>
      <vt:lpstr>Dialysis Patient Population Growth  Slowing Growth Rate</vt:lpstr>
      <vt:lpstr>Annual Mortality  Dialysis Death Rates Have Stabilized</vt:lpstr>
      <vt:lpstr>Hospitalizations and Hospital Days  Dialysis Hospitalizations Have Stabilized</vt:lpstr>
      <vt:lpstr>Dialysis Patient Hospitalization Utilization Trends Showing Increased Use of Emergent Care1,2</vt:lpstr>
      <vt:lpstr>Management of Chronic Hypertension,  Left Ventricular Hypertrophy and Heart Failure The Fatal Flaw of Conventional Dialysis</vt:lpstr>
      <vt:lpstr>Unmet Need in the  Causal Path of Heart Disease Chronic Fluid Overload</vt:lpstr>
      <vt:lpstr>Long Interdialytic Interval is Problematic Hospitalizations and Mortality after the 2-day “Killer Gap”1</vt:lpstr>
      <vt:lpstr>Increased Risk of  Sudden Cardiac Death1</vt:lpstr>
      <vt:lpstr>2/3 Patients Experienced  Clinically Significant Arrhythmias1</vt:lpstr>
      <vt:lpstr>97% Patients Experienced Confirmed Arrhythmias1</vt:lpstr>
      <vt:lpstr>Ultrafiltration Rates over 6mL/kg/hr. Associated with Increased Risk of Death Aggressive Fluid Removal Rates and All-cause Mortality</vt:lpstr>
      <vt:lpstr>Chronic Fluid Overload Adds Mortality Risk Across all Blood Pressure strata1</vt:lpstr>
      <vt:lpstr>Characterizations of Heart Failure Classes by Severity of Symptoms</vt:lpstr>
      <vt:lpstr>ESRD “Reactive” Classiﬁcation System ADQI Dyspnea assessment</vt:lpstr>
      <vt:lpstr>NKF-KDOQI Hemodialysis Adequacy Guideline: 2015 Update</vt:lpstr>
      <vt:lpstr>Home Dialysis Utilization Increase in Number of Home Dialysis Patients</vt:lpstr>
      <vt:lpstr>Addressing Consistent Volume Control Increased Treatment Time and Frequency</vt:lpstr>
      <vt:lpstr>PowerPoint Presentation</vt:lpstr>
      <vt:lpstr>PowerPoint Presentation</vt:lpstr>
      <vt:lpstr>PowerPoint Presentation</vt:lpstr>
      <vt:lpstr>PowerPoint Presentation</vt:lpstr>
      <vt:lpstr>PowerPoint Presentation</vt:lpstr>
      <vt:lpstr>Clinical Evidence for Benefits Of Increased Frequency at Home References</vt:lpstr>
      <vt:lpstr>Clinical Evidence for Benefits Of Increased Frequency at Home References</vt:lpstr>
      <vt:lpstr>Clinical Evidence for Benefits Of Increased Frequency at Home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ITMac</dc:creator>
  <cp:keywords/>
  <cp:lastModifiedBy>Jennifer LaGreca</cp:lastModifiedBy>
  <cp:revision>1363</cp:revision>
  <cp:lastPrinted>2017-10-27T19:46:39Z</cp:lastPrinted>
  <dcterms:created xsi:type="dcterms:W3CDTF">2016-09-07T13:28:07Z</dcterms:created>
  <dcterms:modified xsi:type="dcterms:W3CDTF">2018-12-18T01:44:18Z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y fmtid="{D5CDD505-2E9C-101B-9397-08002B2CF9AE}" pid="3" name="_AdHocReviewCycleID">
    <vt:i4>100533502</vt:i4>
  </property>
  <property fmtid="{D5CDD505-2E9C-101B-9397-08002B2CF9AE}" pid="4" name="_NewReviewCycle">
    <vt:lpwstr/>
  </property>
  <property fmtid="{D5CDD505-2E9C-101B-9397-08002B2CF9AE}" pid="5" name="_EmailSubject">
    <vt:lpwstr>Don't faint - updated HTN slides and PDF attached</vt:lpwstr>
  </property>
  <property fmtid="{D5CDD505-2E9C-101B-9397-08002B2CF9AE}" pid="6" name="_AuthorEmail">
    <vt:lpwstr>jlagreca@nxstage.com</vt:lpwstr>
  </property>
  <property fmtid="{D5CDD505-2E9C-101B-9397-08002B2CF9AE}" pid="7" name="_AuthorEmailDisplayName">
    <vt:lpwstr>Jennifer LaGreca</vt:lpwstr>
  </property>
  <property fmtid="{D5CDD505-2E9C-101B-9397-08002B2CF9AE}" pid="8" name="_PreviousAdHocReviewCycleID">
    <vt:i4>798021714</vt:i4>
  </property>
</Properties>
</file>