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59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816" y="96"/>
      </p:cViewPr>
      <p:guideLst>
        <p:guide orient="horz" pos="284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312B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 vert="horz" lIns="68580" tIns="34290" rIns="68580" bIns="34290" rtlCol="0">
            <a:normAutofit/>
          </a:bodyPr>
          <a:lstStyle>
            <a:lvl1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9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8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6388"/>
            <a:ext cx="2949178" cy="2819400"/>
          </a:xfrm>
        </p:spPr>
        <p:txBody>
          <a:bodyPr/>
          <a:lstStyle>
            <a:lvl1pPr marL="0" indent="0">
              <a:lnSpc>
                <a:spcPct val="140000"/>
              </a:lnSpc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9689"/>
          </a:xfrm>
          <a:prstGeom prst="rect">
            <a:avLst/>
          </a:prstGeom>
          <a:solidFill>
            <a:srgbClr val="ED6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Horizon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25" y="326666"/>
            <a:ext cx="2184151" cy="3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49851"/>
          </a:xfrm>
          <a:prstGeom prst="rect">
            <a:avLst/>
          </a:prstGeom>
          <a:solidFill>
            <a:srgbClr val="312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Stacked[reversed]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525" y="471326"/>
            <a:ext cx="2136750" cy="779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545755"/>
            <a:ext cx="7886700" cy="1790700"/>
          </a:xfrm>
        </p:spPr>
        <p:txBody>
          <a:bodyPr anchor="b"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2" y="3832957"/>
            <a:ext cx="5029199" cy="853345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450"/>
              </a:spcBef>
              <a:buNone/>
              <a:defRPr sz="2100">
                <a:solidFill>
                  <a:srgbClr val="ED6B2A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4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4767264"/>
            <a:ext cx="21717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Intensive Hemodialysis, Left Ventricular Hypertrophy and Cardiovascular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/>
              <a:t>McCullough PA, Chan CT, Weinhandl ED, Burkart JM, Bakris GL. Intensive Hemodialysis, Left Ventricular Hypertrophy, and Cardiovascular Disease. American Journal of Kidney Diseases, Volume 68, Issue 5, S5 - S14.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252408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NXS-15866-NxStage Medical-Advancing Dialysis_C1.F1 - [Fig]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" t="7959" r="3674" b="3869"/>
          <a:stretch/>
        </p:blipFill>
        <p:spPr>
          <a:xfrm>
            <a:off x="4570368" y="1083237"/>
            <a:ext cx="4465325" cy="4060263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8189380" y="3328290"/>
            <a:ext cx="1079070" cy="424732"/>
            <a:chOff x="7426223" y="1432367"/>
            <a:chExt cx="981243" cy="531371"/>
          </a:xfrm>
        </p:grpSpPr>
        <p:sp>
          <p:nvSpPr>
            <p:cNvPr id="13" name="TextBox 12"/>
            <p:cNvSpPr txBox="1"/>
            <p:nvPr/>
          </p:nvSpPr>
          <p:spPr>
            <a:xfrm>
              <a:off x="7426223" y="1432367"/>
              <a:ext cx="981243" cy="5313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100" b="1" cap="small" dirty="0">
                  <a:solidFill>
                    <a:srgbClr val="ED6B2A"/>
                  </a:solidFill>
                  <a:latin typeface="+mj-lt"/>
                </a:rPr>
                <a:t>124%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b="1" cap="small" dirty="0">
                  <a:solidFill>
                    <a:srgbClr val="ED6B2A"/>
                  </a:solidFill>
                  <a:latin typeface="+mj-lt"/>
                </a:rPr>
                <a:t>Risk of Hospitalization</a:t>
              </a:r>
              <a:endParaRPr lang="en-US" sz="200" b="1" cap="small" dirty="0">
                <a:solidFill>
                  <a:srgbClr val="ED6B2A"/>
                </a:solidFill>
                <a:latin typeface="+mj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7663040" y="1461032"/>
              <a:ext cx="0" cy="182882"/>
            </a:xfrm>
            <a:prstGeom prst="straightConnector1">
              <a:avLst/>
            </a:prstGeom>
            <a:ln w="38100">
              <a:solidFill>
                <a:srgbClr val="ED6B2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7045459" y="1422936"/>
            <a:ext cx="921306" cy="465315"/>
            <a:chOff x="7237959" y="1230433"/>
            <a:chExt cx="921306" cy="465315"/>
          </a:xfrm>
        </p:grpSpPr>
        <p:grpSp>
          <p:nvGrpSpPr>
            <p:cNvPr id="7" name="Group 6"/>
            <p:cNvGrpSpPr/>
            <p:nvPr/>
          </p:nvGrpSpPr>
          <p:grpSpPr>
            <a:xfrm>
              <a:off x="7237959" y="1230433"/>
              <a:ext cx="921306" cy="465315"/>
              <a:chOff x="6619837" y="1780384"/>
              <a:chExt cx="837842" cy="503818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619837" y="1917634"/>
                <a:ext cx="837842" cy="3665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100" b="1" cap="small" dirty="0">
                    <a:solidFill>
                      <a:srgbClr val="ED6B2A"/>
                    </a:solidFill>
                    <a:latin typeface="+mj-lt"/>
                  </a:rPr>
                  <a:t>23%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800" b="1" cap="small" dirty="0">
                    <a:solidFill>
                      <a:srgbClr val="ED6B2A"/>
                    </a:solidFill>
                    <a:latin typeface="+mj-lt"/>
                  </a:rPr>
                  <a:t>Risk of Death</a:t>
                </a:r>
                <a:endParaRPr lang="en-US" sz="1000" b="1" cap="small" dirty="0">
                  <a:solidFill>
                    <a:srgbClr val="ED6B2A"/>
                  </a:solidFill>
                  <a:latin typeface="+mj-lt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7304975" y="1780384"/>
                <a:ext cx="0" cy="158410"/>
              </a:xfrm>
              <a:prstGeom prst="straightConnector1">
                <a:avLst/>
              </a:prstGeom>
              <a:ln w="38100">
                <a:noFill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Arrow Connector 14"/>
            <p:cNvCxnSpPr/>
            <p:nvPr/>
          </p:nvCxnSpPr>
          <p:spPr>
            <a:xfrm flipV="1">
              <a:off x="7489777" y="1381760"/>
              <a:ext cx="0" cy="146180"/>
            </a:xfrm>
            <a:prstGeom prst="straightConnector1">
              <a:avLst/>
            </a:prstGeom>
            <a:ln w="38100">
              <a:solidFill>
                <a:srgbClr val="ED6B2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859037"/>
            <a:ext cx="3438958" cy="16430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Rates of death and cardiovascular hospitalization were 23% and 124% higher after the gap, respectively, than on other days.</a:t>
            </a:r>
            <a:r>
              <a:rPr lang="en-US" sz="14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1, Figure 1:</a:t>
            </a:r>
            <a:br>
              <a:rPr lang="en-US" sz="1000" dirty="0"/>
            </a:br>
            <a:r>
              <a:rPr lang="en-US" sz="1000" dirty="0"/>
              <a:t>Rates of death and cardiovascular hospitalization on the day after the 2-day gap in dialysis treatment and on all others days.</a:t>
            </a:r>
            <a:r>
              <a:rPr lang="en-US" sz="1000" baseline="300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863" y="4209991"/>
            <a:ext cx="3566160" cy="314514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Foley, R. N., Gilbertson, D. T., Murray, T., &amp; Collins, A. J. (2011). Long interdialytic interval and mortality among patients receiving hemodialysis. New England Journal of Medicine, 365(12), 1099-1107.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39" y="342900"/>
            <a:ext cx="5486400" cy="1408528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The long interdialytic interval, commonly referred to as the 2-day “Killer Gap,” is a time of heightened risk of </a:t>
            </a:r>
            <a:br>
              <a:rPr lang="en-US" sz="2000" b="1" dirty="0">
                <a:solidFill>
                  <a:srgbClr val="ED6B2A"/>
                </a:solidFill>
              </a:rPr>
            </a:br>
            <a:r>
              <a:rPr lang="en-US" sz="2000" b="1" dirty="0">
                <a:solidFill>
                  <a:srgbClr val="ED6B2A"/>
                </a:solidFill>
              </a:rPr>
              <a:t>mortality and morbidity with </a:t>
            </a:r>
            <a:br>
              <a:rPr lang="en-US" sz="2000" b="1" dirty="0">
                <a:solidFill>
                  <a:srgbClr val="ED6B2A"/>
                </a:solidFill>
              </a:rPr>
            </a:br>
            <a:r>
              <a:rPr lang="en-US" sz="2000" b="1" dirty="0">
                <a:solidFill>
                  <a:srgbClr val="ED6B2A"/>
                </a:solidFill>
              </a:rPr>
              <a:t>conventional hemodialysis.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503674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7383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Over 41% of all deaths were cardiovascular-related, with nearly identical percentages in hemodialysis and peritoneal dialysis patients.</a:t>
            </a:r>
            <a:r>
              <a:rPr lang="en-US" sz="14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1, Figure 2:</a:t>
            </a:r>
            <a:br>
              <a:rPr lang="en-US" sz="1000" dirty="0"/>
            </a:br>
            <a:r>
              <a:rPr lang="en-US" sz="1000" dirty="0"/>
              <a:t>Distribution of primary cause of death in hemodialysis patients, 2011 to 2013.</a:t>
            </a:r>
            <a:r>
              <a:rPr lang="en-US" sz="1000" baseline="30000" dirty="0"/>
              <a:t>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1" y="342900"/>
            <a:ext cx="4297680" cy="120015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Cardiovascular-related deaths in prevalent dialysis patients are common.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pic>
        <p:nvPicPr>
          <p:cNvPr id="4" name="Picture 3" descr="NXS-15866-NxStage Medical-Advancing Dialysis_C1.F2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50" y="437644"/>
            <a:ext cx="5341284" cy="52065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7863" y="4039531"/>
            <a:ext cx="3566160" cy="479541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  <a:latin typeface="Arial"/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  <a:latin typeface="Arial"/>
              </a:rPr>
              <a:t>Saran R, Li Y, Robinson B, et al. US Renal Data System 2014 Annual Data Report: Epidemiology of Kidney Disease in the United States. Am J Kidney Dis Off J Natl Kidney Found. 2015;66(1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  <a:latin typeface="Arial"/>
              </a:rPr>
              <a:t>Suppl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  <a:latin typeface="Arial"/>
              </a:rPr>
              <a:t> 1):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  <a:latin typeface="Arial"/>
              </a:rPr>
              <a:t>Svii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  <a:latin typeface="Arial"/>
              </a:rPr>
              <a:t>, S1-305. doi:10.1053/j.ajkd.2015.05.001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313018995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9840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Multiple randomized clinical trials show intensive hemodialysis significantly reduces left ventricular mass.</a:t>
            </a:r>
            <a:r>
              <a:rPr lang="en-US" sz="2000" b="1" baseline="30000" dirty="0">
                <a:solidFill>
                  <a:srgbClr val="ED6B2A"/>
                </a:solidFill>
              </a:rPr>
              <a:t>1,2,3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863" y="3528576"/>
            <a:ext cx="3566160" cy="992407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FHN Trial Group,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Chertow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GM, Levin NW, et al. In-center hemodialysis six times per week versus three times per week. N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Engl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J Med. 2010;363(24):2287-2300. doi:10.1056/NEJMoa1001593.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Rocco MV,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Lockridge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RS, Beck GJ, et al. The effects of frequent nocturnal home hemodialysis: the Frequent Hemodialysis Network Nocturnal Trial. Kidney Int. 2011;80(10):1080-1091. doi:10.1038/ki.2011.213.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Culleton BF, Walsh M,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Klarenbach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SW, et al. Effect of frequent nocturnal hemodialysis vs. conventional hemodialysis on left ventricular mass and quality of life: a randomized controlled trial. JAMA. 2007;298(11):1291-1299. doi:10.1001/jama.298.11.1291.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pic>
        <p:nvPicPr>
          <p:cNvPr id="10" name="Content Placeholder 9" descr="NXS-15866-NxStage Medical-Advancing Dialysis_C1.F3 - [Fig]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302" y="731793"/>
            <a:ext cx="4703173" cy="4584517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3366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1, Figure 3:</a:t>
            </a:r>
            <a:br>
              <a:rPr lang="en-US" sz="1000" dirty="0"/>
            </a:br>
            <a:r>
              <a:rPr lang="en-US" sz="1000" dirty="0"/>
              <a:t>Effects of intensive versus conventional hemodialysis on left ventricular mass in the FHN Daily Trial,</a:t>
            </a:r>
            <a:r>
              <a:rPr lang="en-US" sz="1000" baseline="30000" dirty="0"/>
              <a:t>1</a:t>
            </a:r>
            <a:r>
              <a:rPr lang="en-US" sz="1000" dirty="0"/>
              <a:t> the FHN Nocturnal Trial,</a:t>
            </a:r>
            <a:r>
              <a:rPr lang="en-US" sz="1000" baseline="30000" dirty="0"/>
              <a:t>2</a:t>
            </a:r>
            <a:r>
              <a:rPr lang="en-US" sz="1000" dirty="0"/>
              <a:t> and the Canadian trial of nocturnal hemodialysis.</a:t>
            </a:r>
            <a:r>
              <a:rPr lang="en-US" sz="1000" baseline="30000" dirty="0"/>
              <a:t>3</a:t>
            </a:r>
            <a:r>
              <a:rPr lang="en-US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Estimated treatment effects (solid dots) and associated 95% confidence intervals (solid lines) are displayed at the bottom.</a:t>
            </a:r>
            <a:endParaRPr lang="en-US" sz="900" i="1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6813584" y="3910174"/>
            <a:ext cx="8880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-13.8 g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31525" y="4282529"/>
            <a:ext cx="7766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-15.3 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4877" y="4097881"/>
            <a:ext cx="8880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-10.9 g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2452260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27863" y="3743717"/>
            <a:ext cx="3850465" cy="774000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7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Weinhandl ED, </a:t>
            </a:r>
            <a:r>
              <a:rPr lang="en-US" sz="700" kern="0" spc="-20" dirty="0" err="1">
                <a:solidFill>
                  <a:schemeClr val="bg1">
                    <a:lumMod val="50000"/>
                  </a:schemeClr>
                </a:solidFill>
              </a:rPr>
              <a:t>Nieman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 KM, Gilbertson DT, Collins AJ. Hospitalization in daily home hemodialysis and matched thrice-weekly in-center hemodialysis patients. Am J Kidney Dis Off J </a:t>
            </a:r>
            <a:r>
              <a:rPr lang="en-US" sz="7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 Kidney Found. 2015;65(1):98-108. doi:10.1053/j.ajkd.2014.06.015. </a:t>
            </a:r>
            <a:r>
              <a:rPr lang="en-US" sz="7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Weinhandl ED, Gilbertson DT, Collins AJ. Mortality, Hospitalization, and Technique Failure in Daily Home Hemodialysis and Matched Peritoneal Dialysis Patients: A Matched Cohort Study. Am J Kidney Dis Off J </a:t>
            </a:r>
            <a:r>
              <a:rPr lang="en-US" sz="7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 Kidney Found. 2016;67(1):98-110. doi:10.1053/j.ajkd.2015.07.014.</a:t>
            </a:r>
            <a:endParaRPr lang="en-US" sz="7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1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Short daily hemodialysis was associated with lower risk of cardiovascular-related hospitalization, compared to conventional in-center hemodialysis.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942160" cy="24979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Short daily hemodialysis was associated with lower risks of hospitalization due to cerebrovascular disease, heart failure/fluid overload, and hypertensive disease.</a:t>
            </a:r>
            <a:r>
              <a:rPr lang="en-US" sz="14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1, Figure 4:</a:t>
            </a:r>
            <a:br>
              <a:rPr lang="en-US" sz="1000" dirty="0"/>
            </a:br>
            <a:r>
              <a:rPr lang="en-US" sz="1000" dirty="0"/>
              <a:t>Relative hazards of cause-specific cardiovascular hospitalization for short daily hemodialysis versus in-center hemodialysis</a:t>
            </a:r>
            <a:r>
              <a:rPr lang="en-US" sz="1000" baseline="30000" dirty="0"/>
              <a:t>1</a:t>
            </a:r>
            <a:r>
              <a:rPr lang="en-US" sz="1000" dirty="0"/>
              <a:t> and versus peritoneal dialysis.</a:t>
            </a:r>
            <a:r>
              <a:rPr lang="en-US" sz="1000" baseline="30000" dirty="0"/>
              <a:t>2</a:t>
            </a:r>
            <a:r>
              <a:rPr lang="en-US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Solid lines represent 95% confidence intervals around estimated hazard ratios (solid dots). Abbreviations: CIHD, in-center hemodialysis; PD, peritoneal dialysis; SDHD, short daily hemodialysis</a:t>
            </a:r>
            <a:endParaRPr lang="en-US" sz="900" i="1" baseline="30000" dirty="0"/>
          </a:p>
        </p:txBody>
      </p:sp>
      <p:pic>
        <p:nvPicPr>
          <p:cNvPr id="10" name="Content Placeholder 9" descr="NXS-15866-NxStage Medical-Advancing Dialysis_C1.F4 - [Fig]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8645" b="4822"/>
          <a:stretch/>
        </p:blipFill>
        <p:spPr>
          <a:xfrm>
            <a:off x="4672187" y="1390650"/>
            <a:ext cx="4385272" cy="3762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316500230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27863" y="3763734"/>
            <a:ext cx="3813143" cy="774000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7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Weinhandl ED, Gilbertson DT, Collins AJ. Mortality, Hospitalization, and Technique Failure in Daily Home Hemodialysis and Matched Peritoneal Dialysis Patients: A Matched Cohort Study. Am J Kidney Dis Off J Natl Kidney Found. 2016;67(1):98-110. doi:10.1053/j.ajkd.2015.07.014. </a:t>
            </a:r>
            <a:r>
              <a:rPr lang="en-US" sz="7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Weinhandl ED, </a:t>
            </a:r>
            <a:r>
              <a:rPr lang="en-US" sz="700" kern="0" spc="-20" dirty="0" err="1">
                <a:solidFill>
                  <a:schemeClr val="bg1">
                    <a:lumMod val="50000"/>
                  </a:schemeClr>
                </a:solidFill>
              </a:rPr>
              <a:t>Nieman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 KM, Gilbertson DT, Collins AJ. Hospitalization in daily home hemodialysis and matched thrice-weekly in-center hemodialysis patients. Am J Kidney Dis Off J </a:t>
            </a:r>
            <a:r>
              <a:rPr lang="en-US" sz="7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700" kern="0" spc="-20" dirty="0">
                <a:solidFill>
                  <a:schemeClr val="bg1">
                    <a:lumMod val="50000"/>
                  </a:schemeClr>
                </a:solidFill>
              </a:rPr>
              <a:t> Kidney Found. 2015;65(1):98-108. doi:10.1053/j.ajkd.2014.06.015. </a:t>
            </a:r>
            <a:endParaRPr lang="en-US" sz="7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1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Short daily hemodialysis was associated with lower risks of cardiovascular-related hospitalization, compared to </a:t>
            </a:r>
            <a:br>
              <a:rPr lang="en-US" sz="2000" b="1" dirty="0">
                <a:solidFill>
                  <a:srgbClr val="ED6B2A"/>
                </a:solidFill>
              </a:rPr>
            </a:br>
            <a:r>
              <a:rPr lang="en-US" sz="2000" b="1" dirty="0">
                <a:solidFill>
                  <a:srgbClr val="ED6B2A"/>
                </a:solidFill>
              </a:rPr>
              <a:t>peritoneal dialysis.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942160" cy="22526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Hospitalization due to cerebrovascular disease, heart failure / fluid overload, hypertensive and peripheral artery diseases were lower.</a:t>
            </a:r>
            <a:r>
              <a:rPr lang="en-US" sz="14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b="1" cap="smal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1, Figure 4:</a:t>
            </a:r>
            <a:br>
              <a:rPr lang="en-US" sz="1000" dirty="0"/>
            </a:br>
            <a:r>
              <a:rPr lang="en-US" sz="1000" dirty="0"/>
              <a:t>Relative hazards of cause-specific cardiovascular hospitalization for short daily hemodialysis versus in-center hemodialysis</a:t>
            </a:r>
            <a:r>
              <a:rPr lang="en-US" sz="1000" baseline="30000" dirty="0"/>
              <a:t>2</a:t>
            </a:r>
            <a:r>
              <a:rPr lang="en-US" sz="1000" dirty="0"/>
              <a:t> and versus peritoneal dialysis.</a:t>
            </a:r>
            <a:r>
              <a:rPr lang="en-US" sz="1000" baseline="30000" dirty="0"/>
              <a:t>1</a:t>
            </a:r>
            <a:endParaRPr lang="en-US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Solid lines represent 95% confidence intervals around estimated hazard ratios (solid dots). Abbreviations: CIHD, in-center hemodialysis; PD, peritoneal dialysis; SDHD, short daily hemodialysis.</a:t>
            </a:r>
            <a:endParaRPr lang="en-US" sz="900" i="1" baseline="30000" dirty="0"/>
          </a:p>
          <a:p>
            <a:endParaRPr lang="en-US" dirty="0"/>
          </a:p>
        </p:txBody>
      </p:sp>
      <p:pic>
        <p:nvPicPr>
          <p:cNvPr id="12" name="Content Placeholder 9" descr="NXS-15866-NxStage Medical-Advancing Dialysis_C1.F4 - [Fig]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8645" b="4822"/>
          <a:stretch/>
        </p:blipFill>
        <p:spPr>
          <a:xfrm>
            <a:off x="4672187" y="1390650"/>
            <a:ext cx="4385272" cy="3762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0552066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</TotalTime>
  <Words>646</Words>
  <Application>Microsoft Office PowerPoint</Application>
  <PresentationFormat>On-screen Show (16:9)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WelcomeDoc</vt:lpstr>
      <vt:lpstr>Intensive Hemodialysis, Left Ventricular Hypertrophy and Cardiovascular Disease</vt:lpstr>
      <vt:lpstr>The long interdialytic interval, commonly referred to as the 2-day “Killer Gap,” is a time of heightened risk of  mortality and morbidity with  conventional hemodialysis.1</vt:lpstr>
      <vt:lpstr>Cardiovascular-related deaths in prevalent dialysis patients are common.1</vt:lpstr>
      <vt:lpstr>Multiple randomized clinical trials show intensive hemodialysis significantly reduces left ventricular mass.1,2,3</vt:lpstr>
      <vt:lpstr>Short daily hemodialysis was associated with lower risk of cardiovascular-related hospitalization, compared to conventional in-center hemodialysis.1</vt:lpstr>
      <vt:lpstr>Short daily hemodialysis was associated with lower risks of cardiovascular-related hospitalization, compared to  peritoneal dialysis.1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NxStage Medical-Advancing Dialysis_All Slides_16x9_Agile</dc:title>
  <dc:creator>ITMac</dc:creator>
  <cp:keywords/>
  <dc:description>The long interdialytic interval, commonly referred to as the 2-day “Killer Gap,” is a time of heightened risk of _x000d_mortality and morbidity with _x000d_conventional hemodialysis.1</dc:description>
  <cp:lastModifiedBy>JL</cp:lastModifiedBy>
  <cp:revision>211</cp:revision>
  <cp:lastPrinted>2016-11-03T23:29:07Z</cp:lastPrinted>
  <dcterms:created xsi:type="dcterms:W3CDTF">2016-09-07T13:28:07Z</dcterms:created>
  <dcterms:modified xsi:type="dcterms:W3CDTF">2017-05-16T13:54:24Z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Presentation">
    <vt:lpwstr>NxStage Medical-Advancing Dialysis_All Slides_16x9_Agile</vt:lpwstr>
  </property>
  <property fmtid="{D5CDD505-2E9C-101B-9397-08002B2CF9AE}" pid="4" name="SlideDescription">
    <vt:lpwstr>The long interdialytic interval, commonly referred to as the 2-day “Killer Gap,” is a time of heightened risk of _x000d_mortality and morbidity with _x000d_conventional hemodialysis.1</vt:lpwstr>
  </property>
</Properties>
</file>