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816" y="96"/>
      </p:cViewPr>
      <p:guideLst>
        <p:guide orient="horz" pos="284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649851"/>
          </a:xfrm>
          <a:prstGeom prst="rect">
            <a:avLst/>
          </a:prstGeom>
          <a:solidFill>
            <a:srgbClr val="312B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1400"/>
          </a:p>
        </p:txBody>
      </p:sp>
      <p:pic>
        <p:nvPicPr>
          <p:cNvPr id="10" name="Picture 9" descr="NXS-AdvancingDialysis-Stacked[reversed]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525" y="471326"/>
            <a:ext cx="2136750" cy="7794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545755"/>
            <a:ext cx="7886700" cy="1790700"/>
          </a:xfrm>
        </p:spPr>
        <p:txBody>
          <a:bodyPr anchor="b">
            <a:normAutofit/>
          </a:bodyPr>
          <a:lstStyle>
            <a:lvl1pPr algn="l"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2" y="3832957"/>
            <a:ext cx="5029199" cy="853345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450"/>
              </a:spcBef>
              <a:buNone/>
              <a:defRPr sz="2100">
                <a:solidFill>
                  <a:srgbClr val="ED6B2A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0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>
                <a:solidFill>
                  <a:srgbClr val="312B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 vert="horz" lIns="68580" tIns="34290" rIns="68580" bIns="34290" rtlCol="0">
            <a:normAutofit/>
          </a:bodyPr>
          <a:lstStyle>
            <a:lvl1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9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8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8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76388"/>
            <a:ext cx="2949178" cy="2819400"/>
          </a:xfrm>
        </p:spPr>
        <p:txBody>
          <a:bodyPr/>
          <a:lstStyle>
            <a:lvl1pPr marL="0" indent="0">
              <a:lnSpc>
                <a:spcPct val="140000"/>
              </a:lnSpc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19689"/>
          </a:xfrm>
          <a:prstGeom prst="rect">
            <a:avLst/>
          </a:prstGeom>
          <a:solidFill>
            <a:srgbClr val="ED6B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1400"/>
          </a:p>
        </p:txBody>
      </p:sp>
      <p:pic>
        <p:nvPicPr>
          <p:cNvPr id="10" name="Picture 9" descr="NXS-AdvancingDialysis-Horizontal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325" y="326666"/>
            <a:ext cx="2184151" cy="38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845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6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45745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4767264"/>
            <a:ext cx="21717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4767264"/>
            <a:ext cx="245745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6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Intensive Hemodialysis and Health-related Quality of Life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/>
              <a:t>Kraus MA, Fluck RJ, Weinhandl ED, Kansal S, Copland M, Komenda P, Finkelstein FO. Intensive Hemodialysis and Health-Related Quality of Life. American Journal of Kidney Diseases, Volume 68, Issue 5, S33 - S42.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2989535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XS-15866-NxStage Medical-Advancing Dialysis_C4.F1 - [Fig]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992" y="592612"/>
            <a:ext cx="5499947" cy="536118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7863" y="3539247"/>
            <a:ext cx="3457671" cy="1011187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FHN Trial Group,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Chertow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GM, Levin NW, et al. In-center hemodialysis six times per week versus three times per week. N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Engl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J Med. 2010;363(24):2287-2300. doi:10.1056/NEJMoa1001593. </a:t>
            </a: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Rocco MV,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Lockridge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RS, Beck GJ, et al. The effects of frequent nocturnal home hemodialysis: the Frequent Hemodialysis Network Nocturnal Trial. Kidney Int. 2011;80(10):1080-1091. doi:10.1038/ki.2011.213. </a:t>
            </a: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Manns BJ, Walsh MW,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Culleton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BF, et al. Nocturnal hemodialysis does not improve overall measures of quality of life compared to conventional hemodialysis. Kidney Int. 2009;75(5):542-549. doi:10.1038/ki.2008.639.</a:t>
            </a:r>
            <a:endParaRPr lang="en-US" sz="8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840" y="342900"/>
            <a:ext cx="5808281" cy="120015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Intensive hemodialysis improved physical health-related quality of life in three randomized clinical trials, although the significance of individual</a:t>
            </a:r>
            <a:br>
              <a:rPr lang="en-US" sz="2000" b="1" dirty="0">
                <a:solidFill>
                  <a:srgbClr val="ED6B2A"/>
                </a:solidFill>
              </a:rPr>
            </a:br>
            <a:r>
              <a:rPr lang="en-US" sz="2000" b="1" dirty="0">
                <a:solidFill>
                  <a:srgbClr val="ED6B2A"/>
                </a:solidFill>
              </a:rPr>
              <a:t>effects varied.</a:t>
            </a:r>
            <a:r>
              <a:rPr lang="en-US" sz="2000" b="1" baseline="30000" dirty="0">
                <a:solidFill>
                  <a:srgbClr val="ED6B2A"/>
                </a:solidFill>
              </a:rPr>
              <a:t>1,2,3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27863" y="1793720"/>
            <a:ext cx="3474720" cy="148994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4, Figure 1:</a:t>
            </a:r>
            <a:br>
              <a:rPr lang="en-US" sz="1000" dirty="0"/>
            </a:br>
            <a:r>
              <a:rPr lang="en-US" sz="1000" dirty="0"/>
              <a:t>Effects of intensive versus conventional hemodialysis on the physical-health composite score in the FHN Daily Trial,</a:t>
            </a:r>
            <a:r>
              <a:rPr lang="en-US" sz="1000" baseline="30000" dirty="0"/>
              <a:t>1 </a:t>
            </a:r>
            <a:r>
              <a:rPr lang="en-US" sz="1000" dirty="0"/>
              <a:t>the FHN Nocturnal Trial,</a:t>
            </a:r>
            <a:r>
              <a:rPr lang="en-US" sz="1000" baseline="30000" dirty="0"/>
              <a:t>2</a:t>
            </a:r>
            <a:r>
              <a:rPr lang="en-US" sz="1000" dirty="0"/>
              <a:t> and the Canadian trial of nocturnal hemodialysis.</a:t>
            </a:r>
            <a:r>
              <a:rPr lang="en-US" sz="1000" baseline="30000" dirty="0"/>
              <a:t>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i="1" dirty="0"/>
              <a:t>Estimated treatment effects (solid dots) and associated 95% confidence intervals (solid lines) are displayed at the bottom.</a:t>
            </a:r>
            <a:endParaRPr lang="en-US" sz="900" dirty="0"/>
          </a:p>
        </p:txBody>
      </p:sp>
      <p:sp>
        <p:nvSpPr>
          <p:cNvPr id="7" name="TextBox 6"/>
          <p:cNvSpPr txBox="1"/>
          <p:nvPr/>
        </p:nvSpPr>
        <p:spPr>
          <a:xfrm>
            <a:off x="7519193" y="3725765"/>
            <a:ext cx="10462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+3.2 PCS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47113" y="4283825"/>
            <a:ext cx="99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+1.5 PCS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3171" y="4002921"/>
            <a:ext cx="961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+0.6 PCS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1178367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XS-15866-NxStage Medical-Advancing Dialysis_C4.F2 - [Fig]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169" y="589937"/>
            <a:ext cx="5509380" cy="537038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7863" y="3730439"/>
            <a:ext cx="3225314" cy="797966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Unruh ML,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Larive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B,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Chertow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GM, et al. Effects of 6-times-weekly versus 3-times-weekly hemodialysis on depressive symptoms and self-reported mental health: Frequent Hemodialysis Network (FHN) Trials. Am J Kidney Dis Off J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Natl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Kidney Found. 2013;61(5):748-758. doi:10.1053/j.ajkd.2012.11.047. </a:t>
            </a: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Manns BJ, Walsh MW,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Culleton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BF, et al. Nocturnal hemodialysis does not improve overall measures of quality of life compared to conventional hemodialysis. Kidney Int. 2009;75(5):542-549. doi:10.1038/ki.2008.639.</a:t>
            </a:r>
            <a:endParaRPr lang="en-US" sz="8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9840" y="342900"/>
            <a:ext cx="5369743" cy="120015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Intensive hemodialysis also improved mental health-related quality of life in three randomized clinical trials, although the significance of individual </a:t>
            </a:r>
            <a:br>
              <a:rPr lang="en-US" sz="2000" b="1" dirty="0">
                <a:solidFill>
                  <a:srgbClr val="ED6B2A"/>
                </a:solidFill>
              </a:rPr>
            </a:br>
            <a:r>
              <a:rPr lang="en-US" sz="2000" b="1" dirty="0">
                <a:solidFill>
                  <a:srgbClr val="ED6B2A"/>
                </a:solidFill>
              </a:rPr>
              <a:t>effects varied.</a:t>
            </a:r>
            <a:r>
              <a:rPr lang="en-US" sz="2000" b="1" baseline="30000" dirty="0">
                <a:solidFill>
                  <a:srgbClr val="ED6B2A"/>
                </a:solidFill>
              </a:rPr>
              <a:t>1,2,3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27863" y="1792224"/>
            <a:ext cx="3474720" cy="13382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4, Figure 2:</a:t>
            </a:r>
            <a:br>
              <a:rPr lang="en-US" sz="1000" dirty="0"/>
            </a:br>
            <a:r>
              <a:rPr lang="en-US" sz="1000" dirty="0"/>
              <a:t>Effects of intensive versus conventional hemodialysis on the physical-health composite score in the FHN Daily Trial,</a:t>
            </a:r>
            <a:r>
              <a:rPr lang="en-US" sz="1000" baseline="30000" dirty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the FHN Nocturnal Trial,</a:t>
            </a:r>
            <a:r>
              <a:rPr lang="en-US" sz="1000" baseline="30000" dirty="0"/>
              <a:t>2</a:t>
            </a:r>
            <a:r>
              <a:rPr lang="en-US" sz="1000" dirty="0"/>
              <a:t> and the Canadian trial of nocturnal hemodialysis.</a:t>
            </a:r>
            <a:r>
              <a:rPr lang="en-US" sz="1000" baseline="30000" dirty="0"/>
              <a:t>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i="1" dirty="0"/>
              <a:t>Estimated treatment effects (solid dots) and associated 95% confidence intervals (solid lines) are displayed at the bottom.</a:t>
            </a:r>
            <a:endParaRPr lang="en-US" sz="900" i="1" baseline="30000" dirty="0"/>
          </a:p>
        </p:txBody>
      </p:sp>
      <p:sp>
        <p:nvSpPr>
          <p:cNvPr id="7" name="TextBox 6"/>
          <p:cNvSpPr txBox="1"/>
          <p:nvPr/>
        </p:nvSpPr>
        <p:spPr>
          <a:xfrm>
            <a:off x="6582303" y="3732640"/>
            <a:ext cx="10462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+3.5 MCS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1175" y="4290700"/>
            <a:ext cx="99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+2.5 MCS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72721" y="4009796"/>
            <a:ext cx="961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+3.7 MCS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16530471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XS-15866-NxStage Medical-Advancing Dialysis_C4.F3 - [Fig]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652" y="582995"/>
            <a:ext cx="5530645" cy="53911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7863" y="3852336"/>
            <a:ext cx="3029371" cy="694727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FHN Trial Group,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Chertow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GM, Levin NW, et al. In-center hemodialysis six times per week versus three times per week. N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Engl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J Med. 2010;363(24):2287-2300. doi:10.1056/NEJMoa1001593. </a:t>
            </a: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Rocco MV,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Lockridge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RS, Beck GJ, et al. The effects of frequent nocturnal home hemodialysis: the Frequent Hemodialysis Network Nocturnal Trial. Kidney Int. 2011;80(10):1080-1091. doi:10.1038/ki.2011.213.</a:t>
            </a:r>
            <a:endParaRPr lang="en-US" sz="8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841" y="342900"/>
            <a:ext cx="5486400" cy="120015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In the FHN trials, intensive hemodialysis decreased Beck Depression Inventory scores more so than conventional hemodialysis.</a:t>
            </a:r>
            <a:r>
              <a:rPr lang="en-US" sz="2000" b="1" baseline="30000" dirty="0">
                <a:solidFill>
                  <a:srgbClr val="ED6B2A"/>
                </a:solidFill>
              </a:rPr>
              <a:t>1,2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27863" y="1719072"/>
            <a:ext cx="3474720" cy="13382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4, Figure 3:</a:t>
            </a:r>
            <a:br>
              <a:rPr lang="en-US" sz="1000" dirty="0"/>
            </a:br>
            <a:r>
              <a:rPr lang="en-US" sz="1000" dirty="0"/>
              <a:t>Effects of intensive versus conventional hemodialysis on the Beck Depression Inventory score in the FHN Daily Trial</a:t>
            </a:r>
            <a:r>
              <a:rPr lang="en-US" sz="1000" baseline="30000" dirty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and the FHN Nocturnal Trial.</a:t>
            </a:r>
            <a:r>
              <a:rPr lang="en-US" sz="1000" baseline="30000" dirty="0"/>
              <a:t>2</a:t>
            </a:r>
            <a:r>
              <a:rPr lang="en-US" sz="1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i="1" dirty="0"/>
              <a:t>Estimated treatment effects (solid dots) and associated 95% confidence intervals (solid lines) are displayed at the bottom.</a:t>
            </a:r>
            <a:endParaRPr lang="en-US" sz="900" i="1" baseline="30000" dirty="0"/>
          </a:p>
        </p:txBody>
      </p:sp>
      <p:sp>
        <p:nvSpPr>
          <p:cNvPr id="7" name="TextBox 6"/>
          <p:cNvSpPr txBox="1"/>
          <p:nvPr/>
        </p:nvSpPr>
        <p:spPr>
          <a:xfrm>
            <a:off x="6759128" y="3742022"/>
            <a:ext cx="10462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-1.6 BDI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49546" y="4016528"/>
            <a:ext cx="961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-1.5 BDI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39270152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.potx" id="{43699C43-EC89-4A55-9A99-3FD944590577}" vid="{3C36ED3A-1C33-4ECB-8650-37D568EF454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2048</TotalTime>
  <Words>422</Words>
  <Application>Microsoft Office PowerPoint</Application>
  <PresentationFormat>On-screen Show (16:9)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WelcomeDoc</vt:lpstr>
      <vt:lpstr>Intensive Hemodialysis and Health-related Quality of Life</vt:lpstr>
      <vt:lpstr>Intensive hemodialysis improved physical health-related quality of life in three randomized clinical trials, although the significance of individual effects varied.1,2,3</vt:lpstr>
      <vt:lpstr>Intensive hemodialysis also improved mental health-related quality of life in three randomized clinical trials, although the significance of individual  effects varied.1,2,3</vt:lpstr>
      <vt:lpstr>In the FHN trials, intensive hemodialysis decreased Beck Depression Inventory scores more so than conventional hemodialysis.1,2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NxStage Medical-Advancing Dialysis_All Slides_16x9_Agile</dc:title>
  <dc:creator>ITMac</dc:creator>
  <cp:keywords/>
  <dc:description>The long interdialytic interval, commonly referred to as the 2-day “Killer Gap,” is a time of heightened risk of _x000d_mortality and morbidity with _x000d_conventional hemodialysis.1</dc:description>
  <cp:lastModifiedBy>JL</cp:lastModifiedBy>
  <cp:revision>212</cp:revision>
  <cp:lastPrinted>2016-11-03T23:29:07Z</cp:lastPrinted>
  <dcterms:created xsi:type="dcterms:W3CDTF">2016-09-07T13:28:07Z</dcterms:created>
  <dcterms:modified xsi:type="dcterms:W3CDTF">2017-05-16T13:53:31Z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  <property fmtid="{D5CDD505-2E9C-101B-9397-08002B2CF9AE}" pid="3" name="Presentation">
    <vt:lpwstr>NxStage Medical-Advancing Dialysis_All Slides_16x9_Agile</vt:lpwstr>
  </property>
  <property fmtid="{D5CDD505-2E9C-101B-9397-08002B2CF9AE}" pid="4" name="SlideDescription">
    <vt:lpwstr>The long interdialytic interval, commonly referred to as the 2-day “Killer Gap,” is a time of heightened risk of _x000d_mortality and morbidity with _x000d_conventional hemodialysis.1</vt:lpwstr>
  </property>
</Properties>
</file>