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4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816" y="96"/>
      </p:cViewPr>
      <p:guideLst>
        <p:guide orient="horz" pos="284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649851"/>
          </a:xfrm>
          <a:prstGeom prst="rect">
            <a:avLst/>
          </a:prstGeom>
          <a:solidFill>
            <a:srgbClr val="312B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/>
          </a:p>
        </p:txBody>
      </p:sp>
      <p:pic>
        <p:nvPicPr>
          <p:cNvPr id="10" name="Picture 9" descr="NXS-AdvancingDialysis-Stacked[reversed]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525" y="471326"/>
            <a:ext cx="2136750" cy="7794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1545755"/>
            <a:ext cx="7886700" cy="1790700"/>
          </a:xfrm>
        </p:spPr>
        <p:txBody>
          <a:bodyPr anchor="b">
            <a:normAutofit/>
          </a:bodyPr>
          <a:lstStyle>
            <a:lvl1pPr algn="l">
              <a:defRPr sz="41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2" y="3832957"/>
            <a:ext cx="5029199" cy="853345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450"/>
              </a:spcBef>
              <a:buNone/>
              <a:defRPr sz="2100">
                <a:solidFill>
                  <a:srgbClr val="ED6B2A"/>
                </a:soli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8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>
                <a:solidFill>
                  <a:srgbClr val="312B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 vert="horz" lIns="68580" tIns="34290" rIns="68580" bIns="34290" rtlCol="0">
            <a:normAutofit/>
          </a:bodyPr>
          <a:lstStyle>
            <a:lvl1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9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8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8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76388"/>
            <a:ext cx="2949178" cy="2819400"/>
          </a:xfrm>
        </p:spPr>
        <p:txBody>
          <a:bodyPr/>
          <a:lstStyle>
            <a:lvl1pPr marL="0" indent="0">
              <a:lnSpc>
                <a:spcPct val="140000"/>
              </a:lnSpc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19689"/>
          </a:xfrm>
          <a:prstGeom prst="rect">
            <a:avLst/>
          </a:prstGeom>
          <a:solidFill>
            <a:srgbClr val="ED6B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/>
          </a:p>
        </p:txBody>
      </p:sp>
      <p:pic>
        <p:nvPicPr>
          <p:cNvPr id="10" name="Picture 9" descr="NXS-AdvancingDialysis-Horizonta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325" y="326666"/>
            <a:ext cx="2184151" cy="38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1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45745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4767264"/>
            <a:ext cx="21717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4767264"/>
            <a:ext cx="245745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6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Intensive Hemodialysis, Blood Pressure and Antihypertensive Medication Use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/>
              <a:t>Bakris GL, Burkhart JM, Weinhandl ED, McCullough PA, Kraus MA. Intensive Hemodialysis, Blood Pressure, and Antihypertensive Medication Use. American Journal of Kidney Diseases, Volume 68, Issue 5, S15 - S23.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863" y="4561027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165985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46890" y="4195598"/>
            <a:ext cx="3566160" cy="31451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The DOPPS Practice Monitor. http://www.dopps.org/DPM/. Accessed May 20, 2015.</a:t>
            </a:r>
            <a:endParaRPr lang="en-US" sz="800" kern="0" spc="-20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  <p:pic>
        <p:nvPicPr>
          <p:cNvPr id="4" name="Picture 3" descr="NXS-15866-NxStage Medical-Advancing Dialysis_C2.F1 - [Fig]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831" y="862152"/>
            <a:ext cx="4600697" cy="448462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6825128" y="1534747"/>
            <a:ext cx="2094745" cy="322729"/>
            <a:chOff x="6938674" y="1595715"/>
            <a:chExt cx="1981200" cy="322729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6938674" y="1757079"/>
              <a:ext cx="457200" cy="0"/>
            </a:xfrm>
            <a:prstGeom prst="line">
              <a:avLst/>
            </a:prstGeom>
            <a:ln w="28575">
              <a:solidFill>
                <a:srgbClr val="ED6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462674" y="1757079"/>
              <a:ext cx="457200" cy="0"/>
            </a:xfrm>
            <a:prstGeom prst="line">
              <a:avLst/>
            </a:prstGeom>
            <a:ln w="28575">
              <a:solidFill>
                <a:srgbClr val="ED6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919874" y="1697314"/>
              <a:ext cx="0" cy="119530"/>
            </a:xfrm>
            <a:prstGeom prst="line">
              <a:avLst/>
            </a:prstGeom>
            <a:ln w="12700">
              <a:solidFill>
                <a:srgbClr val="ED6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938674" y="1697314"/>
              <a:ext cx="0" cy="119530"/>
            </a:xfrm>
            <a:prstGeom prst="line">
              <a:avLst/>
            </a:prstGeom>
            <a:ln w="12700">
              <a:solidFill>
                <a:srgbClr val="ED6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476566" y="1595715"/>
              <a:ext cx="902446" cy="32272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b="1" cap="small" dirty="0">
                  <a:solidFill>
                    <a:srgbClr val="ED6B2A"/>
                  </a:solidFill>
                </a:rPr>
                <a:t>Over 60% </a:t>
              </a:r>
            </a:p>
            <a:p>
              <a:pPr algn="ctr">
                <a:lnSpc>
                  <a:spcPct val="70000"/>
                </a:lnSpc>
              </a:pPr>
              <a:r>
                <a:rPr lang="en-US" sz="800" b="1" cap="small" dirty="0">
                  <a:solidFill>
                    <a:srgbClr val="ED6B2A"/>
                  </a:solidFill>
                </a:rPr>
                <a:t>of conventional hemodialysis patients</a:t>
              </a:r>
            </a:p>
            <a:p>
              <a:pPr algn="ctr">
                <a:lnSpc>
                  <a:spcPct val="70000"/>
                </a:lnSpc>
              </a:pPr>
              <a:r>
                <a:rPr lang="en-US" sz="800" b="1" cap="small" dirty="0">
                  <a:solidFill>
                    <a:srgbClr val="ED6B2A"/>
                  </a:solidFill>
                </a:rPr>
                <a:t>&gt;140 mmHg SBP</a:t>
              </a:r>
              <a:endParaRPr lang="en-US" b="1" cap="small" dirty="0">
                <a:solidFill>
                  <a:srgbClr val="ED6B2A"/>
                </a:solidFill>
              </a:endParaRPr>
            </a:p>
          </p:txBody>
        </p:sp>
      </p:grp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629840" y="342900"/>
            <a:ext cx="5486400" cy="120015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ED6B2A"/>
                </a:solidFill>
              </a:rPr>
              <a:t>Despite substantial use of multiple antihypertensive agents, most hemodialysis patients have elevated pre-dialysis blood pressure.</a:t>
            </a:r>
            <a:r>
              <a:rPr lang="en-US" sz="2000" b="1" baseline="30000" dirty="0">
                <a:solidFill>
                  <a:srgbClr val="ED6B2A"/>
                </a:solidFill>
              </a:rPr>
              <a:t>1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629841" y="1719072"/>
            <a:ext cx="3474720" cy="76621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Chapter 2, Figure 1:</a:t>
            </a:r>
            <a:br>
              <a:rPr lang="en-US" sz="1000" b="1" cap="small" dirty="0"/>
            </a:br>
            <a:r>
              <a:rPr lang="en-US" sz="1000" dirty="0"/>
              <a:t>Distribution of pre-dialysis systolic blood pressure in the Dialysis Outcomes and Practice Patterns Study Practice Monitor, December 2015.</a:t>
            </a:r>
            <a:r>
              <a:rPr lang="en-US" sz="1000" baseline="300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7863" y="4562856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37196240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27863" y="3490898"/>
            <a:ext cx="3566160" cy="1028181"/>
          </a:xfrm>
          <a:prstGeom prst="rect">
            <a:avLst/>
          </a:prstGeom>
          <a:noFill/>
        </p:spPr>
        <p:txBody>
          <a:bodyPr wrap="square" lIns="73152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FHN Trial Group,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Chertow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GM, Levin NW, et al. In-center hemodialysis six times per week versus three times per week. N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Engl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J Med. 2010;363(24):2287-2300. doi:10.1056/NEJMoa1001593. </a:t>
            </a: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Rocco MV,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Lockridge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RS, Beck GJ, et al. The effects of frequent nocturnal home hemodialysis: the Frequent Hemodialysis Network Nocturnal Trial. Kidney Int. 2011;80(10):1080-1091. doi:10.1038/ki.2011.213. </a:t>
            </a: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Culleton BF, Walsh M,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Klarenbach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SW, et al. Effect of frequent nocturnal hemodialysis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vs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conventional hemodialysis on left ventricular mass and quality of life: a randomized controlled trial. JAMA. 2007;298(11):1291-1299. doi:10.1001/jama.298.11.1291.</a:t>
            </a:r>
            <a:endParaRPr lang="en-US" sz="800" kern="0" spc="-20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9839" y="342900"/>
            <a:ext cx="5486400" cy="120015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ED6B2A"/>
                </a:solidFill>
              </a:rPr>
              <a:t>Multiple randomized clinical trials show intensive hemodialysis significantly </a:t>
            </a:r>
            <a:br>
              <a:rPr lang="en-US" sz="2000" b="1" dirty="0">
                <a:solidFill>
                  <a:srgbClr val="ED6B2A"/>
                </a:solidFill>
              </a:rPr>
            </a:br>
            <a:r>
              <a:rPr lang="en-US" sz="2000" b="1" dirty="0">
                <a:solidFill>
                  <a:srgbClr val="ED6B2A"/>
                </a:solidFill>
              </a:rPr>
              <a:t>lowers blood pressure.</a:t>
            </a:r>
            <a:r>
              <a:rPr lang="en-US" sz="2000" b="1" baseline="30000" dirty="0">
                <a:solidFill>
                  <a:srgbClr val="ED6B2A"/>
                </a:solidFill>
              </a:rPr>
              <a:t>1,2,3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27863" y="1719072"/>
            <a:ext cx="3474720" cy="13228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Chapter 2, Figure 2:</a:t>
            </a:r>
            <a:br>
              <a:rPr lang="en-US" sz="1000" dirty="0"/>
            </a:br>
            <a:r>
              <a:rPr lang="en-US" sz="1000" dirty="0"/>
              <a:t>Effects of intensive versus conventional hemodialysis on pre-dialysis systolic blood pressure in the FHN Daily Trial,</a:t>
            </a:r>
            <a:r>
              <a:rPr lang="en-US" sz="1000" baseline="30000" dirty="0"/>
              <a:t>1</a:t>
            </a:r>
            <a:r>
              <a:rPr lang="en-US" sz="1000" dirty="0"/>
              <a:t> the FHN Nocturnal Trial,</a:t>
            </a:r>
            <a:r>
              <a:rPr lang="en-US" sz="1000" baseline="30000" dirty="0"/>
              <a:t>2</a:t>
            </a:r>
            <a:r>
              <a:rPr lang="en-US" sz="1000" dirty="0"/>
              <a:t> and the Canadian trial of nocturnal hemodialysis.</a:t>
            </a:r>
            <a:r>
              <a:rPr lang="en-US" sz="1000" baseline="30000" dirty="0"/>
              <a:t>3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i="1" dirty="0"/>
              <a:t>Estimated treatment effects (solid dots) and associated 95% confidence intervals (solid lines) are displayed at the bottom.</a:t>
            </a:r>
            <a:endParaRPr lang="en-US" sz="1000" i="1" baseline="30000" dirty="0"/>
          </a:p>
        </p:txBody>
      </p:sp>
      <p:pic>
        <p:nvPicPr>
          <p:cNvPr id="10" name="Content Placeholder 9" descr="NXS-15866-NxStage Medical-Advancing Dialysis_C2.F2 - [Fig]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294" y="766352"/>
            <a:ext cx="4694033" cy="45756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91492" y="3923254"/>
            <a:ext cx="10462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ED6B2A"/>
                </a:solidFill>
                <a:latin typeface="+mj-lt"/>
              </a:rPr>
              <a:t>-10 mmHg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13095" y="4296279"/>
            <a:ext cx="9964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ED6B2A"/>
                </a:solidFill>
                <a:latin typeface="+mj-lt"/>
              </a:rPr>
              <a:t>-11 mmHg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09856" y="4111631"/>
            <a:ext cx="9612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ED6B2A"/>
                </a:solidFill>
                <a:latin typeface="+mj-lt"/>
              </a:rPr>
              <a:t>-8 mmHg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7863" y="4561027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5274964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XS-15866-NxStage Medical-Advancing Dialysis_C2.F3 - [Fig]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223" y="1200774"/>
            <a:ext cx="4342949" cy="4233378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/>
        </p:nvSpPr>
        <p:spPr>
          <a:xfrm>
            <a:off x="645577" y="2120604"/>
            <a:ext cx="3926423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000" i="1" dirty="0"/>
              <a:t>.</a:t>
            </a:r>
            <a:endParaRPr lang="en-US" sz="1000" i="1" baseline="30000" dirty="0"/>
          </a:p>
        </p:txBody>
      </p:sp>
      <p:sp>
        <p:nvSpPr>
          <p:cNvPr id="9" name="TextBox 8"/>
          <p:cNvSpPr txBox="1"/>
          <p:nvPr/>
        </p:nvSpPr>
        <p:spPr>
          <a:xfrm>
            <a:off x="627863" y="3754013"/>
            <a:ext cx="3757159" cy="793050"/>
          </a:xfrm>
          <a:prstGeom prst="rect">
            <a:avLst/>
          </a:prstGeom>
          <a:noFill/>
        </p:spPr>
        <p:txBody>
          <a:bodyPr wrap="square" lIns="73152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Kotanko P, Garg AX,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Depner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T, et al. Effects of frequent hemodialysis on blood pressure: Results from the randomized frequent hemodialysis network trials.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Hemodial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Symp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Home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Hemodial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. 2015;19(3):386-401. doi:10.1111/hdi.12255. </a:t>
            </a: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Culleton BF, Walsh M,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Klarenbach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SW, et al. Effect of frequent nocturnal hemodialysis vs. conventional hemodialysis on left ventricular mass and quality of life: a randomized controlled trial. JAMA. 2007;298(11):1291-1299. doi:10.1001/jama.298.11.1291.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9839" y="342900"/>
            <a:ext cx="5486400" cy="120015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ED6B2A"/>
                </a:solidFill>
              </a:rPr>
              <a:t>In the FHN Daily Trial, the number of antihypertensive medications per patient declined from 2.2 to 1.4.</a:t>
            </a:r>
            <a:r>
              <a:rPr lang="en-US" sz="2000" b="1" baseline="30000" dirty="0">
                <a:solidFill>
                  <a:srgbClr val="ED6B2A"/>
                </a:solidFill>
              </a:rPr>
              <a:t>1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27863" y="1722067"/>
            <a:ext cx="3474720" cy="188091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400" b="1" dirty="0"/>
              <a:t>In trials of nocturnal hemodialysis, the number of antihypertensive medications per patients decreased similarly.</a:t>
            </a:r>
            <a:r>
              <a:rPr lang="en-US" sz="1400" baseline="30000" dirty="0"/>
              <a:t>2</a:t>
            </a:r>
            <a:endParaRPr lang="en-US" sz="1400" spc="-23" baseline="30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Chapter 2, Figure 3:</a:t>
            </a:r>
            <a:br>
              <a:rPr lang="en-US" sz="1000" dirty="0"/>
            </a:br>
            <a:r>
              <a:rPr lang="en-US" sz="1000" dirty="0"/>
              <a:t>Mean number of prescribed antihypertensive medications at baseline, at month 4, and at month 12 of the FHN Daily Trial.</a:t>
            </a:r>
            <a:r>
              <a:rPr lang="en-US" sz="1000" baseline="30000" dirty="0"/>
              <a:t>1</a:t>
            </a:r>
            <a:r>
              <a:rPr lang="en-US" sz="10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i="1" dirty="0"/>
              <a:t>Dashed bars span one standard deviation above and below the mean.</a:t>
            </a:r>
            <a:endParaRPr lang="en-US" sz="10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687641" y="1995478"/>
            <a:ext cx="932360" cy="458587"/>
            <a:chOff x="6592382" y="1825929"/>
            <a:chExt cx="981243" cy="458587"/>
          </a:xfrm>
        </p:grpSpPr>
        <p:sp>
          <p:nvSpPr>
            <p:cNvPr id="10" name="TextBox 9"/>
            <p:cNvSpPr txBox="1"/>
            <p:nvPr/>
          </p:nvSpPr>
          <p:spPr>
            <a:xfrm>
              <a:off x="6592382" y="1825929"/>
              <a:ext cx="981243" cy="458587"/>
            </a:xfrm>
            <a:prstGeom prst="rect">
              <a:avLst/>
            </a:prstGeom>
            <a:noFill/>
            <a:ln>
              <a:solidFill>
                <a:srgbClr val="AEADB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800" b="1" cap="small" dirty="0">
                  <a:solidFill>
                    <a:srgbClr val="ED6B2A"/>
                  </a:solidFill>
                  <a:latin typeface="+mj-lt"/>
                </a:rPr>
                <a:t>36%  </a:t>
              </a:r>
              <a:r>
                <a:rPr lang="en-US" sz="800" b="1" cap="small" dirty="0">
                  <a:solidFill>
                    <a:srgbClr val="ED6B2A"/>
                  </a:solidFill>
                  <a:latin typeface="+mj-lt"/>
                </a:rPr>
                <a:t>Decrease at month 12</a:t>
              </a:r>
              <a:endParaRPr lang="en-US" sz="1800" b="1" cap="small" dirty="0">
                <a:solidFill>
                  <a:srgbClr val="ED6B2A"/>
                </a:solidFill>
                <a:latin typeface="+mj-lt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7380982" y="1832211"/>
              <a:ext cx="0" cy="182880"/>
            </a:xfrm>
            <a:prstGeom prst="straightConnector1">
              <a:avLst/>
            </a:prstGeom>
            <a:ln w="38100">
              <a:solidFill>
                <a:srgbClr val="ED6B2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627863" y="4562856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4318061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2065</TotalTime>
  <Words>371</Words>
  <Application>Microsoft Office PowerPoint</Application>
  <PresentationFormat>On-screen Show (16:9)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WelcomeDoc</vt:lpstr>
      <vt:lpstr>Intensive Hemodialysis, Blood Pressure and Antihypertensive Medication Use</vt:lpstr>
      <vt:lpstr>Despite substantial use of multiple antihypertensive agents, most hemodialysis patients have elevated pre-dialysis blood pressure.1</vt:lpstr>
      <vt:lpstr>Multiple randomized clinical trials show intensive hemodialysis significantly  lowers blood pressure.1,2,3</vt:lpstr>
      <vt:lpstr>In the FHN Daily Trial, the number of antihypertensive medications per patient declined from 2.2 to 1.4.1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NxStage Medical-Advancing Dialysis_All Slides_16x9_Agile</dc:title>
  <dc:creator>ITMac</dc:creator>
  <cp:keywords/>
  <dc:description>The long interdialytic interval, commonly referred to as the 2-day “Killer Gap,” is a time of heightened risk of _x000d_mortality and morbidity with _x000d_conventional hemodialysis.1</dc:description>
  <cp:lastModifiedBy>JL</cp:lastModifiedBy>
  <cp:revision>211</cp:revision>
  <cp:lastPrinted>2016-11-03T23:29:07Z</cp:lastPrinted>
  <dcterms:created xsi:type="dcterms:W3CDTF">2016-09-07T13:28:07Z</dcterms:created>
  <dcterms:modified xsi:type="dcterms:W3CDTF">2017-05-16T13:52:27Z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  <property fmtid="{D5CDD505-2E9C-101B-9397-08002B2CF9AE}" pid="3" name="Presentation">
    <vt:lpwstr>NxStage Medical-Advancing Dialysis_All Slides_16x9_Agile</vt:lpwstr>
  </property>
  <property fmtid="{D5CDD505-2E9C-101B-9397-08002B2CF9AE}" pid="4" name="SlideDescription">
    <vt:lpwstr>The long interdialytic interval, commonly referred to as the 2-day “Killer Gap,” is a time of heightened risk of _x000d_mortality and morbidity with _x000d_conventional hemodialysis.1</vt:lpwstr>
  </property>
</Properties>
</file>