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4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8" d="100"/>
          <a:sy n="108" d="100"/>
        </p:scale>
        <p:origin x="816" y="96"/>
      </p:cViewPr>
      <p:guideLst>
        <p:guide orient="horz" pos="284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808EF6-D06D-4EF7-A3C0-1D091F4B1B7C}" type="datetimeFigureOut">
              <a:rPr lang="en-US" smtClean="0"/>
              <a:t>5/16/2017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A6360-FADC-44BB-8636-7B3317B5C250}" type="slidenum">
              <a:rPr lang="en-US" smtClean="0"/>
              <a:t>‹#›</a:t>
            </a:fld>
            <a:endParaRPr lang="en-US"/>
          </a:p>
        </p:txBody>
      </p:sp>
    </p:spTree>
    <p:extLst>
      <p:ext uri="{BB962C8B-B14F-4D97-AF65-F5344CB8AC3E}">
        <p14:creationId xmlns:p14="http://schemas.microsoft.com/office/powerpoint/2010/main" val="1704488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8" name="Rectangle 7"/>
          <p:cNvSpPr/>
          <p:nvPr userDrawn="1"/>
        </p:nvSpPr>
        <p:spPr>
          <a:xfrm>
            <a:off x="0" y="0"/>
            <a:ext cx="9144000" cy="3649851"/>
          </a:xfrm>
          <a:prstGeom prst="rect">
            <a:avLst/>
          </a:prstGeom>
          <a:solidFill>
            <a:srgbClr val="312B42"/>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400"/>
          </a:p>
        </p:txBody>
      </p:sp>
      <p:pic>
        <p:nvPicPr>
          <p:cNvPr id="10" name="Picture 9" descr="NXS-AdvancingDialysis-Stacked[reversed].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13525" y="471326"/>
            <a:ext cx="2136750" cy="779468"/>
          </a:xfrm>
          <a:prstGeom prst="rect">
            <a:avLst/>
          </a:prstGeom>
        </p:spPr>
      </p:pic>
      <p:sp>
        <p:nvSpPr>
          <p:cNvPr id="2" name="Title 1"/>
          <p:cNvSpPr>
            <a:spLocks noGrp="1"/>
          </p:cNvSpPr>
          <p:nvPr>
            <p:ph type="ctrTitle"/>
          </p:nvPr>
        </p:nvSpPr>
        <p:spPr>
          <a:xfrm>
            <a:off x="628650" y="1545755"/>
            <a:ext cx="7886700" cy="1790700"/>
          </a:xfrm>
        </p:spPr>
        <p:txBody>
          <a:bodyPr anchor="b">
            <a:normAutofit/>
          </a:bodyPr>
          <a:lstStyle>
            <a:lvl1pPr algn="l">
              <a:defRPr sz="41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628652" y="3832957"/>
            <a:ext cx="5029199" cy="853345"/>
          </a:xfrm>
        </p:spPr>
        <p:txBody>
          <a:bodyPr>
            <a:normAutofit/>
          </a:bodyPr>
          <a:lstStyle>
            <a:lvl1pPr marL="0" indent="0" algn="l">
              <a:lnSpc>
                <a:spcPct val="150000"/>
              </a:lnSpc>
              <a:spcBef>
                <a:spcPts val="450"/>
              </a:spcBef>
              <a:buNone/>
              <a:defRPr sz="2100">
                <a:solidFill>
                  <a:srgbClr val="ED6B2A"/>
                </a:solidFill>
                <a:latin typeface="+mj-lt"/>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8BEEBAAA-29B5-4AF5-BC5F-7E580C29002D}" type="datetimeFigureOut">
              <a:rPr lang="en-US" smtClean="0"/>
              <a:t>5/16/2017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2273768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b="1">
                <a:solidFill>
                  <a:srgbClr val="ED6B2A"/>
                </a:solidFill>
              </a:defRPr>
            </a:lvl1pPr>
          </a:lstStyle>
          <a:p>
            <a:r>
              <a:rPr lang="en-US" dirty="0"/>
              <a:t>Click to edit Master title style</a:t>
            </a:r>
          </a:p>
        </p:txBody>
      </p:sp>
      <p:sp>
        <p:nvSpPr>
          <p:cNvPr id="3" name="Picture Placeholder 2"/>
          <p:cNvSpPr>
            <a:spLocks noGrp="1"/>
          </p:cNvSpPr>
          <p:nvPr>
            <p:ph type="pic" idx="1"/>
          </p:nvPr>
        </p:nvSpPr>
        <p:spPr>
          <a:xfrm>
            <a:off x="3887391" y="740571"/>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1576388"/>
            <a:ext cx="2949178" cy="2819400"/>
          </a:xfrm>
        </p:spPr>
        <p:txBody>
          <a:bodyPr/>
          <a:lstStyle>
            <a:lvl1pPr marL="0" indent="0">
              <a:lnSpc>
                <a:spcPct val="140000"/>
              </a:lnSpc>
              <a:buNone/>
              <a:defRPr sz="1200">
                <a:solidFill>
                  <a:schemeClr val="bg1">
                    <a:lumMod val="50000"/>
                  </a:schemeClr>
                </a:solidFill>
              </a:defRPr>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5/16/2017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9144000" cy="119689"/>
          </a:xfrm>
          <a:prstGeom prst="rect">
            <a:avLst/>
          </a:prstGeom>
          <a:solidFill>
            <a:srgbClr val="ED6B2A"/>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sz="1400"/>
          </a:p>
        </p:txBody>
      </p:sp>
      <p:pic>
        <p:nvPicPr>
          <p:cNvPr id="10" name="Picture 9" descr="NXS-AdvancingDialysis-Horizontal.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80325" y="326666"/>
            <a:ext cx="2184151" cy="382988"/>
          </a:xfrm>
          <a:prstGeom prst="rect">
            <a:avLst/>
          </a:prstGeom>
        </p:spPr>
      </p:pic>
    </p:spTree>
    <p:extLst>
      <p:ext uri="{BB962C8B-B14F-4D97-AF65-F5344CB8AC3E}">
        <p14:creationId xmlns:p14="http://schemas.microsoft.com/office/powerpoint/2010/main" val="26662050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6"/>
            <a:ext cx="7886700" cy="994172"/>
          </a:xfrm>
          <a:prstGeom prst="rect">
            <a:avLst/>
          </a:prstGeom>
        </p:spPr>
        <p:txBody>
          <a:bodyPr vert="horz" lIns="68580" tIns="34290" rIns="68580" bIns="3429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4"/>
            <a:ext cx="2457450" cy="273844"/>
          </a:xfrm>
          <a:prstGeom prst="rect">
            <a:avLst/>
          </a:prstGeom>
        </p:spPr>
        <p:txBody>
          <a:bodyPr vert="horz" lIns="68580" tIns="34290" rIns="68580" bIns="34290" rtlCol="0" anchor="ctr"/>
          <a:lstStyle>
            <a:lvl1pPr algn="l">
              <a:defRPr sz="900">
                <a:solidFill>
                  <a:schemeClr val="tx1">
                    <a:tint val="75000"/>
                  </a:schemeClr>
                </a:solidFill>
              </a:defRPr>
            </a:lvl1pPr>
          </a:lstStyle>
          <a:p>
            <a:fld id="{8BEEBAAA-29B5-4AF5-BC5F-7E580C29002D}" type="datetimeFigureOut">
              <a:rPr lang="en-US" smtClean="0"/>
              <a:t>5/16/2017</a:t>
            </a:fld>
            <a:endParaRPr lang="en-US"/>
          </a:p>
        </p:txBody>
      </p:sp>
      <p:sp>
        <p:nvSpPr>
          <p:cNvPr id="5" name="Footer Placeholder 4"/>
          <p:cNvSpPr>
            <a:spLocks noGrp="1"/>
          </p:cNvSpPr>
          <p:nvPr>
            <p:ph type="ftr" sz="quarter" idx="3"/>
          </p:nvPr>
        </p:nvSpPr>
        <p:spPr>
          <a:xfrm>
            <a:off x="3486150" y="4767264"/>
            <a:ext cx="21717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057900" y="4767264"/>
            <a:ext cx="2457450" cy="273844"/>
          </a:xfrm>
          <a:prstGeom prst="rect">
            <a:avLst/>
          </a:prstGeom>
        </p:spPr>
        <p:txBody>
          <a:bodyPr vert="horz" lIns="68580" tIns="34290" rIns="68580" bIns="34290" rtlCol="0" anchor="ctr"/>
          <a:lstStyle>
            <a:lvl1pPr algn="r">
              <a:defRPr sz="9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173396584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685800" rtl="0" eaLnBrk="1" latinLnBrk="0" hangingPunct="1">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ct val="3000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ct val="30000"/>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ct val="30000"/>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ct val="30000"/>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ct val="30000"/>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ct val="30000"/>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ct val="30000"/>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ct val="300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t>Intensive Hemodialysis and Potential Risks with Increasing Treatment</a:t>
            </a:r>
          </a:p>
        </p:txBody>
      </p:sp>
      <p:sp>
        <p:nvSpPr>
          <p:cNvPr id="3" name="Subtitle 2"/>
          <p:cNvSpPr>
            <a:spLocks noGrp="1"/>
          </p:cNvSpPr>
          <p:nvPr>
            <p:ph type="subTitle" idx="1"/>
          </p:nvPr>
        </p:nvSpPr>
        <p:spPr/>
        <p:txBody>
          <a:bodyPr>
            <a:normAutofit fontScale="47500" lnSpcReduction="20000"/>
          </a:bodyPr>
          <a:lstStyle/>
          <a:p>
            <a:r>
              <a:rPr lang="en-US"/>
              <a:t>Kraus MA, Kansal S, Copland M, Komenda P, Weinhandl ED, Bakris GL, Chan CT, Fluck RJ, Burkart JM. Intensive Hemodialysis and Potential Risks with Increasing Treatment. American Journal of Kidney Diseases, Volume 68, Issue 5, S51 - S58.</a:t>
            </a:r>
            <a:endParaRPr lang="en-US" dirty="0"/>
          </a:p>
        </p:txBody>
      </p:sp>
      <p:sp>
        <p:nvSpPr>
          <p:cNvPr id="4" name="TextBox 3"/>
          <p:cNvSpPr txBox="1"/>
          <p:nvPr/>
        </p:nvSpPr>
        <p:spPr>
          <a:xfrm>
            <a:off x="627863" y="4561027"/>
            <a:ext cx="3108960" cy="419352"/>
          </a:xfrm>
          <a:prstGeom prst="rect">
            <a:avLst/>
          </a:prstGeom>
          <a:noFill/>
        </p:spPr>
        <p:txBody>
          <a:bodyPr wrap="square" lIns="73152" tIns="0" rIns="73152" bIns="0" rtlCol="0" anchor="b" anchorCtr="0">
            <a:noAutofit/>
          </a:bodyPr>
          <a:lstStyle/>
          <a:p>
            <a:pPr>
              <a:lnSpc>
                <a:spcPct val="90000"/>
              </a:lnSpc>
            </a:pPr>
            <a:r>
              <a:rPr lang="en-US" dirty="0">
                <a:solidFill>
                  <a:srgbClr val="ED6B2A"/>
                </a:solidFill>
              </a:rPr>
              <a:t>AdvancingDialysis.org</a:t>
            </a:r>
          </a:p>
        </p:txBody>
      </p:sp>
    </p:spTree>
    <p:extLst>
      <p:ext uri="{BB962C8B-B14F-4D97-AF65-F5344CB8AC3E}">
        <p14:creationId xmlns:p14="http://schemas.microsoft.com/office/powerpoint/2010/main" val="1854554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627863" y="2773574"/>
            <a:ext cx="3430588" cy="1766064"/>
          </a:xfrm>
          <a:prstGeom prst="rect">
            <a:avLst/>
          </a:prstGeom>
          <a:noFill/>
        </p:spPr>
        <p:txBody>
          <a:bodyPr wrap="square" lIns="73152" tIns="0" rIns="0" bIns="0" rtlCol="0" anchor="b" anchorCtr="0">
            <a:noAutofit/>
          </a:bodyPr>
          <a:lstStyle/>
          <a:p>
            <a:pPr>
              <a:lnSpc>
                <a:spcPct val="90000"/>
              </a:lnSpc>
            </a:pPr>
            <a:r>
              <a:rPr lang="en-US" sz="700" kern="0" spc="-20" baseline="30000" dirty="0">
                <a:solidFill>
                  <a:schemeClr val="bg1">
                    <a:lumMod val="50000"/>
                  </a:schemeClr>
                </a:solidFill>
              </a:rPr>
              <a:t>1</a:t>
            </a:r>
            <a:r>
              <a:rPr lang="en-US" sz="700" kern="0" spc="-20" dirty="0">
                <a:solidFill>
                  <a:schemeClr val="bg1">
                    <a:lumMod val="50000"/>
                  </a:schemeClr>
                </a:solidFill>
              </a:rPr>
              <a:t>Weinhandl ED, </a:t>
            </a:r>
            <a:r>
              <a:rPr lang="en-US" sz="700" kern="0" spc="-20" dirty="0" err="1">
                <a:solidFill>
                  <a:schemeClr val="bg1">
                    <a:lumMod val="50000"/>
                  </a:schemeClr>
                </a:solidFill>
              </a:rPr>
              <a:t>Nieman</a:t>
            </a:r>
            <a:r>
              <a:rPr lang="en-US" sz="700" kern="0" spc="-20" dirty="0">
                <a:solidFill>
                  <a:schemeClr val="bg1">
                    <a:lumMod val="50000"/>
                  </a:schemeClr>
                </a:solidFill>
              </a:rPr>
              <a:t> KM, Gilbertson DT, Collins AJ. Hospitalization in daily home hemodialysis and matched thrice-weekly in-center hemodialysis patients. Am J Kidney Dis Off J </a:t>
            </a:r>
            <a:r>
              <a:rPr lang="en-US" sz="700" kern="0" spc="-20" dirty="0" err="1">
                <a:solidFill>
                  <a:schemeClr val="bg1">
                    <a:lumMod val="50000"/>
                  </a:schemeClr>
                </a:solidFill>
              </a:rPr>
              <a:t>Natl</a:t>
            </a:r>
            <a:r>
              <a:rPr lang="en-US" sz="700" kern="0" spc="-20" dirty="0">
                <a:solidFill>
                  <a:schemeClr val="bg1">
                    <a:lumMod val="50000"/>
                  </a:schemeClr>
                </a:solidFill>
              </a:rPr>
              <a:t> Kidney Found. 2015;65(1):98-108.  doi:10.1053/j.ajkd.2014.06.015. </a:t>
            </a:r>
            <a:r>
              <a:rPr lang="en-US" sz="700" kern="0" spc="-20" baseline="30000" dirty="0">
                <a:solidFill>
                  <a:schemeClr val="bg1">
                    <a:lumMod val="50000"/>
                  </a:schemeClr>
                </a:solidFill>
              </a:rPr>
              <a:t>2</a:t>
            </a:r>
            <a:r>
              <a:rPr lang="en-US" sz="700" kern="0" spc="-20" dirty="0">
                <a:solidFill>
                  <a:schemeClr val="bg1">
                    <a:lumMod val="50000"/>
                  </a:schemeClr>
                </a:solidFill>
              </a:rPr>
              <a:t>Weinhandl ED, Gilbertson DT, Collins AJ. Mortality, Hospitalization, and Technique Failure in Daily Home Hemodialysis and Matched Peritoneal Dialysis Patients: A Matched Cohort Study. Am J Kidney Dis Off J </a:t>
            </a:r>
            <a:r>
              <a:rPr lang="en-US" sz="700" kern="0" spc="-20" dirty="0" err="1">
                <a:solidFill>
                  <a:schemeClr val="bg1">
                    <a:lumMod val="50000"/>
                  </a:schemeClr>
                </a:solidFill>
              </a:rPr>
              <a:t>Natl</a:t>
            </a:r>
            <a:r>
              <a:rPr lang="en-US" sz="700" kern="0" spc="-20" dirty="0">
                <a:solidFill>
                  <a:schemeClr val="bg1">
                    <a:lumMod val="50000"/>
                  </a:schemeClr>
                </a:solidFill>
              </a:rPr>
              <a:t> Kidney Found. 2016;67(1):98-110. doi:10.1053/j.ajkd.2015.07.014. </a:t>
            </a:r>
            <a:r>
              <a:rPr lang="en-US" sz="700" kern="0" spc="-20" baseline="30000" dirty="0">
                <a:solidFill>
                  <a:schemeClr val="bg1">
                    <a:lumMod val="50000"/>
                  </a:schemeClr>
                </a:solidFill>
              </a:rPr>
              <a:t>3</a:t>
            </a:r>
            <a:r>
              <a:rPr lang="en-US" sz="700" kern="0" spc="-20" dirty="0">
                <a:solidFill>
                  <a:schemeClr val="bg1">
                    <a:lumMod val="50000"/>
                  </a:schemeClr>
                </a:solidFill>
              </a:rPr>
              <a:t>FHN Trial Group, </a:t>
            </a:r>
            <a:r>
              <a:rPr lang="en-US" sz="700" kern="0" spc="-20" dirty="0" err="1">
                <a:solidFill>
                  <a:schemeClr val="bg1">
                    <a:lumMod val="50000"/>
                  </a:schemeClr>
                </a:solidFill>
              </a:rPr>
              <a:t>Chertow</a:t>
            </a:r>
            <a:r>
              <a:rPr lang="en-US" sz="700" kern="0" spc="-20" dirty="0">
                <a:solidFill>
                  <a:schemeClr val="bg1">
                    <a:lumMod val="50000"/>
                  </a:schemeClr>
                </a:solidFill>
              </a:rPr>
              <a:t> GM, Levin NW, et al. In-center hemodialysis six times per week versus three times per week. N </a:t>
            </a:r>
            <a:r>
              <a:rPr lang="en-US" sz="700" kern="0" spc="-20" dirty="0" err="1">
                <a:solidFill>
                  <a:schemeClr val="bg1">
                    <a:lumMod val="50000"/>
                  </a:schemeClr>
                </a:solidFill>
              </a:rPr>
              <a:t>Engl</a:t>
            </a:r>
            <a:r>
              <a:rPr lang="en-US" sz="700" kern="0" spc="-20" dirty="0">
                <a:solidFill>
                  <a:schemeClr val="bg1">
                    <a:lumMod val="50000"/>
                  </a:schemeClr>
                </a:solidFill>
              </a:rPr>
              <a:t> J Med. 2010;363(24):2287-2300. doi:10.1056/NEJMoa1001593. </a:t>
            </a:r>
            <a:r>
              <a:rPr lang="en-US" sz="700" kern="0" spc="-20" baseline="30000" dirty="0">
                <a:solidFill>
                  <a:schemeClr val="bg1">
                    <a:lumMod val="50000"/>
                  </a:schemeClr>
                </a:solidFill>
              </a:rPr>
              <a:t>4</a:t>
            </a:r>
            <a:r>
              <a:rPr lang="en-US" sz="700" kern="0" spc="-20" dirty="0">
                <a:solidFill>
                  <a:schemeClr val="bg1">
                    <a:lumMod val="50000"/>
                  </a:schemeClr>
                </a:solidFill>
              </a:rPr>
              <a:t>Rocco MV, </a:t>
            </a:r>
            <a:r>
              <a:rPr lang="en-US" sz="700" kern="0" spc="-20" dirty="0" err="1">
                <a:solidFill>
                  <a:schemeClr val="bg1">
                    <a:lumMod val="50000"/>
                  </a:schemeClr>
                </a:solidFill>
              </a:rPr>
              <a:t>Lockridge</a:t>
            </a:r>
            <a:r>
              <a:rPr lang="en-US" sz="700" kern="0" spc="-20" dirty="0">
                <a:solidFill>
                  <a:schemeClr val="bg1">
                    <a:lumMod val="50000"/>
                  </a:schemeClr>
                </a:solidFill>
              </a:rPr>
              <a:t> RS, Beck GJ, et al. The effects of frequent nocturnal home hemodialysis: the Frequent Hemodialysis Network Nocturnal Trial. Kidney Int. 2011;80(10):1080-1091. doi:10.1038/ki.2011.213. </a:t>
            </a:r>
            <a:r>
              <a:rPr lang="en-US" sz="700" kern="0" spc="-20" baseline="30000" dirty="0">
                <a:solidFill>
                  <a:schemeClr val="bg1">
                    <a:lumMod val="50000"/>
                  </a:schemeClr>
                </a:solidFill>
              </a:rPr>
              <a:t>5</a:t>
            </a:r>
            <a:r>
              <a:rPr lang="en-US" sz="700" kern="0" spc="-20" dirty="0">
                <a:solidFill>
                  <a:schemeClr val="bg1">
                    <a:lumMod val="50000"/>
                  </a:schemeClr>
                </a:solidFill>
              </a:rPr>
              <a:t>Spry LA, </a:t>
            </a:r>
            <a:r>
              <a:rPr lang="en-US" sz="700" kern="0" spc="-20" dirty="0" err="1">
                <a:solidFill>
                  <a:schemeClr val="bg1">
                    <a:lumMod val="50000"/>
                  </a:schemeClr>
                </a:solidFill>
              </a:rPr>
              <a:t>Burkart</a:t>
            </a:r>
            <a:r>
              <a:rPr lang="en-US" sz="700" kern="0" spc="-20" dirty="0">
                <a:solidFill>
                  <a:schemeClr val="bg1">
                    <a:lumMod val="50000"/>
                  </a:schemeClr>
                </a:solidFill>
              </a:rPr>
              <a:t> JM, </a:t>
            </a:r>
            <a:r>
              <a:rPr lang="en-US" sz="700" kern="0" spc="-20" dirty="0" err="1">
                <a:solidFill>
                  <a:schemeClr val="bg1">
                    <a:lumMod val="50000"/>
                  </a:schemeClr>
                </a:solidFill>
              </a:rPr>
              <a:t>Holcroft</a:t>
            </a:r>
            <a:r>
              <a:rPr lang="en-US" sz="700" kern="0" spc="-20" dirty="0">
                <a:solidFill>
                  <a:schemeClr val="bg1">
                    <a:lumMod val="50000"/>
                  </a:schemeClr>
                </a:solidFill>
              </a:rPr>
              <a:t> C, </a:t>
            </a:r>
            <a:r>
              <a:rPr lang="en-US" sz="700" kern="0" spc="-20" dirty="0" err="1">
                <a:solidFill>
                  <a:schemeClr val="bg1">
                    <a:lumMod val="50000"/>
                  </a:schemeClr>
                </a:solidFill>
              </a:rPr>
              <a:t>Mortier</a:t>
            </a:r>
            <a:r>
              <a:rPr lang="en-US" sz="700" kern="0" spc="-20" dirty="0">
                <a:solidFill>
                  <a:schemeClr val="bg1">
                    <a:lumMod val="50000"/>
                  </a:schemeClr>
                </a:solidFill>
              </a:rPr>
              <a:t> L, Glickman JD. Survey of home hemodialysis patients and nursing staff regarding vascular access use and care. </a:t>
            </a:r>
            <a:r>
              <a:rPr lang="en-US" sz="700" kern="0" spc="-20" dirty="0" err="1">
                <a:solidFill>
                  <a:schemeClr val="bg1">
                    <a:lumMod val="50000"/>
                  </a:schemeClr>
                </a:solidFill>
              </a:rPr>
              <a:t>Hemodial</a:t>
            </a:r>
            <a:r>
              <a:rPr lang="en-US" sz="700" kern="0" spc="-20" dirty="0">
                <a:solidFill>
                  <a:schemeClr val="bg1">
                    <a:lumMod val="50000"/>
                  </a:schemeClr>
                </a:solidFill>
              </a:rPr>
              <a:t> </a:t>
            </a:r>
            <a:r>
              <a:rPr lang="en-US" sz="700" kern="0" spc="-20" dirty="0" err="1">
                <a:solidFill>
                  <a:schemeClr val="bg1">
                    <a:lumMod val="50000"/>
                  </a:schemeClr>
                </a:solidFill>
              </a:rPr>
              <a:t>Int</a:t>
            </a:r>
            <a:r>
              <a:rPr lang="en-US" sz="700" kern="0" spc="-20" dirty="0">
                <a:solidFill>
                  <a:schemeClr val="bg1">
                    <a:lumMod val="50000"/>
                  </a:schemeClr>
                </a:solidFill>
              </a:rPr>
              <a:t> </a:t>
            </a:r>
            <a:r>
              <a:rPr lang="en-US" sz="700" kern="0" spc="-20" dirty="0" err="1">
                <a:solidFill>
                  <a:schemeClr val="bg1">
                    <a:lumMod val="50000"/>
                  </a:schemeClr>
                </a:solidFill>
              </a:rPr>
              <a:t>Int</a:t>
            </a:r>
            <a:r>
              <a:rPr lang="en-US" sz="700" kern="0" spc="-20" dirty="0">
                <a:solidFill>
                  <a:schemeClr val="bg1">
                    <a:lumMod val="50000"/>
                  </a:schemeClr>
                </a:solidFill>
              </a:rPr>
              <a:t> </a:t>
            </a:r>
            <a:r>
              <a:rPr lang="en-US" sz="700" kern="0" spc="-20" dirty="0" err="1">
                <a:solidFill>
                  <a:schemeClr val="bg1">
                    <a:lumMod val="50000"/>
                  </a:schemeClr>
                </a:solidFill>
              </a:rPr>
              <a:t>Symp</a:t>
            </a:r>
            <a:r>
              <a:rPr lang="en-US" sz="700" kern="0" spc="-20" dirty="0">
                <a:solidFill>
                  <a:schemeClr val="bg1">
                    <a:lumMod val="50000"/>
                  </a:schemeClr>
                </a:solidFill>
              </a:rPr>
              <a:t> Home </a:t>
            </a:r>
            <a:r>
              <a:rPr lang="en-US" sz="700" kern="0" spc="-20" dirty="0" err="1">
                <a:solidFill>
                  <a:schemeClr val="bg1">
                    <a:lumMod val="50000"/>
                  </a:schemeClr>
                </a:solidFill>
              </a:rPr>
              <a:t>Hemodial</a:t>
            </a:r>
            <a:r>
              <a:rPr lang="en-US" sz="700" kern="0" spc="-20" dirty="0">
                <a:solidFill>
                  <a:schemeClr val="bg1">
                    <a:lumMod val="50000"/>
                  </a:schemeClr>
                </a:solidFill>
              </a:rPr>
              <a:t>. 2015;19(2):225-234. doi:10.1111/hdi.12211.</a:t>
            </a:r>
            <a:endParaRPr lang="en-US" sz="700" kern="0" spc="-20" dirty="0">
              <a:solidFill>
                <a:schemeClr val="bg1">
                  <a:lumMod val="50000"/>
                </a:schemeClr>
              </a:solidFill>
              <a:latin typeface="Arial"/>
            </a:endParaRPr>
          </a:p>
        </p:txBody>
      </p:sp>
      <p:sp>
        <p:nvSpPr>
          <p:cNvPr id="16" name="Content Placeholder 2"/>
          <p:cNvSpPr>
            <a:spLocks noGrp="1"/>
          </p:cNvSpPr>
          <p:nvPr/>
        </p:nvSpPr>
        <p:spPr>
          <a:xfrm>
            <a:off x="645577" y="2078148"/>
            <a:ext cx="3926423" cy="102592"/>
          </a:xfrm>
          <a:prstGeom prst="rect">
            <a:avLst/>
          </a:prstGeom>
        </p:spPr>
        <p:txBody>
          <a:bodyPr vert="horz" wrap="square" lIns="0" tIns="0" rIns="0" bIns="0" rtlCol="0">
            <a:spAutoFit/>
          </a:bodyPr>
          <a:lstStyle>
            <a:lvl1pPr marL="0" indent="0" algn="l" defTabSz="914400" rtl="0" eaLnBrk="1" latinLnBrk="0" hangingPunct="1">
              <a:lnSpc>
                <a:spcPct val="140000"/>
              </a:lnSpc>
              <a:spcBef>
                <a:spcPct val="30000"/>
              </a:spcBef>
              <a:buFont typeface="Arial" panose="020B0604020202020204" pitchFamily="34" charset="0"/>
              <a:buNone/>
              <a:defRPr sz="1600" kern="1200">
                <a:solidFill>
                  <a:schemeClr val="bg1">
                    <a:lumMod val="50000"/>
                  </a:schemeClr>
                </a:solidFill>
                <a:latin typeface="+mn-lt"/>
                <a:ea typeface="+mn-ea"/>
                <a:cs typeface="+mn-cs"/>
              </a:defRPr>
            </a:lvl1pPr>
            <a:lvl2pPr marL="457200" indent="0" algn="l" defTabSz="914400" rtl="0" eaLnBrk="1" latinLnBrk="0" hangingPunct="1">
              <a:lnSpc>
                <a:spcPct val="90000"/>
              </a:lnSpc>
              <a:spcBef>
                <a:spcPct val="300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ct val="300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ct val="300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ct val="300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ct val="300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ct val="300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ct val="30000"/>
              </a:spcBef>
              <a:buFont typeface="Arial" panose="020B0604020202020204" pitchFamily="34" charset="0"/>
              <a:buNone/>
              <a:defRPr sz="1000" kern="1200">
                <a:solidFill>
                  <a:schemeClr val="tx1"/>
                </a:solidFill>
                <a:latin typeface="+mn-lt"/>
                <a:ea typeface="+mn-ea"/>
                <a:cs typeface="+mn-cs"/>
              </a:defRPr>
            </a:lvl9pPr>
          </a:lstStyle>
          <a:p>
            <a:pPr>
              <a:lnSpc>
                <a:spcPct val="100000"/>
              </a:lnSpc>
              <a:spcBef>
                <a:spcPts val="0"/>
              </a:spcBef>
            </a:pPr>
            <a:endParaRPr lang="en-US" sz="1000" i="1" baseline="30000" dirty="0"/>
          </a:p>
        </p:txBody>
      </p:sp>
      <p:pic>
        <p:nvPicPr>
          <p:cNvPr id="7" name="Picture 6" descr="NXS-15866-NxStage Medical-Advancing Dialysis_C6.F1 - [Fi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96438" y="1390650"/>
            <a:ext cx="4656901" cy="3704100"/>
          </a:xfrm>
          <a:prstGeom prst="rect">
            <a:avLst/>
          </a:prstGeom>
        </p:spPr>
      </p:pic>
      <p:sp>
        <p:nvSpPr>
          <p:cNvPr id="3" name="Title 2"/>
          <p:cNvSpPr>
            <a:spLocks noGrp="1"/>
          </p:cNvSpPr>
          <p:nvPr>
            <p:ph type="title"/>
          </p:nvPr>
        </p:nvSpPr>
        <p:spPr>
          <a:xfrm>
            <a:off x="629841" y="342900"/>
            <a:ext cx="5486400" cy="1200150"/>
          </a:xfrm>
        </p:spPr>
        <p:txBody>
          <a:bodyPr anchor="t">
            <a:normAutofit/>
          </a:bodyPr>
          <a:lstStyle/>
          <a:p>
            <a:pPr>
              <a:lnSpc>
                <a:spcPct val="90000"/>
              </a:lnSpc>
            </a:pPr>
            <a:r>
              <a:rPr lang="en-US" sz="1800" dirty="0"/>
              <a:t>Infection appears to be more likely with intensive hemodialysis, although the relative importance of frequency versus setting merits further investigation.</a:t>
            </a:r>
            <a:r>
              <a:rPr lang="en-US" sz="1800" b="0" baseline="30000" dirty="0"/>
              <a:t>1,2,3,4,5</a:t>
            </a:r>
            <a:endParaRPr lang="en-US" sz="1800" dirty="0"/>
          </a:p>
        </p:txBody>
      </p:sp>
      <p:sp>
        <p:nvSpPr>
          <p:cNvPr id="5" name="Text Placeholder 4"/>
          <p:cNvSpPr>
            <a:spLocks noGrp="1"/>
          </p:cNvSpPr>
          <p:nvPr>
            <p:ph type="body" sz="half" idx="2"/>
          </p:nvPr>
        </p:nvSpPr>
        <p:spPr>
          <a:xfrm>
            <a:off x="627863" y="1607103"/>
            <a:ext cx="3363661" cy="1476796"/>
          </a:xfrm>
        </p:spPr>
        <p:txBody>
          <a:bodyPr>
            <a:noAutofit/>
          </a:bodyPr>
          <a:lstStyle/>
          <a:p>
            <a:pPr>
              <a:lnSpc>
                <a:spcPct val="100000"/>
              </a:lnSpc>
              <a:spcBef>
                <a:spcPts val="0"/>
              </a:spcBef>
            </a:pPr>
            <a:r>
              <a:rPr lang="en-US" sz="1000" b="1" cap="small" dirty="0"/>
              <a:t>Chapter 6, Figure 1:</a:t>
            </a:r>
            <a:br>
              <a:rPr lang="en-US" sz="1000" dirty="0"/>
            </a:br>
            <a:r>
              <a:rPr lang="en-US" sz="1000" dirty="0"/>
              <a:t>Relative hazards of cause-specific</a:t>
            </a:r>
          </a:p>
          <a:p>
            <a:pPr>
              <a:lnSpc>
                <a:spcPct val="100000"/>
              </a:lnSpc>
              <a:spcBef>
                <a:spcPts val="0"/>
              </a:spcBef>
            </a:pPr>
            <a:r>
              <a:rPr lang="en-US" sz="1000" dirty="0"/>
              <a:t>infection-related hospitalization for short daily hemodialysis versus conventional in-center hemodialysis</a:t>
            </a:r>
            <a:r>
              <a:rPr lang="en-US" sz="1000" baseline="30000" dirty="0"/>
              <a:t>1</a:t>
            </a:r>
            <a:r>
              <a:rPr lang="en-US" sz="1000" dirty="0"/>
              <a:t> and versus peritoneal dialysis.</a:t>
            </a:r>
            <a:r>
              <a:rPr lang="en-US" sz="1000" baseline="30000" dirty="0"/>
              <a:t>2</a:t>
            </a:r>
            <a:r>
              <a:rPr lang="en-US" sz="1000" dirty="0"/>
              <a:t> </a:t>
            </a:r>
          </a:p>
          <a:p>
            <a:pPr>
              <a:lnSpc>
                <a:spcPct val="100000"/>
              </a:lnSpc>
              <a:spcBef>
                <a:spcPts val="0"/>
              </a:spcBef>
            </a:pPr>
            <a:endParaRPr lang="en-US" sz="300" dirty="0"/>
          </a:p>
          <a:p>
            <a:pPr>
              <a:lnSpc>
                <a:spcPct val="100000"/>
              </a:lnSpc>
              <a:spcBef>
                <a:spcPts val="0"/>
              </a:spcBef>
            </a:pPr>
            <a:r>
              <a:rPr lang="en-US" sz="900" i="1" dirty="0"/>
              <a:t>Solid lines represent 95% confidence intervals around estimated hazard ratios (solid dots). Abbreviations: CIHD, in-center hemodialysis; PD, peritoneal dialysis; SDHD, short daily hemodialysis.</a:t>
            </a:r>
            <a:endParaRPr lang="en-US" sz="900" i="1" baseline="30000" dirty="0"/>
          </a:p>
          <a:p>
            <a:endParaRPr lang="en-US" sz="1000" dirty="0"/>
          </a:p>
        </p:txBody>
      </p:sp>
      <p:sp>
        <p:nvSpPr>
          <p:cNvPr id="8" name="TextBox 7"/>
          <p:cNvSpPr txBox="1"/>
          <p:nvPr/>
        </p:nvSpPr>
        <p:spPr>
          <a:xfrm>
            <a:off x="627863" y="4561027"/>
            <a:ext cx="3108960" cy="419352"/>
          </a:xfrm>
          <a:prstGeom prst="rect">
            <a:avLst/>
          </a:prstGeom>
          <a:noFill/>
        </p:spPr>
        <p:txBody>
          <a:bodyPr wrap="square" lIns="73152" tIns="0" rIns="73152" bIns="0" rtlCol="0" anchor="b" anchorCtr="0">
            <a:noAutofit/>
          </a:bodyPr>
          <a:lstStyle/>
          <a:p>
            <a:pPr>
              <a:lnSpc>
                <a:spcPct val="90000"/>
              </a:lnSpc>
            </a:pPr>
            <a:r>
              <a:rPr lang="en-US" dirty="0">
                <a:solidFill>
                  <a:srgbClr val="ED6B2A"/>
                </a:solidFill>
              </a:rPr>
              <a:t>AdvancingDialysis.org</a:t>
            </a:r>
          </a:p>
        </p:txBody>
      </p:sp>
    </p:spTree>
    <p:extLst>
      <p:ext uri="{BB962C8B-B14F-4D97-AF65-F5344CB8AC3E}">
        <p14:creationId xmlns:p14="http://schemas.microsoft.com/office/powerpoint/2010/main" val="2552613476"/>
      </p:ext>
    </p:extLst>
  </p:cSld>
  <p:clrMapOvr>
    <a:masterClrMapping/>
  </p:clrMapOvr>
  <p:transition>
    <p:fade/>
  </p:transition>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2048</TotalTime>
  <Words>291</Words>
  <Application>Microsoft Office PowerPoint</Application>
  <PresentationFormat>On-screen Show (16:9)</PresentationFormat>
  <Paragraphs>10</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WelcomeDoc</vt:lpstr>
      <vt:lpstr>Intensive Hemodialysis and Potential Risks with Increasing Treatment</vt:lpstr>
      <vt:lpstr>Infection appears to be more likely with intensive hemodialysis, although the relative importance of frequency versus setting merits further investigation.1,2,3,4,5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NxStage Medical-Advancing Dialysis_All Slides_16x9_Agile</dc:title>
  <dc:creator>ITMac</dc:creator>
  <cp:keywords/>
  <dc:description>The long interdialytic interval, commonly referred to as the 2-day “Killer Gap,” is a time of heightened risk of _x000d_mortality and morbidity with _x000d_conventional hemodialysis.1</dc:description>
  <cp:lastModifiedBy>JL</cp:lastModifiedBy>
  <cp:revision>214</cp:revision>
  <cp:lastPrinted>2016-11-03T23:29:07Z</cp:lastPrinted>
  <dcterms:created xsi:type="dcterms:W3CDTF">2016-09-07T13:28:07Z</dcterms:created>
  <dcterms:modified xsi:type="dcterms:W3CDTF">2017-05-16T13:50:16Z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y fmtid="{D5CDD505-2E9C-101B-9397-08002B2CF9AE}" pid="3" name="Presentation">
    <vt:lpwstr>NxStage Medical-Advancing Dialysis_All Slides_16x9_Agile</vt:lpwstr>
  </property>
  <property fmtid="{D5CDD505-2E9C-101B-9397-08002B2CF9AE}" pid="4" name="SlideDescription">
    <vt:lpwstr>The long interdialytic interval, commonly referred to as the 2-day “Killer Gap,” is a time of heightened risk of _x000d_mortality and morbidity with _x000d_conventional hemodialysis.1</vt:lpwstr>
  </property>
</Properties>
</file>