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816" y="96"/>
      </p:cViewPr>
      <p:guideLst>
        <p:guide orient="horz" pos="28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lagreca\Google%20Drive\2016\Campaigns\AJKD%20Supplement%20Promotion\Creative%20Rounds\Agile\Recovery%20Time%20Forest%20Plo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79603577152171"/>
          <c:y val="1.3186815722422337E-2"/>
          <c:w val="0.85070892295536615"/>
          <c:h val="0.84377727283620063"/>
        </c:manualLayout>
      </c:layout>
      <c:stockChart>
        <c:ser>
          <c:idx val="1"/>
          <c:order val="0"/>
          <c:tx>
            <c:strRef>
              <c:f>Sheet1!$B$23</c:f>
              <c:strCache>
                <c:ptCount val="1"/>
                <c:pt idx="0">
                  <c:v>lower 95% limit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5A48-4B69-BE4E-E343CA6561C7}"/>
              </c:ext>
            </c:extLst>
          </c:dPt>
          <c:cat>
            <c:strRef>
              <c:f>Sheet1!$A$24:$A$27</c:f>
              <c:strCache>
                <c:ptCount val="4"/>
                <c:pt idx="0">
                  <c:v>&lt;2 h</c:v>
                </c:pt>
                <c:pt idx="1">
                  <c:v>2-6 h</c:v>
                </c:pt>
                <c:pt idx="2">
                  <c:v>7-12 h</c:v>
                </c:pt>
                <c:pt idx="3">
                  <c:v>&gt;12 h</c:v>
                </c:pt>
              </c:strCache>
            </c:strRef>
          </c:cat>
          <c:val>
            <c:numRef>
              <c:f>Sheet1!$B$24:$B$27</c:f>
              <c:numCache>
                <c:formatCode>General</c:formatCode>
                <c:ptCount val="4"/>
                <c:pt idx="0">
                  <c:v>0.73</c:v>
                </c:pt>
                <c:pt idx="1">
                  <c:v>1</c:v>
                </c:pt>
                <c:pt idx="2">
                  <c:v>1.02</c:v>
                </c:pt>
                <c:pt idx="3">
                  <c:v>1.19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A48-4B69-BE4E-E343CA6561C7}"/>
            </c:ext>
          </c:extLst>
        </c:ser>
        <c:ser>
          <c:idx val="2"/>
          <c:order val="1"/>
          <c:tx>
            <c:strRef>
              <c:f>Sheet1!$C$23</c:f>
              <c:strCache>
                <c:ptCount val="1"/>
                <c:pt idx="0">
                  <c:v>upper 95% limit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5A48-4B69-BE4E-E343CA6561C7}"/>
              </c:ext>
            </c:extLst>
          </c:dPt>
          <c:cat>
            <c:strRef>
              <c:f>Sheet1!$A$24:$A$27</c:f>
              <c:strCache>
                <c:ptCount val="4"/>
                <c:pt idx="0">
                  <c:v>&lt;2 h</c:v>
                </c:pt>
                <c:pt idx="1">
                  <c:v>2-6 h</c:v>
                </c:pt>
                <c:pt idx="2">
                  <c:v>7-12 h</c:v>
                </c:pt>
                <c:pt idx="3">
                  <c:v>&gt;12 h</c:v>
                </c:pt>
              </c:strCache>
            </c:strRef>
          </c:cat>
          <c:val>
            <c:numRef>
              <c:f>Sheet1!$C$24:$C$27</c:f>
              <c:numCache>
                <c:formatCode>General</c:formatCode>
                <c:ptCount val="4"/>
                <c:pt idx="0">
                  <c:v>1.05</c:v>
                </c:pt>
                <c:pt idx="1">
                  <c:v>1</c:v>
                </c:pt>
                <c:pt idx="2">
                  <c:v>1.46</c:v>
                </c:pt>
                <c:pt idx="3">
                  <c:v>1.83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A48-4B69-BE4E-E343CA6561C7}"/>
            </c:ext>
          </c:extLst>
        </c:ser>
        <c:ser>
          <c:idx val="0"/>
          <c:order val="2"/>
          <c:tx>
            <c:strRef>
              <c:f>Sheet1!$D$23</c:f>
              <c:strCache>
                <c:ptCount val="1"/>
                <c:pt idx="0">
                  <c:v>Hazard ratio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282828"/>
              </a:solidFill>
              <a:ln w="9525">
                <a:noFill/>
              </a:ln>
              <a:effectLst/>
            </c:spPr>
          </c:marker>
          <c:cat>
            <c:strRef>
              <c:f>Sheet1!$A$24:$A$27</c:f>
              <c:strCache>
                <c:ptCount val="4"/>
                <c:pt idx="0">
                  <c:v>&lt;2 h</c:v>
                </c:pt>
                <c:pt idx="1">
                  <c:v>2-6 h</c:v>
                </c:pt>
                <c:pt idx="2">
                  <c:v>7-12 h</c:v>
                </c:pt>
                <c:pt idx="3">
                  <c:v>&gt;12 h</c:v>
                </c:pt>
              </c:strCache>
            </c:strRef>
          </c:cat>
          <c:val>
            <c:numRef>
              <c:f>Sheet1!$D$24:$D$27</c:f>
              <c:numCache>
                <c:formatCode>General</c:formatCode>
                <c:ptCount val="4"/>
                <c:pt idx="0">
                  <c:v>0.88</c:v>
                </c:pt>
                <c:pt idx="1">
                  <c:v>1</c:v>
                </c:pt>
                <c:pt idx="2">
                  <c:v>1.22</c:v>
                </c:pt>
                <c:pt idx="3">
                  <c:v>1.47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48-4B69-BE4E-E343CA6561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3175" cap="flat" cmpd="sng" algn="ctr">
              <a:solidFill>
                <a:srgbClr val="282828"/>
              </a:solidFill>
              <a:prstDash val="dash"/>
              <a:round/>
            </a:ln>
            <a:effectLst/>
          </c:spPr>
        </c:hiLowLines>
        <c:axId val="322835024"/>
        <c:axId val="322836008"/>
      </c:stockChart>
      <c:catAx>
        <c:axId val="3228350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282828"/>
                    </a:solidFill>
                    <a:latin typeface="Helvetica LT" panose="02000503040000020004" pitchFamily="2" charset="0"/>
                    <a:ea typeface="+mn-ea"/>
                    <a:cs typeface="+mn-cs"/>
                  </a:defRPr>
                </a:pPr>
                <a:r>
                  <a:rPr lang="en-US" sz="700">
                    <a:solidFill>
                      <a:srgbClr val="282828"/>
                    </a:solidFill>
                    <a:latin typeface="Helvetica LT" panose="02000503040000020004" pitchFamily="2" charset="0"/>
                  </a:rPr>
                  <a:t>Reported recovery time (hours)</a:t>
                </a:r>
              </a:p>
            </c:rich>
          </c:tx>
          <c:layout>
            <c:manualLayout>
              <c:xMode val="edge"/>
              <c:yMode val="edge"/>
              <c:x val="0.43261143750386638"/>
              <c:y val="0.922801876114696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282828"/>
                  </a:solidFill>
                  <a:latin typeface="Helvetica LT" panose="02000503040000020004" pitchFamily="2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282828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282828"/>
                </a:solidFill>
                <a:latin typeface="Helvetica LT" panose="02000503040000020004" pitchFamily="2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322836008"/>
        <c:crossesAt val="0"/>
        <c:auto val="1"/>
        <c:lblAlgn val="ctr"/>
        <c:lblOffset val="100"/>
        <c:noMultiLvlLbl val="0"/>
      </c:catAx>
      <c:valAx>
        <c:axId val="322836008"/>
        <c:scaling>
          <c:orientation val="minMax"/>
          <c:max val="2.5"/>
          <c:min val="0.4"/>
        </c:scaling>
        <c:delete val="0"/>
        <c:axPos val="l"/>
        <c:majorGridlines>
          <c:spPr>
            <a:ln w="222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282828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r>
                  <a:rPr lang="en-US" sz="700" dirty="0">
                    <a:solidFill>
                      <a:srgbClr val="282828"/>
                    </a:solidFill>
                    <a:latin typeface="Helvetica LT" panose="02000503040000020004" pitchFamily="2" charset="0"/>
                  </a:rPr>
                  <a:t>Hazard ratios</a:t>
                </a:r>
                <a:r>
                  <a:rPr lang="en-US" sz="700" baseline="0" dirty="0">
                    <a:solidFill>
                      <a:srgbClr val="282828"/>
                    </a:solidFill>
                    <a:latin typeface="Helvetica LT" panose="02000503040000020004" pitchFamily="2" charset="0"/>
                  </a:rPr>
                  <a:t> for all-cause mortalit</a:t>
                </a:r>
                <a:r>
                  <a:rPr lang="en-US" sz="700" dirty="0">
                    <a:solidFill>
                      <a:srgbClr val="282828"/>
                    </a:solidFill>
                    <a:latin typeface="Helvetica LT" panose="02000503040000020004" pitchFamily="2" charset="0"/>
                  </a:rPr>
                  <a:t>y</a:t>
                </a:r>
              </a:p>
            </c:rich>
          </c:tx>
          <c:layout>
            <c:manualLayout>
              <c:xMode val="edge"/>
              <c:yMode val="edge"/>
              <c:x val="3.1524880967429322E-2"/>
              <c:y val="0.2095668482541751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282828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>
            <a:solidFill>
              <a:srgbClr val="282828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282828"/>
                </a:solidFill>
                <a:latin typeface="Helvetica LT" panose="02000503040000020004" pitchFamily="2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3228350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08EF6-D06D-4EF7-A3C0-1D091F4B1B7C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A6360-FADC-44BB-8636-7B3317B5C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8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6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3649851"/>
          </a:xfrm>
          <a:prstGeom prst="rect">
            <a:avLst/>
          </a:prstGeom>
          <a:solidFill>
            <a:srgbClr val="312B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Stacked[reversed]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525" y="471326"/>
            <a:ext cx="2136750" cy="7794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45755"/>
            <a:ext cx="7886700" cy="1790700"/>
          </a:xfrm>
        </p:spPr>
        <p:txBody>
          <a:bodyPr anchor="b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2" y="3832957"/>
            <a:ext cx="5029199" cy="853345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450"/>
              </a:spcBef>
              <a:buNone/>
              <a:defRPr sz="2100">
                <a:solidFill>
                  <a:srgbClr val="ED6B2A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5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>
                <a:solidFill>
                  <a:srgbClr val="312B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 vert="horz" lIns="68580" tIns="34290" rIns="68580" bIns="3429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76388"/>
            <a:ext cx="2949178" cy="2819400"/>
          </a:xfrm>
        </p:spPr>
        <p:txBody>
          <a:bodyPr/>
          <a:lstStyle>
            <a:lvl1pPr marL="0" indent="0">
              <a:lnSpc>
                <a:spcPct val="140000"/>
              </a:lnSpc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19689"/>
          </a:xfrm>
          <a:prstGeom prst="rect">
            <a:avLst/>
          </a:prstGeom>
          <a:solidFill>
            <a:srgbClr val="ED6B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Horizonta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25" y="326666"/>
            <a:ext cx="2184151" cy="38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 b="1">
                <a:solidFill>
                  <a:srgbClr val="ED6B2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76388"/>
            <a:ext cx="2949178" cy="2819400"/>
          </a:xfrm>
        </p:spPr>
        <p:txBody>
          <a:bodyPr/>
          <a:lstStyle>
            <a:lvl1pPr marL="0" indent="0">
              <a:lnSpc>
                <a:spcPct val="140000"/>
              </a:lnSpc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19689"/>
          </a:xfrm>
          <a:prstGeom prst="rect">
            <a:avLst/>
          </a:prstGeom>
          <a:solidFill>
            <a:srgbClr val="ED6B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400"/>
          </a:p>
        </p:txBody>
      </p:sp>
      <p:pic>
        <p:nvPicPr>
          <p:cNvPr id="10" name="Picture 9" descr="NXS-AdvancingDialysis-Horizonta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25" y="326666"/>
            <a:ext cx="2184151" cy="38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5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4767264"/>
            <a:ext cx="21717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4767264"/>
            <a:ext cx="245745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6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Intensive Hemodialysis, Treatment Complications and Tolerability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/>
              <a:t>Morfin JA, Fluck RJ, Weinhandl ED, Kansal S, McCullough PA, Komenda P. Intensive Hemodialysis and Treatment Complications and Tolerability. American Journal of Kidney Diseases, Volume 68, Issue 5, S43 - S50.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97651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XS-15866-NxStage Medical-Advancing Dialysis_C5.F1 - [Fig]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917" y="671052"/>
            <a:ext cx="5452330" cy="53147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3811099"/>
            <a:ext cx="3299959" cy="679979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Caplin B, Kumar S, Davenport A. Patients’ perspective of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haemodialysis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-associated symptoms.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Nephrol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Dial Transplant Off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Publ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Eur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Dial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Transpl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Assoc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-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Eur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Ren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Assoc. 2011;26(8):2656-2663. doi:10.1093/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ndt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/gfq763. </a:t>
            </a: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Urquhart-Secord R, Craig JC,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Hemmelgarn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B, et al. Patient and Caregiver Priorities for Outcomes in Hemodialysis: An International Nominal Group Technique Study. Am J Kidney Dis Off J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Kidney Found. March 2016. doi:10.1053/j.ajkd.2016.02.037.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Many of the most commonly reported symptoms among hemodialysis patients and care partners were identified as being more important than life expectancy.</a:t>
            </a:r>
            <a:r>
              <a:rPr lang="en-US" sz="2000" b="1" baseline="30000" dirty="0">
                <a:solidFill>
                  <a:srgbClr val="ED6B2A"/>
                </a:solidFill>
              </a:rPr>
              <a:t>1,2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2753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Symptoms identified as more important included fatigue, drops in blood pressure, and cramping.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5, Figure 1:</a:t>
            </a:r>
            <a:br>
              <a:rPr lang="en-US" sz="1000" dirty="0"/>
            </a:br>
            <a:r>
              <a:rPr lang="en-US" sz="1000" dirty="0"/>
              <a:t>Prevalence of commonly reported symptoms in a cohort of 550 hemodialysis patients.</a:t>
            </a:r>
            <a:r>
              <a:rPr lang="en-US" sz="1000" baseline="300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3662049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564033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The cumulative incidence of intradialytic hypotension was significantly lower with intensive hemodialysis in both of the FHN Trials compared to conventional hemodialysis.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pic>
        <p:nvPicPr>
          <p:cNvPr id="4" name="Picture 3" descr="NXS-15866-NxStage Medical-Advancing Dialysis_C5.F2 - [Fig]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388" y="1002891"/>
            <a:ext cx="4515246" cy="4401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4058357"/>
            <a:ext cx="3566160" cy="451379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Kotanko P,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Garg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AX,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Depner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T, et al. Effects of frequent hemodialysis on blood pressure: Results from the randomized frequent hemodialysis network trials.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Hemodial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Symp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Home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Hemodial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. 2015;19(3):386-401. doi:10.1111/hdi.12255.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92224"/>
            <a:ext cx="3474720" cy="16682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5, Figure 2:</a:t>
            </a:r>
            <a:br>
              <a:rPr lang="en-US" sz="1000" dirty="0"/>
            </a:br>
            <a:r>
              <a:rPr lang="en-US" sz="1000" dirty="0"/>
              <a:t>Incidence of levels I, II, and III intradialytic hypotension for intensive versus conventional hemodialysis in the FHN Daily Trial and the FHN Nocturnal Trial.</a:t>
            </a:r>
            <a:r>
              <a:rPr lang="en-US" sz="1000" baseline="30000" dirty="0"/>
              <a:t>1</a:t>
            </a:r>
            <a:r>
              <a:rPr lang="en-US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i="1" dirty="0"/>
              <a:t>Symptoms of intradialytic hypotension were classified into 3 categories: those that led to lowering of the UF rate or reduced blood flow (Level I); those that led to the administration of saline, but not to lowering of the UF rate (Level II); and those that led to both the administration of saline and lowering of the UF rate (Level III).</a:t>
            </a:r>
            <a:endParaRPr lang="en-US" sz="1000" i="1" baseline="30000" dirty="0"/>
          </a:p>
        </p:txBody>
      </p:sp>
      <p:grpSp>
        <p:nvGrpSpPr>
          <p:cNvPr id="7" name="Group 6"/>
          <p:cNvGrpSpPr/>
          <p:nvPr/>
        </p:nvGrpSpPr>
        <p:grpSpPr>
          <a:xfrm>
            <a:off x="6649448" y="1815020"/>
            <a:ext cx="657228" cy="560602"/>
            <a:chOff x="7465505" y="3434854"/>
            <a:chExt cx="657228" cy="605539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7729919" y="3972124"/>
              <a:ext cx="128401" cy="0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7465505" y="3434854"/>
              <a:ext cx="657228" cy="605539"/>
              <a:chOff x="7505697" y="3434854"/>
              <a:chExt cx="657228" cy="605539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7834311" y="3434855"/>
                <a:ext cx="0" cy="128401"/>
              </a:xfrm>
              <a:prstGeom prst="line">
                <a:avLst/>
              </a:prstGeom>
              <a:ln w="28575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7834311" y="3939186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7834311" y="3333647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7505697" y="3640848"/>
                <a:ext cx="657228" cy="2786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b="1" cap="small" dirty="0">
                    <a:solidFill>
                      <a:srgbClr val="ED6B2A"/>
                    </a:solidFill>
                  </a:rPr>
                  <a:t>21%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sz="800" b="1" cap="small" dirty="0">
                    <a:solidFill>
                      <a:srgbClr val="ED6B2A"/>
                    </a:solidFill>
                  </a:rPr>
                  <a:t>Reduction</a:t>
                </a:r>
                <a:endParaRPr lang="en-US" b="1" cap="small" dirty="0">
                  <a:solidFill>
                    <a:srgbClr val="ED6B2A"/>
                  </a:solidFill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8344935" y="2647935"/>
            <a:ext cx="657228" cy="1320595"/>
            <a:chOff x="7465505" y="3434853"/>
            <a:chExt cx="657228" cy="605540"/>
          </a:xfrm>
        </p:grpSpPr>
        <p:cxnSp>
          <p:nvCxnSpPr>
            <p:cNvPr id="16" name="Straight Connector 15"/>
            <p:cNvCxnSpPr/>
            <p:nvPr/>
          </p:nvCxnSpPr>
          <p:spPr>
            <a:xfrm rot="5400000">
              <a:off x="7689297" y="3933534"/>
              <a:ext cx="209642" cy="0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7465505" y="3434853"/>
              <a:ext cx="657228" cy="605540"/>
              <a:chOff x="7505697" y="3434853"/>
              <a:chExt cx="657228" cy="60554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7834311" y="3434853"/>
                <a:ext cx="0" cy="209642"/>
              </a:xfrm>
              <a:prstGeom prst="line">
                <a:avLst/>
              </a:prstGeom>
              <a:ln w="28575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7834311" y="3939186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5400000">
                <a:off x="7834311" y="3333647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7505697" y="3692418"/>
                <a:ext cx="657228" cy="2786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b="1" cap="small" dirty="0">
                    <a:solidFill>
                      <a:srgbClr val="ED6B2A"/>
                    </a:solidFill>
                  </a:rPr>
                  <a:t>67%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sz="800" b="1" cap="small" dirty="0">
                    <a:solidFill>
                      <a:srgbClr val="ED6B2A"/>
                    </a:solidFill>
                  </a:rPr>
                  <a:t>Reduction</a:t>
                </a:r>
                <a:endParaRPr lang="en-US" b="1" cap="small" dirty="0">
                  <a:solidFill>
                    <a:srgbClr val="ED6B2A"/>
                  </a:solidFill>
                </a:endParaRPr>
              </a:p>
            </p:txBody>
          </p:sp>
        </p:grpSp>
      </p:grpSp>
      <p:sp>
        <p:nvSpPr>
          <p:cNvPr id="22" name="TextBox 21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5724116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279837" y="1272253"/>
            <a:ext cx="4763384" cy="4003274"/>
            <a:chOff x="4279837" y="1272253"/>
            <a:chExt cx="4763384" cy="4003274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4889500" y="3737494"/>
              <a:ext cx="4063114" cy="0"/>
            </a:xfrm>
            <a:prstGeom prst="line">
              <a:avLst/>
            </a:prstGeom>
            <a:ln w="9525">
              <a:solidFill>
                <a:srgbClr val="AEADB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" name="Content Placeholder 9"/>
            <p:cNvGraphicFramePr>
              <a:graphicFrameLocks/>
            </p:cNvGraphicFramePr>
            <p:nvPr>
              <p:extLst/>
            </p:nvPr>
          </p:nvGraphicFramePr>
          <p:xfrm>
            <a:off x="4279837" y="1272253"/>
            <a:ext cx="4763384" cy="40032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627863" y="4073352"/>
            <a:ext cx="3566160" cy="445720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Rayner HC,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Zepel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L, Fuller DS, et al. Recovery time, quality of life, and mortality in hemodialysis patients: the Dialysis Outcomes and Practice Patterns Study (DOPPS). Am J Kidney Dis Off J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Kidney Found. 2014;64(1):86-94. doi:10.1053/j.ajkd.2014.01.014.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Each 1-hour increment in post-dialysis recovery time was associated with a 3% and 5% increased risk of hospitalization and death respectively.</a:t>
            </a:r>
            <a:r>
              <a:rPr lang="en-US" sz="2000" baseline="30000" dirty="0"/>
              <a:t>1</a:t>
            </a:r>
            <a:endParaRPr lang="en-US" sz="2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7648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Recovery time was from 2 to 6 hours in 41% of patients, from 7 to 12 hours in 17% of patients, and greater than 12 hours in 10% of patients.</a:t>
            </a:r>
            <a:r>
              <a:rPr lang="en-US" sz="1400" b="1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b="1" cap="small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Table 4: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Hazard ratios for mortality by reported recovery time.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Dashed bars span one standard deviation above and below the mean.</a:t>
            </a:r>
            <a:endParaRPr lang="en-US" sz="900" i="1" baseline="300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7628636" y="2642992"/>
            <a:ext cx="742949" cy="1281210"/>
            <a:chOff x="8391526" y="2641608"/>
            <a:chExt cx="742949" cy="1281210"/>
          </a:xfrm>
        </p:grpSpPr>
        <p:cxnSp>
          <p:nvCxnSpPr>
            <p:cNvPr id="45" name="Straight Connector 44"/>
            <p:cNvCxnSpPr/>
            <p:nvPr/>
          </p:nvCxnSpPr>
          <p:spPr>
            <a:xfrm rot="5400000">
              <a:off x="8351520" y="3384765"/>
              <a:ext cx="822960" cy="0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8653438" y="3813256"/>
              <a:ext cx="219124" cy="0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763000" y="3831662"/>
              <a:ext cx="0" cy="181878"/>
            </a:xfrm>
            <a:prstGeom prst="line">
              <a:avLst/>
            </a:prstGeom>
            <a:ln w="12700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8763000" y="2882343"/>
              <a:ext cx="0" cy="181878"/>
            </a:xfrm>
            <a:prstGeom prst="line">
              <a:avLst/>
            </a:prstGeom>
            <a:ln w="12700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8391526" y="2641608"/>
              <a:ext cx="742949" cy="3445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b="1" cap="small" dirty="0">
                  <a:solidFill>
                    <a:srgbClr val="ED6B2A"/>
                  </a:solidFill>
                </a:rPr>
                <a:t>1.34 </a:t>
              </a:r>
              <a:r>
                <a:rPr lang="en-US" sz="800" b="1" cap="small" dirty="0">
                  <a:solidFill>
                    <a:srgbClr val="ED6B2A"/>
                  </a:solidFill>
                </a:rPr>
                <a:t>Relative Risk</a:t>
              </a:r>
              <a:endParaRPr lang="en-US" b="1" cap="small" dirty="0">
                <a:solidFill>
                  <a:srgbClr val="ED6B2A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654472" y="3049303"/>
            <a:ext cx="657228" cy="874899"/>
            <a:chOff x="7465505" y="3031800"/>
            <a:chExt cx="657228" cy="874899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7728519" y="3839832"/>
              <a:ext cx="131200" cy="0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7465505" y="3031800"/>
              <a:ext cx="657228" cy="874899"/>
              <a:chOff x="7505697" y="3031800"/>
              <a:chExt cx="657228" cy="874899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rot="5400000">
                <a:off x="7605711" y="3581400"/>
                <a:ext cx="457200" cy="0"/>
              </a:xfrm>
              <a:prstGeom prst="line">
                <a:avLst/>
              </a:prstGeom>
              <a:ln w="28575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7834311" y="3805492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7834311" y="3251593"/>
                <a:ext cx="0" cy="202414"/>
              </a:xfrm>
              <a:prstGeom prst="line">
                <a:avLst/>
              </a:prstGeom>
              <a:ln w="12700">
                <a:solidFill>
                  <a:srgbClr val="ED6B2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7505697" y="3031800"/>
                <a:ext cx="657228" cy="2786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b="1" cap="small" dirty="0">
                    <a:solidFill>
                      <a:srgbClr val="ED6B2A"/>
                    </a:solidFill>
                  </a:rPr>
                  <a:t>1.17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sz="800" b="1" cap="small" dirty="0">
                    <a:solidFill>
                      <a:srgbClr val="ED6B2A"/>
                    </a:solidFill>
                  </a:rPr>
                  <a:t>Relative Risk</a:t>
                </a:r>
                <a:endParaRPr lang="en-US" b="1" cap="small" dirty="0">
                  <a:solidFill>
                    <a:srgbClr val="ED6B2A"/>
                  </a:solidFill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5625468" y="3430238"/>
            <a:ext cx="657228" cy="493964"/>
            <a:chOff x="6391285" y="3431471"/>
            <a:chExt cx="657228" cy="493964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6719892" y="3733411"/>
              <a:ext cx="0" cy="192024"/>
            </a:xfrm>
            <a:prstGeom prst="line">
              <a:avLst/>
            </a:prstGeom>
            <a:ln w="28575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6719893" y="3821394"/>
              <a:ext cx="0" cy="202414"/>
            </a:xfrm>
            <a:prstGeom prst="line">
              <a:avLst/>
            </a:prstGeom>
            <a:ln w="12700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6719893" y="3637086"/>
              <a:ext cx="0" cy="202414"/>
            </a:xfrm>
            <a:prstGeom prst="line">
              <a:avLst/>
            </a:prstGeom>
            <a:ln w="12700">
              <a:solidFill>
                <a:srgbClr val="ED6B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391285" y="3431471"/>
              <a:ext cx="657228" cy="1377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b="1" cap="small" dirty="0">
                  <a:solidFill>
                    <a:srgbClr val="ED6B2A"/>
                  </a:solidFill>
                </a:rPr>
                <a:t>0.88</a:t>
              </a:r>
            </a:p>
            <a:p>
              <a:pPr algn="ctr">
                <a:lnSpc>
                  <a:spcPct val="70000"/>
                </a:lnSpc>
              </a:pPr>
              <a:r>
                <a:rPr lang="en-US" sz="800" b="1" cap="small" dirty="0">
                  <a:solidFill>
                    <a:srgbClr val="ED6B2A"/>
                  </a:solidFill>
                </a:rPr>
                <a:t>Relative Risk</a:t>
              </a:r>
              <a:endParaRPr lang="en-US" b="1" cap="small" dirty="0">
                <a:solidFill>
                  <a:srgbClr val="ED6B2A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12703291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27863" y="1719072"/>
            <a:ext cx="3474720" cy="181451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dirty="0"/>
              <a:t>Mean post-dialysis recovery time fell from 7.9 hours at baseline to 1.0 hours at 4 months, and to 1.1 hours at 12 months.</a:t>
            </a:r>
            <a:r>
              <a:rPr lang="en-US" sz="14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cap="small" dirty="0"/>
              <a:t>Chapter 5, Figure 4:</a:t>
            </a:r>
            <a:br>
              <a:rPr lang="en-US" sz="1000" dirty="0"/>
            </a:br>
            <a:r>
              <a:rPr lang="en-US" sz="1000" dirty="0"/>
              <a:t>Mean post-dialysis recovery time in intention-to-treat and per-protocol cohorts of the FREEDOM study.</a:t>
            </a:r>
            <a:r>
              <a:rPr lang="en-US" sz="1000" baseline="30000" dirty="0"/>
              <a:t>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i="1" dirty="0"/>
              <a:t>Dashed bars span one standard deviation above and below the mean</a:t>
            </a:r>
            <a:endParaRPr lang="en-US" sz="900" dirty="0"/>
          </a:p>
        </p:txBody>
      </p:sp>
      <p:pic>
        <p:nvPicPr>
          <p:cNvPr id="4" name="Picture 3" descr="NXS-15866-NxStage Medical-Advancing Dialysis_C5.F4 - [Fig]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370" y="1095375"/>
            <a:ext cx="4554694" cy="44386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7863" y="3945292"/>
            <a:ext cx="3318620" cy="564450"/>
          </a:xfrm>
          <a:prstGeom prst="rect">
            <a:avLst/>
          </a:prstGeom>
          <a:noFill/>
        </p:spPr>
        <p:txBody>
          <a:bodyPr wrap="square" lIns="73152" tIns="0" rIns="0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800" kern="0" spc="-20" baseline="30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Jaber BL, Lee Y, Collins AJ, et al. Effect of daily hemodialysis on depressive symptoms and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postdialysis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recovery time: interim report from the FREEDOM (Following Rehabilitation, Economics and Everyday-Dialysis Outcome Measurements) Study. Am J Kidney Dis Off J </a:t>
            </a:r>
            <a:r>
              <a:rPr lang="en-US" sz="800" kern="0" spc="-20" dirty="0" err="1">
                <a:solidFill>
                  <a:schemeClr val="bg1">
                    <a:lumMod val="50000"/>
                  </a:schemeClr>
                </a:solidFill>
              </a:rPr>
              <a:t>Natl</a:t>
            </a:r>
            <a:r>
              <a:rPr lang="en-US" sz="800" kern="0" spc="-20" dirty="0">
                <a:solidFill>
                  <a:schemeClr val="bg1">
                    <a:lumMod val="50000"/>
                  </a:schemeClr>
                </a:solidFill>
              </a:rPr>
              <a:t> Kidney Found. 2010;56(3):531-539. doi:10.1053/j.ajkd.2010.04.019.</a:t>
            </a:r>
            <a:endParaRPr lang="en-US" sz="800" kern="0" spc="-20" dirty="0">
              <a:solidFill>
                <a:schemeClr val="bg1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841" y="342900"/>
            <a:ext cx="5486400" cy="12001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rgbClr val="ED6B2A"/>
                </a:solidFill>
              </a:rPr>
              <a:t>In FREEDOM Study, the percentage of patients with recovery time less than 1 hour increased from 19% at baseline to 65% after 12 months.</a:t>
            </a:r>
            <a:r>
              <a:rPr lang="en-US" sz="2000" b="1" baseline="30000" dirty="0">
                <a:solidFill>
                  <a:srgbClr val="ED6B2A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7863" y="4561027"/>
            <a:ext cx="3108960" cy="419352"/>
          </a:xfrm>
          <a:prstGeom prst="rect">
            <a:avLst/>
          </a:prstGeom>
          <a:noFill/>
        </p:spPr>
        <p:txBody>
          <a:bodyPr wrap="square" lIns="73152" tIns="0" rIns="73152" bIns="0" rtlCol="0" anchor="b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ED6B2A"/>
                </a:solidFill>
              </a:rPr>
              <a:t>AdvancingDialysis.org</a:t>
            </a:r>
          </a:p>
        </p:txBody>
      </p:sp>
    </p:spTree>
    <p:extLst>
      <p:ext uri="{BB962C8B-B14F-4D97-AF65-F5344CB8AC3E}">
        <p14:creationId xmlns:p14="http://schemas.microsoft.com/office/powerpoint/2010/main" val="317949606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2051</TotalTime>
  <Words>521</Words>
  <Application>Microsoft Office PowerPoint</Application>
  <PresentationFormat>On-screen Show (16:9)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Helvetica LT</vt:lpstr>
      <vt:lpstr>Lato Light</vt:lpstr>
      <vt:lpstr>WelcomeDoc</vt:lpstr>
      <vt:lpstr>Intensive Hemodialysis, Treatment Complications and Tolerability</vt:lpstr>
      <vt:lpstr>Many of the most commonly reported symptoms among hemodialysis patients and care partners were identified as being more important than life expectancy.1,2</vt:lpstr>
      <vt:lpstr>The cumulative incidence of intradialytic hypotension was significantly lower with intensive hemodialysis in both of the FHN Trials compared to conventional hemodialysis.1</vt:lpstr>
      <vt:lpstr>Each 1-hour increment in post-dialysis recovery time was associated with a 3% and 5% increased risk of hospitalization and death respectively.1</vt:lpstr>
      <vt:lpstr>In FREEDOM Study, the percentage of patients with recovery time less than 1 hour increased from 19% at baseline to 65% after 12 months.1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NxStage Medical-Advancing Dialysis_All Slides_16x9_Agile</dc:title>
  <dc:creator>ITMac</dc:creator>
  <cp:keywords/>
  <dc:description>The long interdialytic interval, commonly referred to as the 2-day “Killer Gap,” is a time of heightened risk of _x000d_mortality and morbidity with _x000d_conventional hemodialysis.1</dc:description>
  <cp:lastModifiedBy>JL</cp:lastModifiedBy>
  <cp:revision>213</cp:revision>
  <cp:lastPrinted>2016-11-03T23:29:07Z</cp:lastPrinted>
  <dcterms:created xsi:type="dcterms:W3CDTF">2016-09-07T13:28:07Z</dcterms:created>
  <dcterms:modified xsi:type="dcterms:W3CDTF">2017-05-16T13:48:16Z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  <property fmtid="{D5CDD505-2E9C-101B-9397-08002B2CF9AE}" pid="3" name="Presentation">
    <vt:lpwstr>NxStage Medical-Advancing Dialysis_All Slides_16x9_Agile</vt:lpwstr>
  </property>
  <property fmtid="{D5CDD505-2E9C-101B-9397-08002B2CF9AE}" pid="4" name="SlideDescription">
    <vt:lpwstr>The long interdialytic interval, commonly referred to as the 2-day “Killer Gap,” is a time of heightened risk of _x000d_mortality and morbidity with _x000d_conventional hemodialysis.1</vt:lpwstr>
  </property>
</Properties>
</file>