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9144000" cy="6858000" type="screen4x3"/>
  <p:notesSz cx="6858000" cy="9313863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5688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B2A"/>
    <a:srgbClr val="312B42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94280" autoAdjust="0"/>
  </p:normalViewPr>
  <p:slideViewPr>
    <p:cSldViewPr snapToGrid="0">
      <p:cViewPr varScale="1">
        <p:scale>
          <a:sx n="81" d="100"/>
          <a:sy n="81" d="100"/>
        </p:scale>
        <p:origin x="1974" y="90"/>
      </p:cViewPr>
      <p:guideLst>
        <p:guide orient="horz" pos="3672"/>
        <p:guide pos="56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56B5-FB47-427A-9C4B-F355FFFB20C0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266B-8B1F-43AC-9E8A-9F3A37691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4866468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758347"/>
            <a:ext cx="2136750" cy="7794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061007"/>
            <a:ext cx="7886700" cy="23876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3" y="5110610"/>
            <a:ext cx="50291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2400" b="1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49178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960492" y="0"/>
            <a:ext cx="1183508" cy="6858000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7093" y="365126"/>
            <a:ext cx="6530301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2"/>
            <a:ext cx="1120140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07056" y="4782916"/>
            <a:ext cx="2907105" cy="5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5"/>
            <a:ext cx="3125815" cy="4351339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900"/>
              </a:spcAft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9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900"/>
              </a:spcAft>
              <a:defRPr sz="9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242663" y="1709739"/>
            <a:ext cx="4901339" cy="3575184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>
              <a:defRPr sz="3600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6211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669280" cy="1600200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26080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2"/>
            <a:ext cx="21717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Intensive Hemodialysis, </a:t>
            </a:r>
            <a:br>
              <a:rPr lang="en-US" sz="4000" dirty="0"/>
            </a:br>
            <a:r>
              <a:rPr lang="en-US" sz="4000" dirty="0"/>
              <a:t>Blood Pressure and Antihypertensive Medication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7589520" cy="11377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Bakris GL, Burkhart JM, Weinhandl ED, McCullough PA, Kraus MA. Intensive Hemodialysis, Blood Pressure, and Antihypertensive Medication Use. American Journal of Kidney Diseases, Volume 68, Issue 5, S15 - S23.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69760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7863" y="2322576"/>
            <a:ext cx="2926080" cy="8579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1:</a:t>
            </a:r>
            <a:r>
              <a:rPr lang="en-US" sz="1000" b="1" cap="small" baseline="30000" dirty="0"/>
              <a:t>2</a:t>
            </a:r>
            <a:br>
              <a:rPr lang="en-US" sz="1000" dirty="0"/>
            </a:br>
            <a:r>
              <a:rPr lang="en-US" sz="1000" dirty="0"/>
              <a:t>Distribution of pre-dialysis systolic blood pressure in the Dialysis Outcomes and Practice Patterns Study Practice Monitor,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December 2015.</a:t>
            </a:r>
            <a:r>
              <a:rPr lang="en-US" sz="1000" baseline="30000" dirty="0"/>
              <a:t>1</a:t>
            </a:r>
          </a:p>
        </p:txBody>
      </p:sp>
      <p:sp>
        <p:nvSpPr>
          <p:cNvPr id="16" name="Content Placeholder 2"/>
          <p:cNvSpPr>
            <a:spLocks noGrp="1"/>
          </p:cNvSpPr>
          <p:nvPr/>
        </p:nvSpPr>
        <p:spPr>
          <a:xfrm>
            <a:off x="645576" y="2017711"/>
            <a:ext cx="3017520" cy="8463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7863" y="5283806"/>
            <a:ext cx="3108960" cy="57609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The DOPPS Practice Monitor. http://www.dopps.org/DPM/. Accessed May 20, 2015.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Bakris GL, JM Burkhart, Weinhandl ED, McCullough PA, Kraus MA. Intensive Hemodialysis, Blood Pressure, and Antihypertensive Medication Use. Am J Kidney Dis. 2016;68(5)(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suppl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1):S15-S23.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11" y="1682927"/>
            <a:ext cx="5221918" cy="509017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709145" y="2513229"/>
            <a:ext cx="2326570" cy="322729"/>
            <a:chOff x="6938674" y="1595715"/>
            <a:chExt cx="1981200" cy="32272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938674" y="1757079"/>
              <a:ext cx="45720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462674" y="1757079"/>
              <a:ext cx="45720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919874" y="1697314"/>
              <a:ext cx="0" cy="119530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938674" y="1697314"/>
              <a:ext cx="0" cy="119530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76566" y="1595715"/>
              <a:ext cx="902446" cy="3227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cap="small" dirty="0">
                  <a:solidFill>
                    <a:srgbClr val="ED6B2A"/>
                  </a:solidFill>
                </a:rPr>
                <a:t>Over 60% </a:t>
              </a:r>
            </a:p>
            <a:p>
              <a:pPr algn="ctr">
                <a:lnSpc>
                  <a:spcPct val="70000"/>
                </a:lnSpc>
              </a:pPr>
              <a:r>
                <a:rPr lang="en-US" sz="800" b="1" cap="small" dirty="0">
                  <a:solidFill>
                    <a:srgbClr val="ED6B2A"/>
                  </a:solidFill>
                </a:rPr>
                <a:t>of conventional hemodialysis patients</a:t>
              </a:r>
            </a:p>
            <a:p>
              <a:pPr algn="ctr">
                <a:lnSpc>
                  <a:spcPct val="70000"/>
                </a:lnSpc>
              </a:pPr>
              <a:r>
                <a:rPr lang="en-US" sz="800" b="1" cap="small" dirty="0">
                  <a:solidFill>
                    <a:srgbClr val="ED6B2A"/>
                  </a:solidFill>
                </a:rPr>
                <a:t>&gt;140 mmHg SBP</a:t>
              </a:r>
              <a:endParaRPr lang="en-US" b="1" cap="small" dirty="0">
                <a:solidFill>
                  <a:srgbClr val="ED6B2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63" y="457200"/>
            <a:ext cx="5669280" cy="160020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Despite substantial use of multiple antihypertensive agents, most hemodialysis patients have elevated pre-dialysis blood pressure.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139721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1" y="2322576"/>
            <a:ext cx="2926080" cy="14506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2:</a:t>
            </a:r>
            <a:r>
              <a:rPr lang="en-US" sz="1000" b="1" cap="small" baseline="30000" dirty="0"/>
              <a:t>4</a:t>
            </a:r>
            <a:br>
              <a:rPr lang="en-US" sz="1000" dirty="0"/>
            </a:br>
            <a:r>
              <a:rPr lang="en-US" sz="1000" dirty="0"/>
              <a:t>Effects of intensive versus conventional hemodialysis on pre-dialysis systolic blood pressure in the FHN Daily Trial,</a:t>
            </a:r>
            <a:r>
              <a:rPr lang="en-US" sz="1000" baseline="30000" dirty="0"/>
              <a:t>1</a:t>
            </a:r>
            <a:r>
              <a:rPr lang="en-US" sz="1000" dirty="0"/>
              <a:t> the FHN Nocturnal Trial,</a:t>
            </a:r>
            <a:r>
              <a:rPr lang="en-US" sz="1000" baseline="30000" dirty="0"/>
              <a:t>2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3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i="1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28" y="1755648"/>
            <a:ext cx="5157216" cy="50271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6890" y="4369415"/>
            <a:ext cx="2966177" cy="1475874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FHN Trial Group,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Levin NW, et al. In-center hemodialysis six times per week versus three times per week. N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Engl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 Med. 2010;363(24):2287-2300. doi:10.1056/NEJMoa1001593.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Rocco MV, Lockridge RS, Beck GJ, et al. The effects of frequent nocturnal home hemodialysis: the Frequent Hemodialysis Network Nocturnal Trial. Kidney Int. 2011;80(10):1080-1091. doi:10.1038/ki.2011.213.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conventional hemodialysis on left ventricular mass and quality of life: a randomized controlled trial. JAMA. 2007;298(11):1291-1299. doi:10.1001/jama.298.11.1291.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Bakris, G.L.,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Burkart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, J.M., Weinhandl, E.D., McCullough, P.A., Kraus, M.A. Intensive hemodialysis, blood pressure, and antihypertensive medication use. Am J Kidney Dis. 2016;68:S15–S23.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Multiple randomized clinical trials show intensive hemodialysis significantly lowers blood pressure.</a:t>
            </a:r>
            <a:r>
              <a:rPr lang="en-US" sz="2000" b="1" baseline="30000" dirty="0">
                <a:solidFill>
                  <a:srgbClr val="ED6B2A"/>
                </a:solidFill>
              </a:rPr>
              <a:t>1,2,3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2941" y="5239473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-10 mmHg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3911" y="5655030"/>
            <a:ext cx="99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-11 mmHg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21938" y="5438483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-8 mmHg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072015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29840" y="2322576"/>
            <a:ext cx="3289015" cy="2300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/>
              <a:t>In trials of nocturnal hemodialysis, the number of antihypertensive medications per patient decreased similarly.</a:t>
            </a:r>
            <a:r>
              <a:rPr lang="en-US" sz="1600" baseline="30000" dirty="0"/>
              <a:t>2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3:</a:t>
            </a:r>
            <a:r>
              <a:rPr lang="en-US" sz="1000" b="1" cap="small" baseline="30000" dirty="0"/>
              <a:t>3</a:t>
            </a:r>
            <a:br>
              <a:rPr lang="en-US" sz="1000" dirty="0"/>
            </a:br>
            <a:r>
              <a:rPr lang="en-US" sz="1000" dirty="0"/>
              <a:t>Mean number of prescribed antihypertensive medications at baseline, at month 4, and at month 12 of the FHN Daily Trial.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Dashed bars span one standard deviation above </a:t>
            </a:r>
            <a:br>
              <a:rPr lang="en-US" sz="900" i="1" dirty="0"/>
            </a:br>
            <a:r>
              <a:rPr lang="en-US" sz="900" i="1" dirty="0"/>
              <a:t>and below the mean.</a:t>
            </a:r>
            <a:endParaRPr lang="en-US" sz="900" i="1" baseline="30000" dirty="0"/>
          </a:p>
        </p:txBody>
      </p:sp>
      <p:sp>
        <p:nvSpPr>
          <p:cNvPr id="16" name="Content Placeholder 2"/>
          <p:cNvSpPr>
            <a:spLocks noGrp="1"/>
          </p:cNvSpPr>
          <p:nvPr/>
        </p:nvSpPr>
        <p:spPr>
          <a:xfrm>
            <a:off x="645578" y="2012287"/>
            <a:ext cx="3017520" cy="25904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6889" y="4618792"/>
            <a:ext cx="3271967" cy="1237447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Kotanko P, Garg AX,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Depner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T, et al. Effects of frequent hemodialysis on blood pressure: Results from the randomized frequent hemodialysis network trials.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Symp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Home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. 2015;19(3):386-401. doi:10.1111/hdi.12255.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vs. conventional hemodialysis on left ventricular mass and quality of life: a randomized controlled trial. JAMA. 2007;298(11):1291-1299. doi:10.1001/jama.298.11.1291.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Bakris, G.L.,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Burkart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, J.M., Weinhandl, E.D., McCullough, P.A., Kraus, M.A. Intensive hemodialysis, blood pressure, and antihypertensive medication use. Am J Kidney Dis. 2016;68:S15–S23.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67" y="1901166"/>
            <a:ext cx="5137175" cy="500756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69319" y="2806999"/>
            <a:ext cx="1013986" cy="649885"/>
            <a:chOff x="6592382" y="1871854"/>
            <a:chExt cx="1067149" cy="366736"/>
          </a:xfrm>
        </p:grpSpPr>
        <p:sp>
          <p:nvSpPr>
            <p:cNvPr id="10" name="TextBox 9"/>
            <p:cNvSpPr txBox="1"/>
            <p:nvPr/>
          </p:nvSpPr>
          <p:spPr>
            <a:xfrm>
              <a:off x="6592382" y="1871854"/>
              <a:ext cx="1067149" cy="366736"/>
            </a:xfrm>
            <a:prstGeom prst="rect">
              <a:avLst/>
            </a:prstGeom>
            <a:noFill/>
            <a:ln>
              <a:solidFill>
                <a:srgbClr val="AEADB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800" b="1" cap="small" dirty="0">
                  <a:solidFill>
                    <a:srgbClr val="ED6B2A"/>
                  </a:solidFill>
                  <a:latin typeface="+mj-lt"/>
                </a:rPr>
                <a:t>36%  </a:t>
              </a:r>
              <a:r>
                <a:rPr lang="en-US" sz="800" b="1" cap="small" dirty="0">
                  <a:solidFill>
                    <a:srgbClr val="ED6B2A"/>
                  </a:solidFill>
                  <a:latin typeface="+mj-lt"/>
                </a:rPr>
                <a:t>Decrease at month 12</a:t>
              </a:r>
              <a:endParaRPr lang="en-US" sz="1800" b="1" cap="small" dirty="0">
                <a:solidFill>
                  <a:srgbClr val="ED6B2A"/>
                </a:solidFill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436934" y="1925854"/>
              <a:ext cx="0" cy="118681"/>
            </a:xfrm>
            <a:prstGeom prst="straightConnector1">
              <a:avLst/>
            </a:prstGeom>
            <a:ln w="38100">
              <a:solidFill>
                <a:srgbClr val="ED6B2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the FHN Daily Trial, the number of antihypertensive medications per patient declined from 2.2 to 1.4.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551830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479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WelcomeDoc</vt:lpstr>
      <vt:lpstr>Intensive Hemodialysis,  Blood Pressure and Antihypertensive Medication Use</vt:lpstr>
      <vt:lpstr>Despite substantial use of multiple antihypertensive agents, most hemodialysis patients have elevated pre-dialysis blood pressure.1</vt:lpstr>
      <vt:lpstr>Multiple randomized clinical trials show intensive hemodialysis significantly lowers blood pressure.1,2,3</vt:lpstr>
      <vt:lpstr>In the FHN Daily Trial, the number of antihypertensive medications per patient declined from 2.2 to 1.4.1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ITMac</dc:creator>
  <cp:keywords/>
  <cp:lastModifiedBy>JL</cp:lastModifiedBy>
  <cp:revision>177</cp:revision>
  <cp:lastPrinted>2016-11-04T01:37:46Z</cp:lastPrinted>
  <dcterms:created xsi:type="dcterms:W3CDTF">2016-09-07T13:28:07Z</dcterms:created>
  <dcterms:modified xsi:type="dcterms:W3CDTF">2017-05-16T13:52:57Z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