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313863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5688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B2A"/>
    <a:srgbClr val="312B42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7" autoAdjust="0"/>
    <p:restoredTop sz="94280" autoAdjust="0"/>
  </p:normalViewPr>
  <p:slideViewPr>
    <p:cSldViewPr snapToGrid="0">
      <p:cViewPr varScale="1">
        <p:scale>
          <a:sx n="81" d="100"/>
          <a:sy n="81" d="100"/>
        </p:scale>
        <p:origin x="1974" y="90"/>
      </p:cViewPr>
      <p:guideLst>
        <p:guide orient="horz" pos="3672"/>
        <p:guide pos="56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A56B5-FB47-427A-9C4B-F355FFFB20C0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409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46409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266B-8B1F-43AC-9E8A-9F3A37691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73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673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7"/>
            <a:ext cx="5486400" cy="366733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555"/>
            <a:ext cx="2971800" cy="4673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46555"/>
            <a:ext cx="2971800" cy="4673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4866468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758347"/>
            <a:ext cx="2136750" cy="7794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061007"/>
            <a:ext cx="7886700" cy="23876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3" y="5110610"/>
            <a:ext cx="50291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2400" b="1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1"/>
            <a:ext cx="2949178" cy="3759200"/>
          </a:xfr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960492" y="0"/>
            <a:ext cx="1183508" cy="6858000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7093" y="365126"/>
            <a:ext cx="6530301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2"/>
            <a:ext cx="1120140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07056" y="4782916"/>
            <a:ext cx="2907105" cy="5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825625"/>
            <a:ext cx="3125815" cy="4351339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900"/>
              </a:spcAft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9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900"/>
              </a:spcAft>
              <a:defRPr sz="9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900"/>
              </a:spcAft>
              <a:defRPr sz="8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900"/>
              </a:spcAft>
              <a:defRPr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242663" y="1709739"/>
            <a:ext cx="4901339" cy="3575184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>
              <a:defRPr sz="3600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6211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5669280" cy="1600200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1"/>
            <a:ext cx="2926080" cy="3759200"/>
          </a:xfr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45745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2"/>
            <a:ext cx="21717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2"/>
            <a:ext cx="245745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Intensive Hemodialysis, </a:t>
            </a:r>
            <a:br>
              <a:rPr lang="en-US" sz="4000" dirty="0"/>
            </a:br>
            <a:r>
              <a:rPr lang="en-US" sz="4000" dirty="0"/>
              <a:t>Mineral and Bone Disorder and Phosphate Binder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7589520" cy="11377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Copland M, Komenda P, Weinhandl ED, McCullough PA, Morfin JA. Intensive Hemodialysis, Mineral and Bone Disorder, and Phosphate Binder Use. American Journal of Kidney Diseases, Volume 68, Issue 5, S24 - S32.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93108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defTabSz="914400"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Serum phosphorus levels of 5.0 and 5.5 mg/</a:t>
            </a:r>
            <a:r>
              <a:rPr lang="en-US" sz="2000" b="1" dirty="0" err="1">
                <a:solidFill>
                  <a:srgbClr val="ED6B2A"/>
                </a:solidFill>
              </a:rPr>
              <a:t>dL</a:t>
            </a:r>
            <a:r>
              <a:rPr lang="en-US" sz="2000" b="1" dirty="0">
                <a:solidFill>
                  <a:srgbClr val="ED6B2A"/>
                </a:solidFill>
              </a:rPr>
              <a:t> have been associated with increased cardiovascular risk.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5" t="13720" r="807" b="18261"/>
          <a:stretch/>
        </p:blipFill>
        <p:spPr>
          <a:xfrm>
            <a:off x="3587820" y="2817628"/>
            <a:ext cx="5493784" cy="2721936"/>
          </a:xfrm>
          <a:prstGeom prst="rect">
            <a:avLst/>
          </a:prstGeom>
          <a:ln>
            <a:noFill/>
          </a:ln>
        </p:spPr>
      </p:pic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629841" y="2322576"/>
            <a:ext cx="2362741" cy="1623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Serum phosphorus levels have remained relatively unchanged from 2010 to 2015.</a:t>
            </a:r>
            <a:r>
              <a:rPr lang="en-US" sz="1400" b="1" baseline="30000" dirty="0"/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Source: US-DOPPS Practice Monitor</a:t>
            </a:r>
            <a:br>
              <a:rPr lang="en-US" sz="1050" dirty="0"/>
            </a:br>
            <a:r>
              <a:rPr lang="en-US" sz="1000" dirty="0"/>
              <a:t>Most recent single monthly value.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Facility sample transitioned from DOPPS 4 to 5 in Jan-Apr 2012. Facility sample transitioned from DOPPS 5 to 6 in Mar-Jul 2015.</a:t>
            </a: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6890" y="5046295"/>
            <a:ext cx="2651760" cy="797197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Tentori F, Blayney MJ, Albert JM, et al. Mortality risk for dialysis patients with different levels of serum calcium, phosphorus, and PTH: the Dialysis Outcomes and Practice Patterns Study (DOPPS). Am J Kidney Dis Off J Natl Kidney Found. 2008;52(3):519-530. doi:10.1053/j.ajkd.2008.03.020.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The DOPPS Practice Monitor. http://www.dopps.org/DPM/. Accessed November 8, 2016.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126821" y="4295658"/>
            <a:ext cx="4855019" cy="101044"/>
            <a:chOff x="3824649" y="3302348"/>
            <a:chExt cx="5061683" cy="105346"/>
          </a:xfrm>
        </p:grpSpPr>
        <p:sp>
          <p:nvSpPr>
            <p:cNvPr id="20" name="Oval 19"/>
            <p:cNvSpPr/>
            <p:nvPr/>
          </p:nvSpPr>
          <p:spPr>
            <a:xfrm>
              <a:off x="3824649" y="3325906"/>
              <a:ext cx="81788" cy="81788"/>
            </a:xfrm>
            <a:prstGeom prst="ellipse">
              <a:avLst/>
            </a:prstGeom>
            <a:noFill/>
            <a:ln w="38100">
              <a:solidFill>
                <a:srgbClr val="ED6B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804544" y="3302348"/>
              <a:ext cx="81788" cy="81788"/>
            </a:xfrm>
            <a:prstGeom prst="ellipse">
              <a:avLst/>
            </a:prstGeom>
            <a:noFill/>
            <a:ln w="38100">
              <a:solidFill>
                <a:srgbClr val="ED6B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0" idx="6"/>
              <a:endCxn id="21" idx="2"/>
            </p:cNvCxnSpPr>
            <p:nvPr/>
          </p:nvCxnSpPr>
          <p:spPr>
            <a:xfrm flipV="1">
              <a:off x="3906437" y="3343242"/>
              <a:ext cx="4898107" cy="23558"/>
            </a:xfrm>
            <a:prstGeom prst="line">
              <a:avLst/>
            </a:prstGeom>
            <a:ln w="381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4274177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1" y="2322576"/>
            <a:ext cx="2926080" cy="212990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An additional 15% to 20% of patients had serum phosphorus levels between 5.0 and 5.5 mg/</a:t>
            </a:r>
            <a:r>
              <a:rPr lang="en-US" sz="1400" b="1" dirty="0" err="1"/>
              <a:t>dL</a:t>
            </a:r>
            <a:r>
              <a:rPr lang="en-US" sz="1400" b="1" dirty="0"/>
              <a:t>, an interval associated with increased cardiovascular risk.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3, Figure 1:</a:t>
            </a:r>
            <a:r>
              <a:rPr lang="en-US" sz="1000" b="1" cap="small" baseline="30000" dirty="0"/>
              <a:t>2</a:t>
            </a:r>
            <a:br>
              <a:rPr lang="en-US" sz="1000" dirty="0"/>
            </a:br>
            <a:r>
              <a:rPr lang="en-US" sz="1000" dirty="0"/>
              <a:t>Distribution of 3-month mean serum phosphorus in the Dialysis Outcomes and Practice Patterns Study Practice Monitor, December 2015.</a:t>
            </a:r>
            <a:r>
              <a:rPr lang="en-US" sz="1000" baseline="30000" dirty="0"/>
              <a:t>1</a:t>
            </a:r>
          </a:p>
        </p:txBody>
      </p:sp>
      <p:sp>
        <p:nvSpPr>
          <p:cNvPr id="15" name="Title 1"/>
          <p:cNvSpPr>
            <a:spLocks noGrp="1"/>
          </p:cNvSpPr>
          <p:nvPr/>
        </p:nvSpPr>
        <p:spPr>
          <a:xfrm>
            <a:off x="642806" y="640080"/>
            <a:ext cx="7505636" cy="99719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D6B2A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400" b="0" baseline="30000" dirty="0"/>
          </a:p>
        </p:txBody>
      </p:sp>
      <p:sp>
        <p:nvSpPr>
          <p:cNvPr id="16" name="Content Placeholder 2"/>
          <p:cNvSpPr>
            <a:spLocks noGrp="1"/>
          </p:cNvSpPr>
          <p:nvPr/>
        </p:nvSpPr>
        <p:spPr>
          <a:xfrm>
            <a:off x="645578" y="2012061"/>
            <a:ext cx="3017520" cy="301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6890" y="5224428"/>
            <a:ext cx="3031945" cy="633437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The DOPPS Practice Monitor. http://www.dopps.org/DPM/. Accessed May 20, 2015.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Copland, M., Komenda, P., Weinhandl, E.D., McCullough, P.A., Morfin, J.A. Intensive hemodialysis, mineral and bone disorder, and phosphate binder use. Am J Kidney Dis. 2016;68:S24–S32.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51" y="1674537"/>
            <a:ext cx="5206748" cy="507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000" b="1" dirty="0">
                <a:solidFill>
                  <a:srgbClr val="ED6B2A"/>
                </a:solidFill>
              </a:rPr>
              <a:t>In 2015, over 36% of hemodialysis patients had serum phosphorus persistently above the target range.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86317949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441" y="1811392"/>
            <a:ext cx="5194091" cy="5063047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45578" y="2055620"/>
            <a:ext cx="3261404" cy="35243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29839" y="4737543"/>
            <a:ext cx="3277141" cy="112176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Collins AJ, Foley RN,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Chavers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et al. US Renal Data System 2013 Annual Data Report.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2014;63(1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Suppl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):A7. doi:10.1053/j.ajkd.2013.11.001.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Saran R, Li Y, Robinson B, et al. US Renal Data System 2015 Annual Data Report: Epidemiology of Kidney Disease in the United States.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2016;67(3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Suppl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1):A7-A8. doi:10.1053/j.ajkd.2015.12.014.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Copland, M., Komenda, P., Weinhandl, E.D., McCullough, P.A., Morfin, J.A. Intensive hemodialysis, mineral and bone disorder, and phosphate binder use. Am J Kidney Dis. 2016;68:S24–S32.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69280" cy="1600200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Under perfect adherence, the cost of phosphate binders to all payers would be enormous.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r>
              <a:rPr lang="en-US" sz="2000" b="1" dirty="0">
                <a:solidFill>
                  <a:srgbClr val="ED6B2A"/>
                </a:solidFill>
              </a:rPr>
              <a:t> Medicare Part D expenditures for phosphate binders and </a:t>
            </a:r>
            <a:r>
              <a:rPr lang="en-US" sz="2000" b="1" dirty="0" err="1">
                <a:solidFill>
                  <a:srgbClr val="ED6B2A"/>
                </a:solidFill>
              </a:rPr>
              <a:t>calcimimetics</a:t>
            </a:r>
            <a:r>
              <a:rPr lang="en-US" sz="2000" b="1" dirty="0">
                <a:solidFill>
                  <a:srgbClr val="ED6B2A"/>
                </a:solidFill>
              </a:rPr>
              <a:t> exceed $1 billion annually.</a:t>
            </a:r>
            <a:r>
              <a:rPr lang="en-US" sz="2000" b="1" baseline="30000" dirty="0">
                <a:solidFill>
                  <a:srgbClr val="ED6B2A"/>
                </a:solidFill>
              </a:rPr>
              <a:t>2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0" y="2322576"/>
            <a:ext cx="3277141" cy="26721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b="1" dirty="0"/>
              <a:t>Expenditures for phosphate binders were noticeably higher in a large dialysis provider organization that delivers integrated pharmacy services to support medication adherence.</a:t>
            </a:r>
            <a:r>
              <a:rPr lang="en-US" sz="1400" baseline="30000" dirty="0"/>
              <a:t>1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90000"/>
              </a:lnSpc>
            </a:pPr>
            <a:r>
              <a:rPr lang="en-US" sz="1000" b="1" cap="small" dirty="0"/>
              <a:t>Chapter 3, Figure 2:</a:t>
            </a:r>
            <a:r>
              <a:rPr lang="en-US" sz="1000" b="1" cap="small" baseline="30000" dirty="0"/>
              <a:t>3</a:t>
            </a:r>
            <a:br>
              <a:rPr lang="en-US" sz="1000" dirty="0"/>
            </a:br>
            <a:r>
              <a:rPr lang="en-US" sz="1000" dirty="0"/>
              <a:t>Medicare Part D gross costs per patient-year for phosphate binders, by dialysis provider organization or class, 2011. </a:t>
            </a:r>
          </a:p>
          <a:p>
            <a:pPr>
              <a:lnSpc>
                <a:spcPct val="90000"/>
              </a:lnSpc>
            </a:pPr>
            <a:endParaRPr lang="en-US" sz="300" dirty="0"/>
          </a:p>
          <a:p>
            <a:pPr>
              <a:lnSpc>
                <a:spcPct val="90000"/>
              </a:lnSpc>
            </a:pPr>
            <a:r>
              <a:rPr lang="en-US" sz="900" i="1" dirty="0"/>
              <a:t>Abbreviations: FDF, free-standing dialysis facility; HDF, hospital-based dialysis facility; SDO, small dialysis organization.</a:t>
            </a:r>
            <a:endParaRPr lang="en-US" sz="900" i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4005527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17" y="1669312"/>
            <a:ext cx="5636380" cy="5494177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45579" y="2029575"/>
            <a:ext cx="3017520" cy="28130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6890" y="4773168"/>
            <a:ext cx="3191847" cy="1084367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Daugirdas JT,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Larive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et al. Effects of frequent hemodialysis on measures of CKD mineral and bone disorder. J Am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Soc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Nephrol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JASN. 2012;23(4):727-738. doi:10.1681/ASN.2011070688.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Culleton BF, Walsh 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Klarenbach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SW, et al. Effect of frequent nocturnal hemodialysis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vs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conventional hemodialysis on left ventricular mass and quality of life: a randomized controlled trial. JAMA. 2007;298(11):1291-1299. doi:10.1001/jama.298.11.1291.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Copland, M., Komenda, P., Weinhandl, E.D., McCullough, P.A., Morfin, J.A. Intensive hemodialysis, mineral and bone disorder, and phosphate binder use. Am J Kidney Dis. 2016;68:S24–S32.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The FHN Daily, Nocturnal and a Canadian trial of nocturnal hemodialysis reported reductions in mean serum phosphorus 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from baseline to follow-up.</a:t>
            </a:r>
            <a:r>
              <a:rPr lang="en-US" sz="2000" b="1" baseline="30000" dirty="0">
                <a:solidFill>
                  <a:srgbClr val="ED6B2A"/>
                </a:solidFill>
              </a:rPr>
              <a:t>1,2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1" y="2322576"/>
            <a:ext cx="2926080" cy="20506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b="1" dirty="0"/>
              <a:t>In the conventional hemodialysis group, serum phosphorus increased over time.</a:t>
            </a:r>
            <a:r>
              <a:rPr lang="en-US" sz="1400" baseline="30000" dirty="0"/>
              <a:t>1,2</a:t>
            </a:r>
            <a:endParaRPr lang="en-US" sz="1400" spc="-23" baseline="30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3, Figure 3:</a:t>
            </a:r>
            <a:r>
              <a:rPr lang="en-US" sz="1000" b="1" cap="small" baseline="30000" dirty="0"/>
              <a:t>3</a:t>
            </a:r>
            <a:br>
              <a:rPr lang="en-US" sz="1000" dirty="0"/>
            </a:br>
            <a:r>
              <a:rPr lang="en-US" sz="1000" dirty="0"/>
              <a:t>Effects of intensive versus conventional hemodialysis on serum phosphorus in the FHN Daily Trial,</a:t>
            </a:r>
            <a:r>
              <a:rPr lang="en-US" sz="1000" baseline="30000" dirty="0"/>
              <a:t>1</a:t>
            </a:r>
            <a:r>
              <a:rPr lang="en-US" sz="1000" dirty="0"/>
              <a:t> the FHN Nocturnal Trial,</a:t>
            </a:r>
            <a:r>
              <a:rPr lang="en-US" sz="1000" baseline="30000" dirty="0"/>
              <a:t>1</a:t>
            </a:r>
            <a:r>
              <a:rPr lang="en-US" sz="1000" dirty="0"/>
              <a:t> and the Canadian trial of nocturnal hemodialysis.</a:t>
            </a:r>
            <a:r>
              <a:rPr lang="en-US" sz="1000" baseline="30000" dirty="0"/>
              <a:t>2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Estimated treatment effects (solid dots) and associated 95% confidence intervals (solid lines) are displayed at the bottom.</a:t>
            </a:r>
            <a:endParaRPr lang="en-US" sz="900" i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6888040" y="5401918"/>
            <a:ext cx="1046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-0.46 mg/</a:t>
            </a:r>
            <a:r>
              <a:rPr lang="en-US" sz="800" b="1" dirty="0" err="1">
                <a:solidFill>
                  <a:srgbClr val="ED6B2A"/>
                </a:solidFill>
                <a:latin typeface="+mj-lt"/>
              </a:rPr>
              <a:t>dL</a:t>
            </a:r>
            <a:r>
              <a:rPr lang="en-US" sz="800" b="1" dirty="0">
                <a:solidFill>
                  <a:srgbClr val="ED6B2A"/>
                </a:solidFill>
                <a:latin typeface="+mj-lt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54155" y="5786086"/>
            <a:ext cx="99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-1.5 mg/</a:t>
            </a:r>
            <a:r>
              <a:rPr lang="en-US" sz="800" b="1" dirty="0" err="1">
                <a:solidFill>
                  <a:srgbClr val="ED6B2A"/>
                </a:solidFill>
                <a:latin typeface="+mj-lt"/>
              </a:rPr>
              <a:t>dL</a:t>
            </a:r>
            <a:endParaRPr lang="en-US" sz="800" b="1" dirty="0">
              <a:solidFill>
                <a:srgbClr val="ED6B2A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9793" y="5580172"/>
            <a:ext cx="9612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-1.11 mg/</a:t>
            </a:r>
            <a:r>
              <a:rPr lang="en-US" sz="800" b="1" dirty="0" err="1">
                <a:solidFill>
                  <a:srgbClr val="ED6B2A"/>
                </a:solidFill>
                <a:latin typeface="+mj-lt"/>
              </a:rPr>
              <a:t>dL</a:t>
            </a:r>
            <a:endParaRPr lang="en-US" sz="800" b="1" dirty="0">
              <a:solidFill>
                <a:srgbClr val="ED6B2A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632663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1" y="2322576"/>
            <a:ext cx="2926080" cy="12686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3, Figure 4:</a:t>
            </a:r>
            <a:r>
              <a:rPr lang="en-US" sz="1000" b="1" cap="small" baseline="30000" dirty="0"/>
              <a:t>2</a:t>
            </a:r>
            <a:br>
              <a:rPr lang="en-US" sz="1000" dirty="0"/>
            </a:br>
            <a:r>
              <a:rPr lang="en-US" sz="1000" dirty="0"/>
              <a:t>Mean equivalent phosphorus binding dose for intensive versus conventional hemodialysis in the FHN Daily Trial.</a:t>
            </a:r>
            <a:r>
              <a:rPr lang="en-US" sz="10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Dashed bars span one standard deviation above and below the mean.</a:t>
            </a:r>
            <a:endParaRPr lang="en-US" sz="900" i="1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078" y="1640461"/>
            <a:ext cx="5489161" cy="5350673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45578" y="2057294"/>
            <a:ext cx="3017520" cy="11079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6890" y="5034422"/>
            <a:ext cx="3016208" cy="81153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Daugirdas JT,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Larive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et al. Effects of frequent hemodialysis on measures of CKD mineral and bone disorder. J Am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Soc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Nephrol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JASN. 2012;23(4):727-738. doi:10.1681/ASN.2011070688.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Copland, M., Komenda, P., Weinhandl, E.D., McCullough, P.A., Morfin, J.A. Intensive hemodialysis, mineral and bone disorder, and phosphate binder use. Am J Kidney Dis. 2016;68:S24–S32.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the FHN Daily Trial, mean estimated pill burden per day declined from 7.17 pills per day at baseline to 5.70 after 10 to 12 months of follow-up.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endParaRPr lang="en-US" sz="2000" b="1" dirty="0">
              <a:solidFill>
                <a:srgbClr val="ED6B2A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92657" y="3378501"/>
            <a:ext cx="1008187" cy="615553"/>
            <a:chOff x="6498634" y="1747446"/>
            <a:chExt cx="1074992" cy="615553"/>
          </a:xfrm>
          <a:solidFill>
            <a:schemeClr val="bg1"/>
          </a:solidFill>
        </p:grpSpPr>
        <p:sp>
          <p:nvSpPr>
            <p:cNvPr id="11" name="TextBox 10"/>
            <p:cNvSpPr txBox="1"/>
            <p:nvPr/>
          </p:nvSpPr>
          <p:spPr>
            <a:xfrm>
              <a:off x="6498634" y="1747446"/>
              <a:ext cx="1074992" cy="615553"/>
            </a:xfrm>
            <a:prstGeom prst="rect">
              <a:avLst/>
            </a:prstGeom>
            <a:grpFill/>
            <a:ln>
              <a:solidFill>
                <a:srgbClr val="AEADB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800" b="1" cap="small" dirty="0">
                  <a:solidFill>
                    <a:srgbClr val="ED6B2A"/>
                  </a:solidFill>
                  <a:latin typeface="+mj-lt"/>
                </a:rPr>
                <a:t>20%  </a:t>
              </a:r>
              <a:r>
                <a:rPr lang="en-US" sz="800" b="1" cap="small" dirty="0">
                  <a:solidFill>
                    <a:srgbClr val="ED6B2A"/>
                  </a:solidFill>
                  <a:latin typeface="+mj-lt"/>
                </a:rPr>
                <a:t>Decrease</a:t>
              </a:r>
            </a:p>
            <a:p>
              <a:pPr algn="ctr"/>
              <a:r>
                <a:rPr lang="en-US" sz="800" b="1" cap="small" dirty="0">
                  <a:solidFill>
                    <a:srgbClr val="ED6B2A"/>
                  </a:solidFill>
                  <a:latin typeface="+mj-lt"/>
                </a:rPr>
                <a:t>10-12 Months</a:t>
              </a:r>
              <a:endParaRPr lang="en-US" b="1" cap="small" dirty="0">
                <a:solidFill>
                  <a:srgbClr val="ED6B2A"/>
                </a:solidFill>
                <a:latin typeface="+mj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351660" y="1839086"/>
              <a:ext cx="0" cy="182880"/>
            </a:xfrm>
            <a:prstGeom prst="straightConnector1">
              <a:avLst/>
            </a:prstGeom>
            <a:grpFill/>
            <a:ln w="38100">
              <a:solidFill>
                <a:srgbClr val="ED6B2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790792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1" y="2322576"/>
            <a:ext cx="2926080" cy="10022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3, Figure 5:</a:t>
            </a:r>
            <a:r>
              <a:rPr lang="en-US" sz="1000" b="1" cap="small" baseline="30000" dirty="0"/>
              <a:t>2</a:t>
            </a:r>
            <a:br>
              <a:rPr lang="en-US" sz="1000" dirty="0"/>
            </a:br>
            <a:r>
              <a:rPr lang="en-US" sz="1000" dirty="0"/>
              <a:t>Distribution of equivalent phosphorus binding dose (EPBD) for intensive versus conventional hemodialysis in the FHN Nocturnal Trial.</a:t>
            </a:r>
            <a:r>
              <a:rPr lang="en-US" sz="1000" baseline="30000" dirty="0"/>
              <a:t>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2"/>
          <a:stretch/>
        </p:blipFill>
        <p:spPr>
          <a:xfrm>
            <a:off x="4149998" y="1832242"/>
            <a:ext cx="4784917" cy="4904509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45578" y="2018446"/>
            <a:ext cx="3017520" cy="301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6890" y="5200671"/>
            <a:ext cx="3176965" cy="644565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Daugirdas JT,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Larive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et al. Effects of frequent hemodialysis on measures of CKD mineral and bone disorder. J Am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Soc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Nephrol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JASN. 2012;23(4):727-738. doi:10.1681/ASN.2011070688.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Copland, M., Komenda, P., Weinhandl, E.D., McCullough, P.A., Morfin, J.A. Intensive hemodialysis, mineral and bone disorder, and phosphate binder use. Am J Kidney Dis. 2016;68:S24–S32.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the FHN Nocturnal Trial, the percentage of patients using any phosphate binders decreased with intensive hemodialysis, from 97% at baseline to 27% after 10 to 12 months.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42527341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</TotalTime>
  <Words>832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WelcomeDoc</vt:lpstr>
      <vt:lpstr>Intensive Hemodialysis,  Mineral and Bone Disorder and Phosphate Binder Use</vt:lpstr>
      <vt:lpstr>Serum phosphorus levels of 5.0 and 5.5 mg/dL have been associated with increased cardiovascular risk.1</vt:lpstr>
      <vt:lpstr>In 2015, over 36% of hemodialysis patients had serum phosphorus persistently above the target range.1</vt:lpstr>
      <vt:lpstr>Under perfect adherence, the cost of phosphate binders to all payers would be enormous.1 Medicare Part D expenditures for phosphate binders and calcimimetics exceed $1 billion annually.2</vt:lpstr>
      <vt:lpstr>The FHN Daily, Nocturnal and a Canadian trial of nocturnal hemodialysis reported reductions in mean serum phosphorus  from baseline to follow-up.1,2</vt:lpstr>
      <vt:lpstr>In the FHN Daily Trial, mean estimated pill burden per day declined from 7.17 pills per day at baseline to 5.70 after 10 to 12 months of follow-up.1</vt:lpstr>
      <vt:lpstr>In the FHN Nocturnal Trial, the percentage of patients using any phosphate binders decreased with intensive hemodialysis, from 97% at baseline to 27% after 10 to 12 months.1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ITMac</dc:creator>
  <cp:keywords/>
  <cp:lastModifiedBy>JL</cp:lastModifiedBy>
  <cp:revision>179</cp:revision>
  <cp:lastPrinted>2016-11-04T01:37:46Z</cp:lastPrinted>
  <dcterms:created xsi:type="dcterms:W3CDTF">2016-09-07T13:28:07Z</dcterms:created>
  <dcterms:modified xsi:type="dcterms:W3CDTF">2017-05-16T13:51:56Z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