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2"/>
  </p:sldMasterIdLst>
  <p:notesMasterIdLst>
    <p:notesMasterId r:id="rId24"/>
  </p:notesMasterIdLst>
  <p:handoutMasterIdLst>
    <p:handoutMasterId r:id="rId25"/>
  </p:handoutMasterIdLst>
  <p:sldIdLst>
    <p:sldId id="346" r:id="rId3"/>
    <p:sldId id="459" r:id="rId4"/>
    <p:sldId id="509" r:id="rId5"/>
    <p:sldId id="529" r:id="rId6"/>
    <p:sldId id="528" r:id="rId7"/>
    <p:sldId id="513" r:id="rId8"/>
    <p:sldId id="514" r:id="rId9"/>
    <p:sldId id="515" r:id="rId10"/>
    <p:sldId id="516" r:id="rId11"/>
    <p:sldId id="492" r:id="rId12"/>
    <p:sldId id="517" r:id="rId13"/>
    <p:sldId id="518" r:id="rId14"/>
    <p:sldId id="519" r:id="rId15"/>
    <p:sldId id="520" r:id="rId16"/>
    <p:sldId id="522" r:id="rId17"/>
    <p:sldId id="523" r:id="rId18"/>
    <p:sldId id="524" r:id="rId19"/>
    <p:sldId id="526" r:id="rId20"/>
    <p:sldId id="527" r:id="rId21"/>
    <p:sldId id="508" r:id="rId22"/>
    <p:sldId id="358" r:id="rId23"/>
  </p:sldIdLst>
  <p:sldSz cx="12192000" cy="6858000"/>
  <p:notesSz cx="6858000" cy="9313863"/>
  <p:embeddedFontLst>
    <p:embeddedFont>
      <p:font typeface="Adobe Fan Heiti Std B" panose="020B0700000000000000" pitchFamily="34" charset="-128"/>
      <p:bold r:id="rId26"/>
    </p:embeddedFont>
    <p:embeddedFont>
      <p:font typeface="Calibri" panose="020F0502020204030204" pitchFamily="34" charset="0"/>
      <p:regular r:id="rId27"/>
      <p:bold r:id="rId28"/>
      <p:italic r:id="rId29"/>
      <p:boldItalic r:id="rId30"/>
    </p:embeddedFont>
    <p:embeddedFont>
      <p:font typeface="Leelawadee" panose="020B0502040204020203" pitchFamily="34" charset="-34"/>
      <p:regular r:id="rId31"/>
      <p:bold r:id="rId32"/>
    </p:embeddedFont>
  </p:embeddedFontLst>
  <p:custDataLst>
    <p:tags r:id="rId33"/>
  </p:custDataLst>
  <p:defaultTextStyle>
    <a:defPPr>
      <a:defRPr lang="en-US"/>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7200" userDrawn="1">
          <p15:clr>
            <a:srgbClr val="A4A3A4"/>
          </p15:clr>
        </p15:guide>
        <p15:guide id="3" pos="1944" userDrawn="1">
          <p15:clr>
            <a:srgbClr val="A4A3A4"/>
          </p15:clr>
        </p15:guide>
        <p15:guide id="4" orient="horz" pos="14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 id="2" name="LaGreca, Jennifer" initials="LJ" lastIdx="10" clrIdx="2">
    <p:extLst>
      <p:ext uri="{19B8F6BF-5375-455C-9EA6-DF929625EA0E}">
        <p15:presenceInfo xmlns:p15="http://schemas.microsoft.com/office/powerpoint/2012/main" userId="LaGreca, 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9E94BA"/>
    <a:srgbClr val="665989"/>
    <a:srgbClr val="7C6FA1"/>
    <a:srgbClr val="F7AE28"/>
    <a:srgbClr val="FFF8DA"/>
    <a:srgbClr val="F4A984"/>
    <a:srgbClr val="ED6B2A"/>
    <a:srgbClr val="D8CEBA"/>
    <a:srgbClr val="B0AEB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698" autoAdjust="0"/>
  </p:normalViewPr>
  <p:slideViewPr>
    <p:cSldViewPr snapToGrid="0">
      <p:cViewPr varScale="1">
        <p:scale>
          <a:sx n="95" d="100"/>
          <a:sy n="95" d="100"/>
        </p:scale>
        <p:origin x="114" y="158"/>
      </p:cViewPr>
      <p:guideLst>
        <p:guide orient="horz" pos="3984"/>
        <p:guide pos="7200"/>
        <p:guide pos="1944"/>
        <p:guide orient="horz" pos="1464"/>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3915"/>
    </p:cViewPr>
  </p:sorterViewPr>
  <p:notesViewPr>
    <p:cSldViewPr snapToGrid="0" showGuides="1">
      <p:cViewPr varScale="1">
        <p:scale>
          <a:sx n="73" d="100"/>
          <a:sy n="73" d="100"/>
        </p:scale>
        <p:origin x="284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73999934265"/>
          <c:y val="0.14190625000000001"/>
          <c:w val="0.84894271581037795"/>
          <c:h val="0.67928223425196799"/>
        </c:manualLayout>
      </c:layout>
      <c:lineChart>
        <c:grouping val="standard"/>
        <c:varyColors val="0"/>
        <c:ser>
          <c:idx val="0"/>
          <c:order val="0"/>
          <c:spPr>
            <a:ln w="57150" cap="rnd">
              <a:solidFill>
                <a:schemeClr val="accent2"/>
              </a:solidFill>
              <a:round/>
            </a:ln>
            <a:effectLst/>
          </c:spPr>
          <c:marker>
            <c:symbol val="none"/>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c:formatCode>
                <c:ptCount val="10"/>
                <c:pt idx="0">
                  <c:v>6.4</c:v>
                </c:pt>
                <c:pt idx="1">
                  <c:v>6</c:v>
                </c:pt>
                <c:pt idx="2">
                  <c:v>5.7</c:v>
                </c:pt>
                <c:pt idx="3">
                  <c:v>5.4</c:v>
                </c:pt>
                <c:pt idx="4">
                  <c:v>5.2</c:v>
                </c:pt>
                <c:pt idx="5">
                  <c:v>5.2</c:v>
                </c:pt>
                <c:pt idx="6">
                  <c:v>5</c:v>
                </c:pt>
                <c:pt idx="7">
                  <c:v>4.9000000000000004</c:v>
                </c:pt>
                <c:pt idx="8">
                  <c:v>5</c:v>
                </c:pt>
                <c:pt idx="9">
                  <c:v>5.0999999999999996</c:v>
                </c:pt>
              </c:numCache>
            </c:numRef>
          </c:val>
          <c:smooth val="0"/>
          <c:extLst>
            <c:ext xmlns:c16="http://schemas.microsoft.com/office/drawing/2014/chart" uri="{C3380CC4-5D6E-409C-BE32-E72D297353CC}">
              <c16:uniqueId val="{00000000-4A2A-408C-822C-AC0454AE4FCD}"/>
            </c:ext>
          </c:extLst>
        </c:ser>
        <c:ser>
          <c:idx val="1"/>
          <c:order val="1"/>
          <c:spPr>
            <a:ln w="57150" cap="rnd">
              <a:solidFill>
                <a:schemeClr val="accent4"/>
              </a:solidFill>
              <a:round/>
            </a:ln>
            <a:effectLst/>
          </c:spPr>
          <c:marker>
            <c:symbol val="none"/>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c:formatCode>
                <c:ptCount val="10"/>
                <c:pt idx="0">
                  <c:v>1.6</c:v>
                </c:pt>
                <c:pt idx="1">
                  <c:v>1.4</c:v>
                </c:pt>
                <c:pt idx="2">
                  <c:v>1.2</c:v>
                </c:pt>
                <c:pt idx="3">
                  <c:v>1.1000000000000001</c:v>
                </c:pt>
                <c:pt idx="4">
                  <c:v>1</c:v>
                </c:pt>
                <c:pt idx="5">
                  <c:v>1</c:v>
                </c:pt>
                <c:pt idx="6">
                  <c:v>0.9</c:v>
                </c:pt>
                <c:pt idx="7">
                  <c:v>0.8</c:v>
                </c:pt>
                <c:pt idx="8">
                  <c:v>0.7</c:v>
                </c:pt>
                <c:pt idx="9">
                  <c:v>0.6</c:v>
                </c:pt>
              </c:numCache>
            </c:numRef>
          </c:val>
          <c:smooth val="0"/>
          <c:extLst>
            <c:ext xmlns:c16="http://schemas.microsoft.com/office/drawing/2014/chart" uri="{C3380CC4-5D6E-409C-BE32-E72D297353CC}">
              <c16:uniqueId val="{00000001-4A2A-408C-822C-AC0454AE4FCD}"/>
            </c:ext>
          </c:extLst>
        </c:ser>
        <c:dLbls>
          <c:showLegendKey val="0"/>
          <c:showVal val="0"/>
          <c:showCatName val="0"/>
          <c:showSerName val="0"/>
          <c:showPercent val="0"/>
          <c:showBubbleSize val="0"/>
        </c:dLbls>
        <c:smooth val="0"/>
        <c:axId val="-1537630128"/>
        <c:axId val="-1537284496"/>
      </c:lineChart>
      <c:catAx>
        <c:axId val="-153763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37284496"/>
        <c:crosses val="autoZero"/>
        <c:auto val="1"/>
        <c:lblAlgn val="ctr"/>
        <c:lblOffset val="100"/>
        <c:noMultiLvlLbl val="0"/>
      </c:catAx>
      <c:valAx>
        <c:axId val="-153728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Deaths per 100 patient-years</a:t>
                </a:r>
                <a:endParaRPr lang="en-US" sz="1400" dirty="0">
                  <a:solidFill>
                    <a:schemeClr val="tx1"/>
                  </a:solidFill>
                </a:endParaRPr>
              </a:p>
            </c:rich>
          </c:tx>
          <c:layout>
            <c:manualLayout>
              <c:xMode val="edge"/>
              <c:yMode val="edge"/>
              <c:x val="2.9166666666666698E-2"/>
              <c:y val="0.20107849409448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3763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8B184-E63C-46A9-ABEF-CF3D72D703CF}" type="doc">
      <dgm:prSet loTypeId="urn:microsoft.com/office/officeart/2005/8/layout/vProcess5" loCatId="process" qsTypeId="urn:microsoft.com/office/officeart/2005/8/quickstyle/simple5" qsCatId="simple" csTypeId="urn:microsoft.com/office/officeart/2005/8/colors/accent1_2" csCatId="accent1" phldr="1"/>
      <dgm:spPr/>
    </dgm:pt>
    <dgm:pt modelId="{D36412FF-FB5D-41DE-9511-30A9483B4C48}">
      <dgm:prSet phldrT="[Text]" custT="1"/>
      <dgm:spPr>
        <a:solidFill>
          <a:srgbClr val="ED6B2A"/>
        </a:solidFill>
        <a:effectLst/>
      </dgm:spPr>
      <dgm:t>
        <a:bodyPr/>
        <a:lstStyle/>
        <a:p>
          <a:r>
            <a:rPr lang="en-US" sz="2400" dirty="0"/>
            <a:t>Left ventricular hypertrophy</a:t>
          </a:r>
        </a:p>
      </dgm:t>
    </dgm:pt>
    <dgm:pt modelId="{A897E2B6-18BE-4CD0-BD5C-980AA47F2059}" type="parTrans" cxnId="{EDD06584-C23F-449B-A41E-E230B9A49236}">
      <dgm:prSet/>
      <dgm:spPr/>
      <dgm:t>
        <a:bodyPr/>
        <a:lstStyle/>
        <a:p>
          <a:endParaRPr lang="en-US"/>
        </a:p>
      </dgm:t>
    </dgm:pt>
    <dgm:pt modelId="{51DE4B97-A1D2-4567-8400-3CD6E9234C65}" type="sibTrans" cxnId="{EDD06584-C23F-449B-A41E-E230B9A49236}">
      <dgm:prSet/>
      <dgm:spPr>
        <a:solidFill>
          <a:srgbClr val="312B42"/>
        </a:solidFill>
        <a:ln>
          <a:noFill/>
        </a:ln>
      </dgm:spPr>
      <dgm:t>
        <a:bodyPr/>
        <a:lstStyle/>
        <a:p>
          <a:endParaRPr lang="en-US"/>
        </a:p>
      </dgm:t>
    </dgm:pt>
    <dgm:pt modelId="{E875DDE1-C7A9-4E5B-930E-D5BC0DAB6FB3}">
      <dgm:prSet phldrT="[Text]" custT="1"/>
      <dgm:spPr>
        <a:solidFill>
          <a:srgbClr val="ED6B2A"/>
        </a:solidFill>
        <a:effectLst/>
      </dgm:spPr>
      <dgm:t>
        <a:bodyPr/>
        <a:lstStyle/>
        <a:p>
          <a:r>
            <a:rPr lang="en-US" sz="2400" dirty="0"/>
            <a:t>Heart failure</a:t>
          </a:r>
        </a:p>
      </dgm:t>
    </dgm:pt>
    <dgm:pt modelId="{E509C418-2E66-44A5-9C88-EB998039C306}" type="parTrans" cxnId="{8D3384F5-7D0D-4799-B6C3-A9CFA5B51BA5}">
      <dgm:prSet/>
      <dgm:spPr/>
      <dgm:t>
        <a:bodyPr/>
        <a:lstStyle/>
        <a:p>
          <a:endParaRPr lang="en-US"/>
        </a:p>
      </dgm:t>
    </dgm:pt>
    <dgm:pt modelId="{3C40A876-7A42-4EE5-9CE5-CE538354AA02}" type="sibTrans" cxnId="{8D3384F5-7D0D-4799-B6C3-A9CFA5B51BA5}">
      <dgm:prSet/>
      <dgm:spPr>
        <a:solidFill>
          <a:srgbClr val="312B42"/>
        </a:solidFill>
        <a:ln>
          <a:noFill/>
        </a:ln>
      </dgm:spPr>
      <dgm:t>
        <a:bodyPr/>
        <a:lstStyle/>
        <a:p>
          <a:endParaRPr lang="en-US"/>
        </a:p>
      </dgm:t>
    </dgm:pt>
    <dgm:pt modelId="{2F0DCE61-F1A3-475E-B145-2749099B0E22}">
      <dgm:prSet custT="1"/>
      <dgm:spPr>
        <a:solidFill>
          <a:srgbClr val="ED6B2A"/>
        </a:solidFill>
        <a:effectLst/>
      </dgm:spPr>
      <dgm:t>
        <a:bodyPr/>
        <a:lstStyle/>
        <a:p>
          <a:r>
            <a:rPr lang="en-US" sz="2400" dirty="0"/>
            <a:t>Cardiac arrhythmias</a:t>
          </a:r>
        </a:p>
      </dgm:t>
    </dgm:pt>
    <dgm:pt modelId="{2D40DD11-63AE-42FF-BFC1-E70BF7AC3E70}" type="parTrans" cxnId="{5580F829-1D48-402D-9EA1-05871C4756CB}">
      <dgm:prSet/>
      <dgm:spPr/>
      <dgm:t>
        <a:bodyPr/>
        <a:lstStyle/>
        <a:p>
          <a:endParaRPr lang="en-US"/>
        </a:p>
      </dgm:t>
    </dgm:pt>
    <dgm:pt modelId="{81E2868A-41D0-44EA-83BB-613ADE0C5256}" type="sibTrans" cxnId="{5580F829-1D48-402D-9EA1-05871C4756CB}">
      <dgm:prSet/>
      <dgm:spPr>
        <a:solidFill>
          <a:srgbClr val="312B42"/>
        </a:solidFill>
        <a:ln>
          <a:noFill/>
        </a:ln>
      </dgm:spPr>
      <dgm:t>
        <a:bodyPr/>
        <a:lstStyle/>
        <a:p>
          <a:endParaRPr lang="en-US"/>
        </a:p>
      </dgm:t>
    </dgm:pt>
    <dgm:pt modelId="{C0FE227A-0313-4637-8597-D571EECCC81E}">
      <dgm:prSet custT="1"/>
      <dgm:spPr>
        <a:solidFill>
          <a:srgbClr val="ED6B2A"/>
        </a:solidFill>
        <a:effectLst/>
      </dgm:spPr>
      <dgm:t>
        <a:bodyPr/>
        <a:lstStyle/>
        <a:p>
          <a:r>
            <a:rPr lang="en-US" sz="2400" dirty="0"/>
            <a:t>Sudden cardiac death</a:t>
          </a:r>
        </a:p>
      </dgm:t>
    </dgm:pt>
    <dgm:pt modelId="{6C301F8A-F694-4239-9832-AB9B7FA2A9E2}" type="parTrans" cxnId="{2B725997-7264-441D-B9CB-7D1306A1C1FC}">
      <dgm:prSet/>
      <dgm:spPr/>
      <dgm:t>
        <a:bodyPr/>
        <a:lstStyle/>
        <a:p>
          <a:endParaRPr lang="en-US"/>
        </a:p>
      </dgm:t>
    </dgm:pt>
    <dgm:pt modelId="{EAB9953B-7B2C-41DC-BEF3-C129A2F3DCAA}" type="sibTrans" cxnId="{2B725997-7264-441D-B9CB-7D1306A1C1FC}">
      <dgm:prSet/>
      <dgm:spPr/>
      <dgm:t>
        <a:bodyPr/>
        <a:lstStyle/>
        <a:p>
          <a:endParaRPr lang="en-US"/>
        </a:p>
      </dgm:t>
    </dgm:pt>
    <dgm:pt modelId="{A21CBC4A-8627-422E-BA4C-A6FFF2C16CB7}">
      <dgm:prSet phldrT="[Text]" custT="1"/>
      <dgm:spPr>
        <a:solidFill>
          <a:srgbClr val="ED6B2A"/>
        </a:solidFill>
        <a:effectLst/>
      </dgm:spPr>
      <dgm:t>
        <a:bodyPr/>
        <a:lstStyle/>
        <a:p>
          <a:r>
            <a:rPr lang="en-US" sz="2400" dirty="0"/>
            <a:t>Uncontrolled hypertension</a:t>
          </a:r>
          <a:r>
            <a:rPr lang="en-US" sz="2400" baseline="30000" dirty="0"/>
            <a:t>1</a:t>
          </a:r>
        </a:p>
      </dgm:t>
    </dgm:pt>
    <dgm:pt modelId="{DCB3CE1A-E6E9-4D51-8172-DFC5A7101514}" type="sibTrans" cxnId="{38887C09-108D-4AA2-A08F-F0D3E09BE229}">
      <dgm:prSet/>
      <dgm:spPr>
        <a:solidFill>
          <a:srgbClr val="312B42"/>
        </a:solidFill>
        <a:ln>
          <a:noFill/>
        </a:ln>
      </dgm:spPr>
      <dgm:t>
        <a:bodyPr/>
        <a:lstStyle/>
        <a:p>
          <a:endParaRPr lang="en-US"/>
        </a:p>
      </dgm:t>
    </dgm:pt>
    <dgm:pt modelId="{ABEADA3D-4A99-4A7E-A875-F600A23E956F}" type="parTrans" cxnId="{38887C09-108D-4AA2-A08F-F0D3E09BE229}">
      <dgm:prSet/>
      <dgm:spPr/>
      <dgm:t>
        <a:bodyPr/>
        <a:lstStyle/>
        <a:p>
          <a:endParaRPr lang="en-US"/>
        </a:p>
      </dgm:t>
    </dgm:pt>
    <dgm:pt modelId="{AAD54337-B2E1-41A0-81AD-F2EF83997C10}" type="pres">
      <dgm:prSet presAssocID="{9318B184-E63C-46A9-ABEF-CF3D72D703CF}" presName="outerComposite" presStyleCnt="0">
        <dgm:presLayoutVars>
          <dgm:chMax val="5"/>
          <dgm:dir/>
          <dgm:resizeHandles val="exact"/>
        </dgm:presLayoutVars>
      </dgm:prSet>
      <dgm:spPr/>
    </dgm:pt>
    <dgm:pt modelId="{519B8DAB-8D76-46E8-9B8E-CB7966C9E26D}" type="pres">
      <dgm:prSet presAssocID="{9318B184-E63C-46A9-ABEF-CF3D72D703CF}" presName="dummyMaxCanvas" presStyleCnt="0">
        <dgm:presLayoutVars/>
      </dgm:prSet>
      <dgm:spPr/>
    </dgm:pt>
    <dgm:pt modelId="{2212C4BC-61C3-45CF-81DB-A4FB7832023D}" type="pres">
      <dgm:prSet presAssocID="{9318B184-E63C-46A9-ABEF-CF3D72D703CF}" presName="FiveNodes_1" presStyleLbl="node1" presStyleIdx="0" presStyleCnt="5" custLinFactNeighborX="0">
        <dgm:presLayoutVars>
          <dgm:bulletEnabled val="1"/>
        </dgm:presLayoutVars>
      </dgm:prSet>
      <dgm:spPr/>
    </dgm:pt>
    <dgm:pt modelId="{0477C92D-B99F-4DA6-87C6-7A87920C6D16}" type="pres">
      <dgm:prSet presAssocID="{9318B184-E63C-46A9-ABEF-CF3D72D703CF}" presName="FiveNodes_2" presStyleLbl="node1" presStyleIdx="1" presStyleCnt="5">
        <dgm:presLayoutVars>
          <dgm:bulletEnabled val="1"/>
        </dgm:presLayoutVars>
      </dgm:prSet>
      <dgm:spPr/>
    </dgm:pt>
    <dgm:pt modelId="{C45C5D04-3439-434F-8BBD-98C3037DD4A6}" type="pres">
      <dgm:prSet presAssocID="{9318B184-E63C-46A9-ABEF-CF3D72D703CF}" presName="FiveNodes_3" presStyleLbl="node1" presStyleIdx="2" presStyleCnt="5">
        <dgm:presLayoutVars>
          <dgm:bulletEnabled val="1"/>
        </dgm:presLayoutVars>
      </dgm:prSet>
      <dgm:spPr/>
    </dgm:pt>
    <dgm:pt modelId="{FBA8362C-356C-41A8-86FB-8C5061A8B352}" type="pres">
      <dgm:prSet presAssocID="{9318B184-E63C-46A9-ABEF-CF3D72D703CF}" presName="FiveNodes_4" presStyleLbl="node1" presStyleIdx="3" presStyleCnt="5">
        <dgm:presLayoutVars>
          <dgm:bulletEnabled val="1"/>
        </dgm:presLayoutVars>
      </dgm:prSet>
      <dgm:spPr/>
    </dgm:pt>
    <dgm:pt modelId="{84578D50-BFC4-434D-9E2C-D04F96D5A18F}" type="pres">
      <dgm:prSet presAssocID="{9318B184-E63C-46A9-ABEF-CF3D72D703CF}" presName="FiveNodes_5" presStyleLbl="node1" presStyleIdx="4" presStyleCnt="5" custLinFactNeighborX="-356" custLinFactNeighborY="14151">
        <dgm:presLayoutVars>
          <dgm:bulletEnabled val="1"/>
        </dgm:presLayoutVars>
      </dgm:prSet>
      <dgm:spPr/>
    </dgm:pt>
    <dgm:pt modelId="{A4231CC4-665A-4077-85A1-CA954EF8DB60}" type="pres">
      <dgm:prSet presAssocID="{9318B184-E63C-46A9-ABEF-CF3D72D703CF}" presName="FiveConn_1-2" presStyleLbl="fgAccFollowNode1" presStyleIdx="0" presStyleCnt="4">
        <dgm:presLayoutVars>
          <dgm:bulletEnabled val="1"/>
        </dgm:presLayoutVars>
      </dgm:prSet>
      <dgm:spPr/>
    </dgm:pt>
    <dgm:pt modelId="{12BFB9B4-3413-41FF-86A2-347D5C7753FC}" type="pres">
      <dgm:prSet presAssocID="{9318B184-E63C-46A9-ABEF-CF3D72D703CF}" presName="FiveConn_2-3" presStyleLbl="fgAccFollowNode1" presStyleIdx="1" presStyleCnt="4">
        <dgm:presLayoutVars>
          <dgm:bulletEnabled val="1"/>
        </dgm:presLayoutVars>
      </dgm:prSet>
      <dgm:spPr/>
    </dgm:pt>
    <dgm:pt modelId="{390D5EBD-8838-475C-812C-8A99D9EA3C46}" type="pres">
      <dgm:prSet presAssocID="{9318B184-E63C-46A9-ABEF-CF3D72D703CF}" presName="FiveConn_3-4" presStyleLbl="fgAccFollowNode1" presStyleIdx="2" presStyleCnt="4">
        <dgm:presLayoutVars>
          <dgm:bulletEnabled val="1"/>
        </dgm:presLayoutVars>
      </dgm:prSet>
      <dgm:spPr/>
    </dgm:pt>
    <dgm:pt modelId="{99DB022A-1472-4EDA-9838-6FB6B9E09449}" type="pres">
      <dgm:prSet presAssocID="{9318B184-E63C-46A9-ABEF-CF3D72D703CF}" presName="FiveConn_4-5" presStyleLbl="fgAccFollowNode1" presStyleIdx="3" presStyleCnt="4">
        <dgm:presLayoutVars>
          <dgm:bulletEnabled val="1"/>
        </dgm:presLayoutVars>
      </dgm:prSet>
      <dgm:spPr/>
    </dgm:pt>
    <dgm:pt modelId="{05F3435F-4FE2-43C7-B183-3A22F239D89C}" type="pres">
      <dgm:prSet presAssocID="{9318B184-E63C-46A9-ABEF-CF3D72D703CF}" presName="FiveNodes_1_text" presStyleLbl="node1" presStyleIdx="4" presStyleCnt="5">
        <dgm:presLayoutVars>
          <dgm:bulletEnabled val="1"/>
        </dgm:presLayoutVars>
      </dgm:prSet>
      <dgm:spPr/>
    </dgm:pt>
    <dgm:pt modelId="{88EDB833-1684-410A-9CE3-6D5126B4B16A}" type="pres">
      <dgm:prSet presAssocID="{9318B184-E63C-46A9-ABEF-CF3D72D703CF}" presName="FiveNodes_2_text" presStyleLbl="node1" presStyleIdx="4" presStyleCnt="5">
        <dgm:presLayoutVars>
          <dgm:bulletEnabled val="1"/>
        </dgm:presLayoutVars>
      </dgm:prSet>
      <dgm:spPr/>
    </dgm:pt>
    <dgm:pt modelId="{095E16B2-14CD-4E91-BFEE-33A8ABF167C2}" type="pres">
      <dgm:prSet presAssocID="{9318B184-E63C-46A9-ABEF-CF3D72D703CF}" presName="FiveNodes_3_text" presStyleLbl="node1" presStyleIdx="4" presStyleCnt="5">
        <dgm:presLayoutVars>
          <dgm:bulletEnabled val="1"/>
        </dgm:presLayoutVars>
      </dgm:prSet>
      <dgm:spPr/>
    </dgm:pt>
    <dgm:pt modelId="{F8CB17FD-4968-409B-868C-21577E8724E4}" type="pres">
      <dgm:prSet presAssocID="{9318B184-E63C-46A9-ABEF-CF3D72D703CF}" presName="FiveNodes_4_text" presStyleLbl="node1" presStyleIdx="4" presStyleCnt="5">
        <dgm:presLayoutVars>
          <dgm:bulletEnabled val="1"/>
        </dgm:presLayoutVars>
      </dgm:prSet>
      <dgm:spPr/>
    </dgm:pt>
    <dgm:pt modelId="{2421A2A8-1C81-4A81-8CD4-9079BB53C3C5}" type="pres">
      <dgm:prSet presAssocID="{9318B184-E63C-46A9-ABEF-CF3D72D703CF}" presName="FiveNodes_5_text" presStyleLbl="node1" presStyleIdx="4" presStyleCnt="5">
        <dgm:presLayoutVars>
          <dgm:bulletEnabled val="1"/>
        </dgm:presLayoutVars>
      </dgm:prSet>
      <dgm:spPr/>
    </dgm:pt>
  </dgm:ptLst>
  <dgm:cxnLst>
    <dgm:cxn modelId="{97131A07-404C-0D44-BB4C-2DA1571A0381}" type="presOf" srcId="{D36412FF-FB5D-41DE-9511-30A9483B4C48}" destId="{88EDB833-1684-410A-9CE3-6D5126B4B16A}" srcOrd="1" destOrd="0" presId="urn:microsoft.com/office/officeart/2005/8/layout/vProcess5"/>
    <dgm:cxn modelId="{38887C09-108D-4AA2-A08F-F0D3E09BE229}" srcId="{9318B184-E63C-46A9-ABEF-CF3D72D703CF}" destId="{A21CBC4A-8627-422E-BA4C-A6FFF2C16CB7}" srcOrd="0" destOrd="0" parTransId="{ABEADA3D-4A99-4A7E-A875-F600A23E956F}" sibTransId="{DCB3CE1A-E6E9-4D51-8172-DFC5A7101514}"/>
    <dgm:cxn modelId="{DC99B611-E74C-3D4A-8A64-25DDA0CE9240}" type="presOf" srcId="{81E2868A-41D0-44EA-83BB-613ADE0C5256}" destId="{99DB022A-1472-4EDA-9838-6FB6B9E09449}" srcOrd="0" destOrd="0" presId="urn:microsoft.com/office/officeart/2005/8/layout/vProcess5"/>
    <dgm:cxn modelId="{1FC13F18-B7FC-D44B-83FF-D483EBD2A578}" type="presOf" srcId="{51DE4B97-A1D2-4567-8400-3CD6E9234C65}" destId="{12BFB9B4-3413-41FF-86A2-347D5C7753FC}" srcOrd="0" destOrd="0" presId="urn:microsoft.com/office/officeart/2005/8/layout/vProcess5"/>
    <dgm:cxn modelId="{C2D25128-C83A-A546-B766-DA328C735458}" type="presOf" srcId="{A21CBC4A-8627-422E-BA4C-A6FFF2C16CB7}" destId="{05F3435F-4FE2-43C7-B183-3A22F239D89C}" srcOrd="1" destOrd="0" presId="urn:microsoft.com/office/officeart/2005/8/layout/vProcess5"/>
    <dgm:cxn modelId="{5580F829-1D48-402D-9EA1-05871C4756CB}" srcId="{9318B184-E63C-46A9-ABEF-CF3D72D703CF}" destId="{2F0DCE61-F1A3-475E-B145-2749099B0E22}" srcOrd="3" destOrd="0" parTransId="{2D40DD11-63AE-42FF-BFC1-E70BF7AC3E70}" sibTransId="{81E2868A-41D0-44EA-83BB-613ADE0C5256}"/>
    <dgm:cxn modelId="{16B66033-0BD2-7B4A-BDD1-4F4D767D134E}" type="presOf" srcId="{C0FE227A-0313-4637-8597-D571EECCC81E}" destId="{2421A2A8-1C81-4A81-8CD4-9079BB53C3C5}" srcOrd="1" destOrd="0" presId="urn:microsoft.com/office/officeart/2005/8/layout/vProcess5"/>
    <dgm:cxn modelId="{377C6E35-20EE-5543-B53F-18C65410C3DC}" type="presOf" srcId="{C0FE227A-0313-4637-8597-D571EECCC81E}" destId="{84578D50-BFC4-434D-9E2C-D04F96D5A18F}" srcOrd="0" destOrd="0" presId="urn:microsoft.com/office/officeart/2005/8/layout/vProcess5"/>
    <dgm:cxn modelId="{7B380C38-3158-D047-B068-83C84BA06F5F}" type="presOf" srcId="{E875DDE1-C7A9-4E5B-930E-D5BC0DAB6FB3}" destId="{C45C5D04-3439-434F-8BBD-98C3037DD4A6}" srcOrd="0" destOrd="0" presId="urn:microsoft.com/office/officeart/2005/8/layout/vProcess5"/>
    <dgm:cxn modelId="{5749C83A-1892-8548-875E-6D6EDA89FCFE}" type="presOf" srcId="{2F0DCE61-F1A3-475E-B145-2749099B0E22}" destId="{F8CB17FD-4968-409B-868C-21577E8724E4}" srcOrd="1" destOrd="0" presId="urn:microsoft.com/office/officeart/2005/8/layout/vProcess5"/>
    <dgm:cxn modelId="{08B3245C-1364-164E-9FCD-9FAB133A7F9A}" type="presOf" srcId="{2F0DCE61-F1A3-475E-B145-2749099B0E22}" destId="{FBA8362C-356C-41A8-86FB-8C5061A8B352}" srcOrd="0" destOrd="0" presId="urn:microsoft.com/office/officeart/2005/8/layout/vProcess5"/>
    <dgm:cxn modelId="{0C15BC45-89DD-A24F-822F-F52A95E90DF5}" type="presOf" srcId="{E875DDE1-C7A9-4E5B-930E-D5BC0DAB6FB3}" destId="{095E16B2-14CD-4E91-BFEE-33A8ABF167C2}" srcOrd="1" destOrd="0" presId="urn:microsoft.com/office/officeart/2005/8/layout/vProcess5"/>
    <dgm:cxn modelId="{05BDB86B-E17A-494F-BB8C-BE6FAD24E6CE}" type="presOf" srcId="{3C40A876-7A42-4EE5-9CE5-CE538354AA02}" destId="{390D5EBD-8838-475C-812C-8A99D9EA3C46}" srcOrd="0" destOrd="0" presId="urn:microsoft.com/office/officeart/2005/8/layout/vProcess5"/>
    <dgm:cxn modelId="{EDD06584-C23F-449B-A41E-E230B9A49236}" srcId="{9318B184-E63C-46A9-ABEF-CF3D72D703CF}" destId="{D36412FF-FB5D-41DE-9511-30A9483B4C48}" srcOrd="1" destOrd="0" parTransId="{A897E2B6-18BE-4CD0-BD5C-980AA47F2059}" sibTransId="{51DE4B97-A1D2-4567-8400-3CD6E9234C65}"/>
    <dgm:cxn modelId="{2B725997-7264-441D-B9CB-7D1306A1C1FC}" srcId="{9318B184-E63C-46A9-ABEF-CF3D72D703CF}" destId="{C0FE227A-0313-4637-8597-D571EECCC81E}" srcOrd="4" destOrd="0" parTransId="{6C301F8A-F694-4239-9832-AB9B7FA2A9E2}" sibTransId="{EAB9953B-7B2C-41DC-BEF3-C129A2F3DCAA}"/>
    <dgm:cxn modelId="{1D256BB2-ACCE-2C41-9B7D-D663C15DF968}" type="presOf" srcId="{D36412FF-FB5D-41DE-9511-30A9483B4C48}" destId="{0477C92D-B99F-4DA6-87C6-7A87920C6D16}" srcOrd="0" destOrd="0" presId="urn:microsoft.com/office/officeart/2005/8/layout/vProcess5"/>
    <dgm:cxn modelId="{A18602BF-FA66-634E-8A78-6B8C153D119A}" type="presOf" srcId="{A21CBC4A-8627-422E-BA4C-A6FFF2C16CB7}" destId="{2212C4BC-61C3-45CF-81DB-A4FB7832023D}" srcOrd="0" destOrd="0" presId="urn:microsoft.com/office/officeart/2005/8/layout/vProcess5"/>
    <dgm:cxn modelId="{912B12C4-5DE2-1C43-988D-C3CD1EFDF527}" type="presOf" srcId="{DCB3CE1A-E6E9-4D51-8172-DFC5A7101514}" destId="{A4231CC4-665A-4077-85A1-CA954EF8DB60}" srcOrd="0" destOrd="0" presId="urn:microsoft.com/office/officeart/2005/8/layout/vProcess5"/>
    <dgm:cxn modelId="{2237A8DC-3721-9C4A-8ADB-A60FDD5BA976}" type="presOf" srcId="{9318B184-E63C-46A9-ABEF-CF3D72D703CF}" destId="{AAD54337-B2E1-41A0-81AD-F2EF83997C10}" srcOrd="0" destOrd="0" presId="urn:microsoft.com/office/officeart/2005/8/layout/vProcess5"/>
    <dgm:cxn modelId="{8D3384F5-7D0D-4799-B6C3-A9CFA5B51BA5}" srcId="{9318B184-E63C-46A9-ABEF-CF3D72D703CF}" destId="{E875DDE1-C7A9-4E5B-930E-D5BC0DAB6FB3}" srcOrd="2" destOrd="0" parTransId="{E509C418-2E66-44A5-9C88-EB998039C306}" sibTransId="{3C40A876-7A42-4EE5-9CE5-CE538354AA02}"/>
    <dgm:cxn modelId="{3FF1E511-ADEE-124C-BBCA-D2794C428807}" type="presParOf" srcId="{AAD54337-B2E1-41A0-81AD-F2EF83997C10}" destId="{519B8DAB-8D76-46E8-9B8E-CB7966C9E26D}" srcOrd="0" destOrd="0" presId="urn:microsoft.com/office/officeart/2005/8/layout/vProcess5"/>
    <dgm:cxn modelId="{20496A62-33C2-5E4A-8D41-F74C7D0043E9}" type="presParOf" srcId="{AAD54337-B2E1-41A0-81AD-F2EF83997C10}" destId="{2212C4BC-61C3-45CF-81DB-A4FB7832023D}" srcOrd="1" destOrd="0" presId="urn:microsoft.com/office/officeart/2005/8/layout/vProcess5"/>
    <dgm:cxn modelId="{05735B96-540E-F34E-87E1-FD99F9CE7AD8}" type="presParOf" srcId="{AAD54337-B2E1-41A0-81AD-F2EF83997C10}" destId="{0477C92D-B99F-4DA6-87C6-7A87920C6D16}" srcOrd="2" destOrd="0" presId="urn:microsoft.com/office/officeart/2005/8/layout/vProcess5"/>
    <dgm:cxn modelId="{2971E59B-EC82-5A49-BB8C-5733A5ABDC73}" type="presParOf" srcId="{AAD54337-B2E1-41A0-81AD-F2EF83997C10}" destId="{C45C5D04-3439-434F-8BBD-98C3037DD4A6}" srcOrd="3" destOrd="0" presId="urn:microsoft.com/office/officeart/2005/8/layout/vProcess5"/>
    <dgm:cxn modelId="{6737E988-DBCF-C643-B161-C0F2953F8EEC}" type="presParOf" srcId="{AAD54337-B2E1-41A0-81AD-F2EF83997C10}" destId="{FBA8362C-356C-41A8-86FB-8C5061A8B352}" srcOrd="4" destOrd="0" presId="urn:microsoft.com/office/officeart/2005/8/layout/vProcess5"/>
    <dgm:cxn modelId="{14298EF8-C54E-C04D-9814-94CD0E834202}" type="presParOf" srcId="{AAD54337-B2E1-41A0-81AD-F2EF83997C10}" destId="{84578D50-BFC4-434D-9E2C-D04F96D5A18F}" srcOrd="5" destOrd="0" presId="urn:microsoft.com/office/officeart/2005/8/layout/vProcess5"/>
    <dgm:cxn modelId="{197CC485-E9AD-FC4E-8357-1DFDA8E05886}" type="presParOf" srcId="{AAD54337-B2E1-41A0-81AD-F2EF83997C10}" destId="{A4231CC4-665A-4077-85A1-CA954EF8DB60}" srcOrd="6" destOrd="0" presId="urn:microsoft.com/office/officeart/2005/8/layout/vProcess5"/>
    <dgm:cxn modelId="{AECD4F6C-7AA7-1F42-A75E-09DB3566C355}" type="presParOf" srcId="{AAD54337-B2E1-41A0-81AD-F2EF83997C10}" destId="{12BFB9B4-3413-41FF-86A2-347D5C7753FC}" srcOrd="7" destOrd="0" presId="urn:microsoft.com/office/officeart/2005/8/layout/vProcess5"/>
    <dgm:cxn modelId="{F97CCD44-7446-2C47-A80B-BD6DB0B30246}" type="presParOf" srcId="{AAD54337-B2E1-41A0-81AD-F2EF83997C10}" destId="{390D5EBD-8838-475C-812C-8A99D9EA3C46}" srcOrd="8" destOrd="0" presId="urn:microsoft.com/office/officeart/2005/8/layout/vProcess5"/>
    <dgm:cxn modelId="{E7248C13-6030-7C43-B6C9-AF45222F1F1B}" type="presParOf" srcId="{AAD54337-B2E1-41A0-81AD-F2EF83997C10}" destId="{99DB022A-1472-4EDA-9838-6FB6B9E09449}" srcOrd="9" destOrd="0" presId="urn:microsoft.com/office/officeart/2005/8/layout/vProcess5"/>
    <dgm:cxn modelId="{99FDE583-2413-6E44-85AF-9AEDFFF74E04}" type="presParOf" srcId="{AAD54337-B2E1-41A0-81AD-F2EF83997C10}" destId="{05F3435F-4FE2-43C7-B183-3A22F239D89C}" srcOrd="10" destOrd="0" presId="urn:microsoft.com/office/officeart/2005/8/layout/vProcess5"/>
    <dgm:cxn modelId="{A599E65C-36CD-4E4D-80E9-6A42C71E5F5C}" type="presParOf" srcId="{AAD54337-B2E1-41A0-81AD-F2EF83997C10}" destId="{88EDB833-1684-410A-9CE3-6D5126B4B16A}" srcOrd="11" destOrd="0" presId="urn:microsoft.com/office/officeart/2005/8/layout/vProcess5"/>
    <dgm:cxn modelId="{2DE8640F-3D2A-004A-B480-EA5528FC69B8}" type="presParOf" srcId="{AAD54337-B2E1-41A0-81AD-F2EF83997C10}" destId="{095E16B2-14CD-4E91-BFEE-33A8ABF167C2}" srcOrd="12" destOrd="0" presId="urn:microsoft.com/office/officeart/2005/8/layout/vProcess5"/>
    <dgm:cxn modelId="{BBADBAEE-D572-5947-9B73-97AA20C69664}" type="presParOf" srcId="{AAD54337-B2E1-41A0-81AD-F2EF83997C10}" destId="{F8CB17FD-4968-409B-868C-21577E8724E4}" srcOrd="13" destOrd="0" presId="urn:microsoft.com/office/officeart/2005/8/layout/vProcess5"/>
    <dgm:cxn modelId="{F05DA120-B4A5-FE42-8EDD-79797F2F1804}" type="presParOf" srcId="{AAD54337-B2E1-41A0-81AD-F2EF83997C10}" destId="{2421A2A8-1C81-4A81-8CD4-9079BB53C3C5}" srcOrd="14" destOrd="0" presId="urn:microsoft.com/office/officeart/2005/8/layout/vProcess5"/>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2C4BC-61C3-45CF-81DB-A4FB7832023D}">
      <dsp:nvSpPr>
        <dsp:cNvPr id="0" name=""/>
        <dsp:cNvSpPr/>
      </dsp:nvSpPr>
      <dsp:spPr>
        <a:xfrm>
          <a:off x="0" y="0"/>
          <a:ext cx="8155686" cy="715613"/>
        </a:xfrm>
        <a:prstGeom prst="roundRect">
          <a:avLst>
            <a:gd name="adj" fmla="val 10000"/>
          </a:avLst>
        </a:prstGeom>
        <a:solidFill>
          <a:srgbClr val="ED6B2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Uncontrolled hypertension</a:t>
          </a:r>
          <a:r>
            <a:rPr lang="en-US" sz="2400" kern="1200" baseline="30000" dirty="0"/>
            <a:t>1</a:t>
          </a:r>
        </a:p>
      </dsp:txBody>
      <dsp:txXfrm>
        <a:off x="20960" y="20960"/>
        <a:ext cx="7299755" cy="673693"/>
      </dsp:txXfrm>
    </dsp:sp>
    <dsp:sp modelId="{0477C92D-B99F-4DA6-87C6-7A87920C6D16}">
      <dsp:nvSpPr>
        <dsp:cNvPr id="0" name=""/>
        <dsp:cNvSpPr/>
      </dsp:nvSpPr>
      <dsp:spPr>
        <a:xfrm>
          <a:off x="609028" y="815003"/>
          <a:ext cx="8155686" cy="715613"/>
        </a:xfrm>
        <a:prstGeom prst="roundRect">
          <a:avLst>
            <a:gd name="adj" fmla="val 10000"/>
          </a:avLst>
        </a:prstGeom>
        <a:solidFill>
          <a:srgbClr val="ED6B2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Left ventricular hypertrophy</a:t>
          </a:r>
        </a:p>
      </dsp:txBody>
      <dsp:txXfrm>
        <a:off x="629988" y="835963"/>
        <a:ext cx="7039588" cy="673693"/>
      </dsp:txXfrm>
    </dsp:sp>
    <dsp:sp modelId="{C45C5D04-3439-434F-8BBD-98C3037DD4A6}">
      <dsp:nvSpPr>
        <dsp:cNvPr id="0" name=""/>
        <dsp:cNvSpPr/>
      </dsp:nvSpPr>
      <dsp:spPr>
        <a:xfrm>
          <a:off x="1218056" y="1630007"/>
          <a:ext cx="8155686" cy="715613"/>
        </a:xfrm>
        <a:prstGeom prst="roundRect">
          <a:avLst>
            <a:gd name="adj" fmla="val 10000"/>
          </a:avLst>
        </a:prstGeom>
        <a:solidFill>
          <a:srgbClr val="ED6B2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Heart failure</a:t>
          </a:r>
        </a:p>
      </dsp:txBody>
      <dsp:txXfrm>
        <a:off x="1239016" y="1650967"/>
        <a:ext cx="7039588" cy="673693"/>
      </dsp:txXfrm>
    </dsp:sp>
    <dsp:sp modelId="{FBA8362C-356C-41A8-86FB-8C5061A8B352}">
      <dsp:nvSpPr>
        <dsp:cNvPr id="0" name=""/>
        <dsp:cNvSpPr/>
      </dsp:nvSpPr>
      <dsp:spPr>
        <a:xfrm>
          <a:off x="1827085" y="2445011"/>
          <a:ext cx="8155686" cy="715613"/>
        </a:xfrm>
        <a:prstGeom prst="roundRect">
          <a:avLst>
            <a:gd name="adj" fmla="val 10000"/>
          </a:avLst>
        </a:prstGeom>
        <a:solidFill>
          <a:srgbClr val="ED6B2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Cardiac arrhythmias</a:t>
          </a:r>
        </a:p>
      </dsp:txBody>
      <dsp:txXfrm>
        <a:off x="1848045" y="2465971"/>
        <a:ext cx="7039588" cy="673693"/>
      </dsp:txXfrm>
    </dsp:sp>
    <dsp:sp modelId="{84578D50-BFC4-434D-9E2C-D04F96D5A18F}">
      <dsp:nvSpPr>
        <dsp:cNvPr id="0" name=""/>
        <dsp:cNvSpPr/>
      </dsp:nvSpPr>
      <dsp:spPr>
        <a:xfrm>
          <a:off x="2407079" y="3260015"/>
          <a:ext cx="8155686" cy="715613"/>
        </a:xfrm>
        <a:prstGeom prst="roundRect">
          <a:avLst>
            <a:gd name="adj" fmla="val 10000"/>
          </a:avLst>
        </a:prstGeom>
        <a:solidFill>
          <a:srgbClr val="ED6B2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Sudden cardiac death</a:t>
          </a:r>
        </a:p>
      </dsp:txBody>
      <dsp:txXfrm>
        <a:off x="2428039" y="3280975"/>
        <a:ext cx="7039588" cy="673693"/>
      </dsp:txXfrm>
    </dsp:sp>
    <dsp:sp modelId="{A4231CC4-665A-4077-85A1-CA954EF8DB60}">
      <dsp:nvSpPr>
        <dsp:cNvPr id="0" name=""/>
        <dsp:cNvSpPr/>
      </dsp:nvSpPr>
      <dsp:spPr>
        <a:xfrm>
          <a:off x="7690537" y="522795"/>
          <a:ext cx="465148" cy="465148"/>
        </a:xfrm>
        <a:prstGeom prst="downArrow">
          <a:avLst>
            <a:gd name="adj1" fmla="val 55000"/>
            <a:gd name="adj2" fmla="val 45000"/>
          </a:avLst>
        </a:prstGeom>
        <a:solidFill>
          <a:srgbClr val="312B42"/>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95195" y="522795"/>
        <a:ext cx="255832" cy="350024"/>
      </dsp:txXfrm>
    </dsp:sp>
    <dsp:sp modelId="{12BFB9B4-3413-41FF-86A2-347D5C7753FC}">
      <dsp:nvSpPr>
        <dsp:cNvPr id="0" name=""/>
        <dsp:cNvSpPr/>
      </dsp:nvSpPr>
      <dsp:spPr>
        <a:xfrm>
          <a:off x="8299565" y="1337799"/>
          <a:ext cx="465148" cy="465148"/>
        </a:xfrm>
        <a:prstGeom prst="downArrow">
          <a:avLst>
            <a:gd name="adj1" fmla="val 55000"/>
            <a:gd name="adj2" fmla="val 45000"/>
          </a:avLst>
        </a:prstGeom>
        <a:solidFill>
          <a:srgbClr val="312B42"/>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404223" y="1337799"/>
        <a:ext cx="255832" cy="350024"/>
      </dsp:txXfrm>
    </dsp:sp>
    <dsp:sp modelId="{390D5EBD-8838-475C-812C-8A99D9EA3C46}">
      <dsp:nvSpPr>
        <dsp:cNvPr id="0" name=""/>
        <dsp:cNvSpPr/>
      </dsp:nvSpPr>
      <dsp:spPr>
        <a:xfrm>
          <a:off x="8908594" y="2140876"/>
          <a:ext cx="465148" cy="465148"/>
        </a:xfrm>
        <a:prstGeom prst="downArrow">
          <a:avLst>
            <a:gd name="adj1" fmla="val 55000"/>
            <a:gd name="adj2" fmla="val 45000"/>
          </a:avLst>
        </a:prstGeom>
        <a:solidFill>
          <a:srgbClr val="312B42"/>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013252" y="2140876"/>
        <a:ext cx="255832" cy="350024"/>
      </dsp:txXfrm>
    </dsp:sp>
    <dsp:sp modelId="{99DB022A-1472-4EDA-9838-6FB6B9E09449}">
      <dsp:nvSpPr>
        <dsp:cNvPr id="0" name=""/>
        <dsp:cNvSpPr/>
      </dsp:nvSpPr>
      <dsp:spPr>
        <a:xfrm>
          <a:off x="9517622" y="2963831"/>
          <a:ext cx="465148" cy="465148"/>
        </a:xfrm>
        <a:prstGeom prst="downArrow">
          <a:avLst>
            <a:gd name="adj1" fmla="val 55000"/>
            <a:gd name="adj2" fmla="val 45000"/>
          </a:avLst>
        </a:prstGeom>
        <a:solidFill>
          <a:srgbClr val="312B42"/>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622280" y="2963831"/>
        <a:ext cx="255832" cy="3500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2" cy="4674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67454"/>
          </a:xfrm>
          <a:prstGeom prst="rect">
            <a:avLst/>
          </a:prstGeom>
        </p:spPr>
        <p:txBody>
          <a:bodyPr vert="horz" lIns="91440" tIns="45720" rIns="91440" bIns="45720" rtlCol="0"/>
          <a:lstStyle>
            <a:lvl1pPr algn="r">
              <a:defRPr sz="1200"/>
            </a:lvl1pPr>
          </a:lstStyle>
          <a:p>
            <a:fld id="{077A56B5-FB47-427A-9C4B-F355FFFB20C0}" type="datetimeFigureOut">
              <a:rPr lang="en-US" smtClean="0"/>
              <a:t>7/26/2018</a:t>
            </a:fld>
            <a:endParaRPr lang="en-US"/>
          </a:p>
        </p:txBody>
      </p:sp>
      <p:sp>
        <p:nvSpPr>
          <p:cNvPr id="4" name="Footer Placeholder 3"/>
          <p:cNvSpPr>
            <a:spLocks noGrp="1"/>
          </p:cNvSpPr>
          <p:nvPr>
            <p:ph type="ftr" sz="quarter" idx="2"/>
          </p:nvPr>
        </p:nvSpPr>
        <p:spPr>
          <a:xfrm>
            <a:off x="1" y="8846409"/>
            <a:ext cx="2971592" cy="4674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846409"/>
            <a:ext cx="2971592" cy="467454"/>
          </a:xfrm>
          <a:prstGeom prst="rect">
            <a:avLst/>
          </a:prstGeom>
        </p:spPr>
        <p:txBody>
          <a:bodyPr vert="horz" lIns="91440" tIns="45720" rIns="91440" bIns="45720" rtlCol="0" anchor="b"/>
          <a:lstStyle>
            <a:lvl1pPr algn="r">
              <a:defRPr sz="1200"/>
            </a:lvl1pPr>
          </a:lstStyle>
          <a:p>
            <a:fld id="{6B4D266B-8B1F-43AC-9E8A-9F3A37691B72}" type="slidenum">
              <a:rPr lang="en-US" smtClean="0"/>
              <a:t>‹#›</a:t>
            </a:fld>
            <a:endParaRPr lang="en-US"/>
          </a:p>
        </p:txBody>
      </p:sp>
    </p:spTree>
    <p:extLst>
      <p:ext uri="{BB962C8B-B14F-4D97-AF65-F5344CB8AC3E}">
        <p14:creationId xmlns:p14="http://schemas.microsoft.com/office/powerpoint/2010/main" val="29331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73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5" y="1"/>
            <a:ext cx="2971800" cy="467311"/>
          </a:xfrm>
          <a:prstGeom prst="rect">
            <a:avLst/>
          </a:prstGeom>
        </p:spPr>
        <p:txBody>
          <a:bodyPr vert="horz" lIns="92492" tIns="46246" rIns="92492" bIns="46246" rtlCol="0"/>
          <a:lstStyle>
            <a:lvl1pPr algn="r">
              <a:defRPr sz="1200"/>
            </a:lvl1pPr>
          </a:lstStyle>
          <a:p>
            <a:fld id="{EC13577B-6902-467D-A26C-08A0DD5E4E03}" type="datetimeFigureOut">
              <a:rPr lang="en-US" smtClean="0"/>
              <a:t>7/26/2018</a:t>
            </a:fld>
            <a:endParaRPr lang="en-US"/>
          </a:p>
        </p:txBody>
      </p:sp>
      <p:sp>
        <p:nvSpPr>
          <p:cNvPr id="4" name="Slide Image Placeholder 3"/>
          <p:cNvSpPr>
            <a:spLocks noGrp="1" noRot="1" noChangeAspect="1"/>
          </p:cNvSpPr>
          <p:nvPr>
            <p:ph type="sldImg" idx="2"/>
          </p:nvPr>
        </p:nvSpPr>
        <p:spPr>
          <a:xfrm>
            <a:off x="635000" y="1163638"/>
            <a:ext cx="5588000" cy="3144837"/>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82297"/>
            <a:ext cx="5486400" cy="366733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6555"/>
            <a:ext cx="2971800" cy="4673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46555"/>
            <a:ext cx="2971800" cy="467310"/>
          </a:xfrm>
          <a:prstGeom prst="rect">
            <a:avLst/>
          </a:prstGeom>
        </p:spPr>
        <p:txBody>
          <a:bodyPr vert="horz" lIns="92492" tIns="46246" rIns="92492" bIns="46246"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313514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Previously Approved (APM2540)</a:t>
            </a:r>
          </a:p>
          <a:p>
            <a:r>
              <a:rPr lang="en-US" dirty="0"/>
              <a:t>There are risks associated</a:t>
            </a:r>
            <a:r>
              <a:rPr lang="en-US" baseline="0" dirty="0"/>
              <a:t> with all forms of dialysis, but one item to point out is that certain risks are unique to home as treatments are done without the presence of a medial professional.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244DD05-0668-4F46-A123-086696DDE360}" type="slidenum">
              <a:rPr lang="en-US" smtClean="0"/>
              <a:pPr>
                <a:defRPr/>
              </a:pPr>
              <a:t>2</a:t>
            </a:fld>
            <a:endParaRPr lang="en-US" dirty="0"/>
          </a:p>
        </p:txBody>
      </p:sp>
    </p:spTree>
    <p:extLst>
      <p:ext uri="{BB962C8B-B14F-4D97-AF65-F5344CB8AC3E}">
        <p14:creationId xmlns:p14="http://schemas.microsoft.com/office/powerpoint/2010/main" val="13161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86496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332020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with Previously Approved content (APM2920)</a:t>
            </a:r>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268582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Reviewed (no comments, not approved in Agile)</a:t>
            </a:r>
          </a:p>
        </p:txBody>
      </p:sp>
      <p:sp>
        <p:nvSpPr>
          <p:cNvPr id="4" name="Slide Number Placeholder 3"/>
          <p:cNvSpPr>
            <a:spLocks noGrp="1"/>
          </p:cNvSpPr>
          <p:nvPr>
            <p:ph type="sldNum" sz="quarter" idx="10"/>
          </p:nvPr>
        </p:nvSpPr>
        <p:spPr/>
        <p:txBody>
          <a:bodyPr/>
          <a:lstStyle/>
          <a:p>
            <a:pPr marL="0" marR="0" lvl="0" indent="0" algn="r" defTabSz="685800" rtl="0" eaLnBrk="0" fontAlgn="base" latinLnBrk="0" hangingPunct="0">
              <a:lnSpc>
                <a:spcPct val="100000"/>
              </a:lnSpc>
              <a:spcBef>
                <a:spcPct val="0"/>
              </a:spcBef>
              <a:spcAft>
                <a:spcPct val="0"/>
              </a:spcAft>
              <a:buClrTx/>
              <a:buSzTx/>
              <a:buFontTx/>
              <a:buNone/>
              <a:tabLst/>
              <a:defRPr/>
            </a:pPr>
            <a:fld id="{D6BA036E-5C10-469C-A5AE-14367231571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23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217287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 APM2302</a:t>
            </a:r>
          </a:p>
        </p:txBody>
      </p:sp>
      <p:sp>
        <p:nvSpPr>
          <p:cNvPr id="4" name="Slide Number Placeholder 3"/>
          <p:cNvSpPr>
            <a:spLocks noGrp="1"/>
          </p:cNvSpPr>
          <p:nvPr>
            <p:ph type="sldNum" sz="quarter" idx="10"/>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2928524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dvancingdialysis.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0" y="1"/>
            <a:ext cx="12192000" cy="4866217"/>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pic>
        <p:nvPicPr>
          <p:cNvPr id="5" name="Picture 7" descr="NXS-AdvancingDialysis-Stacked[reversed].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84685" y="628651"/>
            <a:ext cx="2849033" cy="103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2061007"/>
            <a:ext cx="10515600" cy="2387600"/>
          </a:xfrm>
        </p:spPr>
        <p:txBody>
          <a:bodyPr anchor="b">
            <a:normAutofit/>
          </a:bodyPr>
          <a:lstStyle>
            <a:lvl1pPr algn="l">
              <a:defRPr sz="54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3" y="5110610"/>
            <a:ext cx="6705599" cy="1137793"/>
          </a:xfrm>
        </p:spPr>
        <p:txBody>
          <a:bodyPr>
            <a:noAutofit/>
          </a:bodyPr>
          <a:lstStyle>
            <a:lvl1pPr marL="0" indent="0" algn="l">
              <a:lnSpc>
                <a:spcPct val="150000"/>
              </a:lnSpc>
              <a:spcBef>
                <a:spcPts val="600"/>
              </a:spcBef>
              <a:buNone/>
              <a:defRPr sz="2800">
                <a:solidFill>
                  <a:schemeClr val="tx2"/>
                </a:solidFill>
                <a:latin typeface="+mj-lt"/>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53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712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5182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8" name="Rectangle 7"/>
          <p:cNvSpPr/>
          <p:nvPr userDrawn="1"/>
        </p:nvSpPr>
        <p:spPr>
          <a:xfrm>
            <a:off x="5656883" y="1709739"/>
            <a:ext cx="6535119" cy="3575184"/>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867"/>
          </a:p>
        </p:txBody>
      </p:sp>
      <p:sp>
        <p:nvSpPr>
          <p:cNvPr id="2" name="Title 1"/>
          <p:cNvSpPr>
            <a:spLocks noGrp="1"/>
          </p:cNvSpPr>
          <p:nvPr>
            <p:ph type="title"/>
          </p:nvPr>
        </p:nvSpPr>
        <p:spPr>
          <a:xfrm>
            <a:off x="838201" y="2402239"/>
            <a:ext cx="4508715" cy="2187227"/>
          </a:xfrm>
        </p:spPr>
        <p:txBody>
          <a:bodyPr anchor="ctr">
            <a:noAutofit/>
          </a:bodyPr>
          <a:lstStyle>
            <a:lvl1pPr algn="l">
              <a:defRPr sz="4800">
                <a:solidFill>
                  <a:srgbClr val="ED6B2A"/>
                </a:solidFill>
              </a:defRPr>
            </a:lvl1pPr>
          </a:lstStyle>
          <a:p>
            <a:r>
              <a:rPr lang="en-US" dirty="0"/>
              <a:t>Click to edit Master title style</a:t>
            </a:r>
          </a:p>
        </p:txBody>
      </p:sp>
      <p:pic>
        <p:nvPicPr>
          <p:cNvPr id="11" name="Picture 10" descr="NXS-AdvancingDialysis-Horizontal.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907101" y="435555"/>
            <a:ext cx="2912201" cy="510651"/>
          </a:xfrm>
          <a:prstGeom prst="rect">
            <a:avLst/>
          </a:prstGeom>
        </p:spPr>
      </p:pic>
    </p:spTree>
    <p:extLst>
      <p:ext uri="{BB962C8B-B14F-4D97-AF65-F5344CB8AC3E}">
        <p14:creationId xmlns:p14="http://schemas.microsoft.com/office/powerpoint/2010/main" val="149922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88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902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2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2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150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ractive Voting Polling Question" type="titleOnly" preserve="1">
  <p:cSld name="Interactive Voting Poll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E8A0-9031-4FE5-8CD8-FDF0D68A2749}"/>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5F9E5C5A-989D-4855-ABCF-D749B4EAEACC}"/>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DCE53B40-804E-4F91-9EF5-62EF1A8FAEB8}"/>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Tree>
    <p:extLst>
      <p:ext uri="{BB962C8B-B14F-4D97-AF65-F5344CB8AC3E}">
        <p14:creationId xmlns:p14="http://schemas.microsoft.com/office/powerpoint/2010/main" val="1530917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053A-9AAD-4BDB-B228-801378409E31}"/>
              </a:ext>
            </a:extLst>
          </p:cNvPr>
          <p:cNvSpPr>
            <a:spLocks noGrp="1"/>
          </p:cNvSpPr>
          <p:nvPr>
            <p:ph type="title"/>
          </p:nvPr>
        </p:nvSpPr>
        <p:spPr/>
        <p:txBody>
          <a:bodyPr/>
          <a:lstStyle/>
          <a:p>
            <a:r>
              <a:rPr lang="en-US"/>
              <a:t>Click to edit Master title style</a:t>
            </a:r>
          </a:p>
        </p:txBody>
      </p:sp>
      <p:sp>
        <p:nvSpPr>
          <p:cNvPr id="8" name="Oval 7">
            <a:extLst>
              <a:ext uri="{FF2B5EF4-FFF2-40B4-BE49-F238E27FC236}">
                <a16:creationId xmlns:a16="http://schemas.microsoft.com/office/drawing/2014/main" id="{53C2395B-B39D-4463-B411-1917C47FF8E6}"/>
              </a:ext>
            </a:extLst>
          </p:cNvPr>
          <p:cNvSpPr/>
          <p:nvPr userDrawn="1">
            <p:custDataLst>
              <p:tags r:id="rId1"/>
            </p:custDataLst>
          </p:nvPr>
        </p:nvSpPr>
        <p:spPr>
          <a:xfrm>
            <a:off x="1095129" y="5505939"/>
            <a:ext cx="1190869" cy="119086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4400" b="1" dirty="0"/>
              <a:t>10</a:t>
            </a:r>
          </a:p>
        </p:txBody>
      </p:sp>
    </p:spTree>
    <p:extLst>
      <p:ext uri="{BB962C8B-B14F-4D97-AF65-F5344CB8AC3E}">
        <p14:creationId xmlns:p14="http://schemas.microsoft.com/office/powerpoint/2010/main" val="37663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4874623" cy="679904"/>
          </a:xfrm>
        </p:spPr>
        <p:txBody>
          <a:bodyPr>
            <a:noAutofit/>
          </a:bodyPr>
          <a:lstStyle>
            <a:lvl1pPr>
              <a:defRPr sz="2400">
                <a:solidFill>
                  <a:schemeClr val="tx1">
                    <a:lumMod val="85000"/>
                    <a:lumOff val="15000"/>
                  </a:schemeClr>
                </a:solidFill>
              </a:defRPr>
            </a:lvl1pPr>
          </a:lstStyle>
          <a:p>
            <a:r>
              <a:rPr lang="en-US" dirty="0"/>
              <a:t>Main Slide Title</a:t>
            </a:r>
          </a:p>
        </p:txBody>
      </p:sp>
      <p:sp>
        <p:nvSpPr>
          <p:cNvPr id="8" name="Text Placeholder 7"/>
          <p:cNvSpPr>
            <a:spLocks noGrp="1"/>
          </p:cNvSpPr>
          <p:nvPr>
            <p:ph type="body" sz="quarter" idx="13" hasCustomPrompt="1"/>
          </p:nvPr>
        </p:nvSpPr>
        <p:spPr>
          <a:xfrm>
            <a:off x="838200" y="844046"/>
            <a:ext cx="3368675" cy="679450"/>
          </a:xfrm>
        </p:spPr>
        <p:txBody>
          <a:bodyPr>
            <a:normAutofit/>
          </a:bodyPr>
          <a:lstStyle>
            <a:lvl1pPr marL="0" indent="0">
              <a:buNone/>
              <a:defRPr sz="1600" i="1">
                <a:solidFill>
                  <a:schemeClr val="bg1">
                    <a:lumMod val="75000"/>
                  </a:schemeClr>
                </a:solidFill>
              </a:defRPr>
            </a:lvl1pPr>
          </a:lstStyle>
          <a:p>
            <a:pPr lvl="0"/>
            <a:r>
              <a:rPr lang="en-US" dirty="0"/>
              <a:t>Sub-header Title Text</a:t>
            </a:r>
          </a:p>
        </p:txBody>
      </p:sp>
    </p:spTree>
    <p:extLst>
      <p:ext uri="{BB962C8B-B14F-4D97-AF65-F5344CB8AC3E}">
        <p14:creationId xmlns:p14="http://schemas.microsoft.com/office/powerpoint/2010/main" val="214245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72A-F52E-4F89-8097-3F98DC5762F1}"/>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9DC8A1E5-240D-43B1-9304-CFCEE995214F}"/>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51E98906-2839-46BB-A972-5773BE39828A}"/>
              </a:ext>
            </a:extLst>
          </p:cNvPr>
          <p:cNvSpPr>
            <a:spLocks noGrp="1"/>
          </p:cNvSpPr>
          <p:nvPr>
            <p:ph type="body" sz="quarter" idx="11" hasCustomPrompt="1"/>
          </p:nvPr>
        </p:nvSpPr>
        <p:spPr>
          <a:xfrm>
            <a:off x="838200" y="2681818"/>
            <a:ext cx="504825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
        <p:nvSpPr>
          <p:cNvPr id="5" name="chartPosition">
            <a:extLst>
              <a:ext uri="{FF2B5EF4-FFF2-40B4-BE49-F238E27FC236}">
                <a16:creationId xmlns:a16="http://schemas.microsoft.com/office/drawing/2014/main" id="{F9E80C6D-AE7C-4C7D-817C-99715642CD19}"/>
              </a:ext>
            </a:extLst>
          </p:cNvPr>
          <p:cNvSpPr>
            <a:spLocks noGrp="1"/>
          </p:cNvSpPr>
          <p:nvPr>
            <p:ph type="chart" sz="quarter" idx="12"/>
          </p:nvPr>
        </p:nvSpPr>
        <p:spPr>
          <a:xfrm>
            <a:off x="6305550" y="2681818"/>
            <a:ext cx="5048250" cy="3566582"/>
          </a:xfrm>
          <a:prstGeom prst="rect">
            <a:avLst/>
          </a:prstGeom>
        </p:spPr>
        <p:txBody>
          <a:bodyPr/>
          <a:lstStyle/>
          <a:p>
            <a:endParaRPr lang="en-US"/>
          </a:p>
        </p:txBody>
      </p:sp>
    </p:spTree>
    <p:extLst>
      <p:ext uri="{BB962C8B-B14F-4D97-AF65-F5344CB8AC3E}">
        <p14:creationId xmlns:p14="http://schemas.microsoft.com/office/powerpoint/2010/main" val="58923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rgbClr val="ED6B2A"/>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43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teractive Voting Chart Standard" type="titleOnly" preserve="1">
  <p:cSld name="Interactive Voting Chart 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7582-C5FA-4D5E-B3DF-996217F6549B}"/>
              </a:ext>
            </a:extLst>
          </p:cNvPr>
          <p:cNvSpPr>
            <a:spLocks noGrp="1"/>
          </p:cNvSpPr>
          <p:nvPr>
            <p:ph type="title"/>
          </p:nvPr>
        </p:nvSpPr>
        <p:spPr/>
        <p:txBody>
          <a:bodyPr/>
          <a:lstStyle/>
          <a:p>
            <a:r>
              <a:rPr lang="en-US"/>
              <a:t>Click to edit Master title style</a:t>
            </a:r>
          </a:p>
        </p:txBody>
      </p:sp>
      <p:sp>
        <p:nvSpPr>
          <p:cNvPr id="3" name="chartPosition">
            <a:extLst>
              <a:ext uri="{FF2B5EF4-FFF2-40B4-BE49-F238E27FC236}">
                <a16:creationId xmlns:a16="http://schemas.microsoft.com/office/drawing/2014/main" id="{F97BCC06-F375-4B93-8CF3-9CFFB0F02DB5}"/>
              </a:ext>
            </a:extLst>
          </p:cNvPr>
          <p:cNvSpPr>
            <a:spLocks noGrp="1"/>
          </p:cNvSpPr>
          <p:nvPr>
            <p:ph type="chart" idx="10"/>
          </p:nvPr>
        </p:nvSpPr>
        <p:spPr>
          <a:xfrm>
            <a:off x="838200" y="1843617"/>
            <a:ext cx="10515600" cy="4404782"/>
          </a:xfrm>
        </p:spPr>
        <p:txBody>
          <a:bodyPr/>
          <a:lstStyle/>
          <a:p>
            <a:endParaRPr lang="en-US"/>
          </a:p>
        </p:txBody>
      </p:sp>
    </p:spTree>
    <p:extLst>
      <p:ext uri="{BB962C8B-B14F-4D97-AF65-F5344CB8AC3E}">
        <p14:creationId xmlns:p14="http://schemas.microsoft.com/office/powerpoint/2010/main" val="129727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teractive Voting Ranking Question" type="titleOnly" preserve="1">
  <p:cSld name="Interactive Voting Rank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F7F2-38AF-4315-B742-23ABDBAC4F8C}"/>
              </a:ext>
            </a:extLst>
          </p:cNvPr>
          <p:cNvSpPr>
            <a:spLocks noGrp="1"/>
          </p:cNvSpPr>
          <p:nvPr>
            <p:ph type="title"/>
          </p:nvPr>
        </p:nvSpPr>
        <p:spPr/>
        <p:txBody>
          <a:bodyPr/>
          <a:lstStyle/>
          <a:p>
            <a:r>
              <a:rPr lang="en-US"/>
              <a:t>Click to edit Master title style</a:t>
            </a:r>
          </a:p>
        </p:txBody>
      </p:sp>
      <p:sp>
        <p:nvSpPr>
          <p:cNvPr id="3" name="rankedScaleText">
            <a:extLst>
              <a:ext uri="{FF2B5EF4-FFF2-40B4-BE49-F238E27FC236}">
                <a16:creationId xmlns:a16="http://schemas.microsoft.com/office/drawing/2014/main" id="{34A7979F-ADA3-4326-9722-9977C957593B}"/>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scale information here</a:t>
            </a:r>
          </a:p>
        </p:txBody>
      </p:sp>
      <p:sp>
        <p:nvSpPr>
          <p:cNvPr id="4" name="rankedItem">
            <a:extLst>
              <a:ext uri="{FF2B5EF4-FFF2-40B4-BE49-F238E27FC236}">
                <a16:creationId xmlns:a16="http://schemas.microsoft.com/office/drawing/2014/main" id="{0E86AAE7-6D65-47D9-BDFF-6E555BD0D152}"/>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0" indent="0" algn="ctr" defTabSz="914377" rtl="0" eaLnBrk="1" fontAlgn="base" hangingPunct="1">
              <a:lnSpc>
                <a:spcPct val="90000"/>
              </a:lnSpc>
              <a:spcBef>
                <a:spcPct val="30000"/>
              </a:spcBef>
              <a:spcAft>
                <a:spcPct val="0"/>
              </a:spcAft>
              <a:buFontTx/>
              <a:buNone/>
              <a:defRPr/>
            </a:lvl1pPr>
            <a:lvl2pPr marL="228595" indent="0" algn="ctr" defTabSz="914377" rtl="0" eaLnBrk="1" fontAlgn="base" hangingPunct="1">
              <a:lnSpc>
                <a:spcPct val="90000"/>
              </a:lnSpc>
              <a:spcBef>
                <a:spcPct val="30000"/>
              </a:spcBef>
              <a:spcAft>
                <a:spcPct val="0"/>
              </a:spcAft>
              <a:buFontTx/>
              <a:buNone/>
              <a:defRPr/>
            </a:lvl2pPr>
            <a:lvl3pPr marL="685783" indent="0" algn="ctr" defTabSz="914377" rtl="0" eaLnBrk="1" fontAlgn="base" hangingPunct="1">
              <a:lnSpc>
                <a:spcPct val="90000"/>
              </a:lnSpc>
              <a:spcBef>
                <a:spcPct val="30000"/>
              </a:spcBef>
              <a:spcAft>
                <a:spcPct val="0"/>
              </a:spcAft>
              <a:buFontTx/>
              <a:buNone/>
              <a:defRPr/>
            </a:lvl3pPr>
            <a:lvl4pPr marL="1142972" indent="0" algn="ctr" defTabSz="914377" rtl="0" eaLnBrk="1" fontAlgn="base" hangingPunct="1">
              <a:lnSpc>
                <a:spcPct val="90000"/>
              </a:lnSpc>
              <a:spcBef>
                <a:spcPct val="30000"/>
              </a:spcBef>
              <a:spcAft>
                <a:spcPct val="0"/>
              </a:spcAft>
              <a:buFontTx/>
              <a:buNone/>
              <a:defRPr/>
            </a:lvl4pPr>
            <a:lvl5pPr marL="1600161" indent="0" algn="ctr" defTabSz="914377" rtl="0" eaLnBrk="1" fontAlgn="base" hangingPunct="1">
              <a:lnSpc>
                <a:spcPct val="90000"/>
              </a:lnSpc>
              <a:spcBef>
                <a:spcPct val="30000"/>
              </a:spcBef>
              <a:spcAft>
                <a:spcPct val="0"/>
              </a:spcAft>
              <a:buFontTx/>
              <a:buNone/>
              <a:defRPr/>
            </a:lvl5pPr>
          </a:lstStyle>
          <a:p>
            <a:pPr lvl="0"/>
            <a:r>
              <a:rPr lang="en-US"/>
              <a:t>Click to add item to be ranked here</a:t>
            </a:r>
          </a:p>
        </p:txBody>
      </p:sp>
    </p:spTree>
    <p:extLst>
      <p:ext uri="{BB962C8B-B14F-4D97-AF65-F5344CB8AC3E}">
        <p14:creationId xmlns:p14="http://schemas.microsoft.com/office/powerpoint/2010/main" val="217422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white"/>
                </a:solidFill>
              </a:rPr>
              <a:t>Vol 1, CKD, Ch 1</a:t>
            </a:r>
          </a:p>
        </p:txBody>
      </p:sp>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a:xfrm>
            <a:off x="609600" y="274638"/>
            <a:ext cx="109728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9129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solidFill>
                  <a:prstClr val="black">
                    <a:tint val="75000"/>
                  </a:prstClr>
                </a:solidFill>
              </a:rPr>
              <a:pPr/>
              <a:t>7/26/2018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2"/>
            <a:ext cx="12192000" cy="159585"/>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907102" y="499388"/>
            <a:ext cx="2912201" cy="382987"/>
          </a:xfrm>
          <a:prstGeom prst="rect">
            <a:avLst/>
          </a:prstGeom>
        </p:spPr>
      </p:pic>
    </p:spTree>
    <p:extLst>
      <p:ext uri="{BB962C8B-B14F-4D97-AF65-F5344CB8AC3E}">
        <p14:creationId xmlns:p14="http://schemas.microsoft.com/office/powerpoint/2010/main" val="2857243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7559040" cy="1600200"/>
          </a:xfrm>
        </p:spPr>
        <p:txBody>
          <a:bodyPr anchor="b">
            <a:noAutofit/>
          </a:bodyPr>
          <a:lstStyle>
            <a:lvl1pPr>
              <a:defRPr sz="2400">
                <a:solidFill>
                  <a:srgbClr val="312B42"/>
                </a:solidFill>
              </a:defRPr>
            </a:lvl1pPr>
          </a:lstStyle>
          <a:p>
            <a:r>
              <a:rPr lang="en-US" dirty="0"/>
              <a:t>Click to edit Master title style</a:t>
            </a:r>
          </a:p>
        </p:txBody>
      </p:sp>
      <p:sp>
        <p:nvSpPr>
          <p:cNvPr id="3" name="Content Placeholder 2"/>
          <p:cNvSpPr>
            <a:spLocks noGrp="1"/>
          </p:cNvSpPr>
          <p:nvPr>
            <p:ph idx="1"/>
          </p:nvPr>
        </p:nvSpPr>
        <p:spPr>
          <a:xfrm>
            <a:off x="5183188" y="987430"/>
            <a:ext cx="6172200" cy="4873625"/>
          </a:xfrm>
        </p:spPr>
        <p:txBody>
          <a:bodyPr vert="horz" lIns="68580" tIns="34290" rIns="68580" bIns="34290" rtlCol="0">
            <a:normAutofit/>
          </a:bodyPr>
          <a:lstStyle>
            <a:lvl1pPr>
              <a:defRPr lang="en-US" sz="1200" smtClean="0">
                <a:solidFill>
                  <a:schemeClr val="bg1">
                    <a:lumMod val="50000"/>
                  </a:schemeClr>
                </a:solidFill>
              </a:defRPr>
            </a:lvl1pPr>
            <a:lvl2pPr>
              <a:defRPr lang="en-US" sz="1100" smtClean="0">
                <a:solidFill>
                  <a:schemeClr val="bg1">
                    <a:lumMod val="50000"/>
                  </a:schemeClr>
                </a:solidFill>
              </a:defRPr>
            </a:lvl2pPr>
            <a:lvl3pPr>
              <a:defRPr lang="en-US" sz="900" smtClean="0">
                <a:solidFill>
                  <a:schemeClr val="bg1">
                    <a:lumMod val="50000"/>
                  </a:schemeClr>
                </a:solidFill>
              </a:defRPr>
            </a:lvl3pPr>
            <a:lvl4pPr>
              <a:defRPr lang="en-US" sz="800" smtClean="0">
                <a:solidFill>
                  <a:schemeClr val="bg1">
                    <a:lumMod val="50000"/>
                  </a:schemeClr>
                </a:solidFill>
              </a:defRPr>
            </a:lvl4pPr>
            <a:lvl5pPr>
              <a:defRPr lang="en-US" sz="800">
                <a:solidFill>
                  <a:schemeClr val="bg1">
                    <a:lumMod val="50000"/>
                  </a:schemeClr>
                </a:solidFill>
              </a:defRPr>
            </a:lvl5pPr>
          </a:lstStyle>
          <a:p>
            <a:pPr marL="0" lvl="0" indent="0">
              <a:lnSpc>
                <a:spcPct val="150000"/>
              </a:lnSpc>
              <a:spcAft>
                <a:spcPts val="900"/>
              </a:spcAft>
              <a:buNone/>
            </a:pPr>
            <a:r>
              <a:rPr lang="en-US" dirty="0"/>
              <a:t>Click to edit Master text styles</a:t>
            </a:r>
          </a:p>
          <a:p>
            <a:pPr marL="0" lvl="1" indent="0">
              <a:lnSpc>
                <a:spcPct val="150000"/>
              </a:lnSpc>
              <a:spcAft>
                <a:spcPts val="900"/>
              </a:spcAft>
              <a:buNone/>
            </a:pPr>
            <a:r>
              <a:rPr lang="en-US" dirty="0"/>
              <a:t>Second level</a:t>
            </a:r>
          </a:p>
          <a:p>
            <a:pPr marL="0" lvl="2" indent="0">
              <a:lnSpc>
                <a:spcPct val="150000"/>
              </a:lnSpc>
              <a:spcAft>
                <a:spcPts val="900"/>
              </a:spcAft>
              <a:buNone/>
            </a:pPr>
            <a:r>
              <a:rPr lang="en-US" dirty="0"/>
              <a:t>Third level</a:t>
            </a:r>
          </a:p>
          <a:p>
            <a:pPr marL="0" lvl="3" indent="0">
              <a:lnSpc>
                <a:spcPct val="150000"/>
              </a:lnSpc>
              <a:spcAft>
                <a:spcPts val="900"/>
              </a:spcAft>
              <a:buNone/>
            </a:pPr>
            <a:r>
              <a:rPr lang="en-US" dirty="0"/>
              <a:t>Fourth level</a:t>
            </a:r>
          </a:p>
          <a:p>
            <a:pPr marL="0" lvl="4" indent="0">
              <a:lnSpc>
                <a:spcPct val="150000"/>
              </a:lnSpc>
              <a:spcAft>
                <a:spcPts val="900"/>
              </a:spcAft>
              <a:buNone/>
            </a:pPr>
            <a:r>
              <a:rPr lang="en-US" dirty="0"/>
              <a:t>Fifth level</a:t>
            </a:r>
          </a:p>
        </p:txBody>
      </p:sp>
      <p:sp>
        <p:nvSpPr>
          <p:cNvPr id="4" name="Text Placeholder 3"/>
          <p:cNvSpPr>
            <a:spLocks noGrp="1"/>
          </p:cNvSpPr>
          <p:nvPr>
            <p:ph type="body" sz="half" idx="2"/>
          </p:nvPr>
        </p:nvSpPr>
        <p:spPr>
          <a:xfrm>
            <a:off x="839788" y="2101851"/>
            <a:ext cx="3901440" cy="3759200"/>
          </a:xfrm>
        </p:spPr>
        <p:txBody>
          <a:bodyPr>
            <a:noAutofit/>
          </a:bodyPr>
          <a:lstStyle>
            <a:lvl1pPr marL="0" indent="0">
              <a:lnSpc>
                <a:spcPct val="140000"/>
              </a:lnSpc>
              <a:buNone/>
              <a:defRPr sz="1200">
                <a:solidFill>
                  <a:schemeClr val="bg1">
                    <a:lumMod val="50000"/>
                  </a:schemeClr>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Click to edit Master text styles</a:t>
            </a:r>
          </a:p>
        </p:txBody>
      </p:sp>
    </p:spTree>
    <p:extLst>
      <p:ext uri="{BB962C8B-B14F-4D97-AF65-F5344CB8AC3E}">
        <p14:creationId xmlns:p14="http://schemas.microsoft.com/office/powerpoint/2010/main" val="36201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8" name="Title Placeholder 1"/>
          <p:cNvSpPr>
            <a:spLocks noGrp="1"/>
          </p:cNvSpPr>
          <p:nvPr>
            <p:ph type="title"/>
          </p:nvPr>
        </p:nvSpPr>
        <p:spPr>
          <a:xfrm>
            <a:off x="1194235" y="95621"/>
            <a:ext cx="9620795" cy="1325563"/>
          </a:xfrm>
          <a:prstGeom prst="rect">
            <a:avLst/>
          </a:prstGeom>
        </p:spPr>
        <p:txBody>
          <a:bodyPr vert="horz" lIns="68580" tIns="34290" rIns="68580" bIns="34290" rtlCol="0" anchor="b" anchorCtr="0">
            <a:noAutofit/>
          </a:bodyPr>
          <a:lstStyle/>
          <a:p>
            <a:r>
              <a:rPr lang="en-US" dirty="0"/>
              <a:t>Click to edit Master title style</a:t>
            </a:r>
          </a:p>
        </p:txBody>
      </p:sp>
    </p:spTree>
    <p:extLst>
      <p:ext uri="{BB962C8B-B14F-4D97-AF65-F5344CB8AC3E}">
        <p14:creationId xmlns:p14="http://schemas.microsoft.com/office/powerpoint/2010/main" val="4000063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8" name="Rectangle 7"/>
          <p:cNvSpPr/>
          <p:nvPr userDrawn="1"/>
        </p:nvSpPr>
        <p:spPr>
          <a:xfrm>
            <a:off x="0" y="2"/>
            <a:ext cx="12192000" cy="1332855"/>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a:p>
        </p:txBody>
      </p:sp>
      <p:sp>
        <p:nvSpPr>
          <p:cNvPr id="3" name="Vertical Text Placeholder 2"/>
          <p:cNvSpPr>
            <a:spLocks noGrp="1"/>
          </p:cNvSpPr>
          <p:nvPr>
            <p:ph type="body" orient="vert" idx="1" hasCustomPrompt="1"/>
          </p:nvPr>
        </p:nvSpPr>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58100" y="266700"/>
            <a:ext cx="3955161" cy="693531"/>
          </a:xfrm>
          <a:prstGeom prst="rect">
            <a:avLst/>
          </a:prstGeom>
        </p:spPr>
      </p:pic>
    </p:spTree>
    <p:extLst>
      <p:ext uri="{BB962C8B-B14F-4D97-AF65-F5344CB8AC3E}">
        <p14:creationId xmlns:p14="http://schemas.microsoft.com/office/powerpoint/2010/main" val="128324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7" name="Text Placeholder 6"/>
          <p:cNvSpPr>
            <a:spLocks noGrp="1"/>
          </p:cNvSpPr>
          <p:nvPr>
            <p:ph type="body" sz="quarter" idx="13"/>
          </p:nvPr>
        </p:nvSpPr>
        <p:spPr>
          <a:xfrm>
            <a:off x="838200" y="1876358"/>
            <a:ext cx="10515600" cy="41667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6652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5838825" y="1710266"/>
            <a:ext cx="6353175" cy="357505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38343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
        <p:nvSpPr>
          <p:cNvPr id="9" name="Freeform 7">
            <a:hlinkClick r:id="rId2" tooltip="Learn More"/>
            <a:extLst>
              <a:ext uri="{FF2B5EF4-FFF2-40B4-BE49-F238E27FC236}">
                <a16:creationId xmlns:a16="http://schemas.microsoft.com/office/drawing/2014/main" id="{3DB0BEE9-4405-489F-BE6A-A8FFDA151BE0}"/>
              </a:ext>
            </a:extLst>
          </p:cNvPr>
          <p:cNvSpPr/>
          <p:nvPr userDrawn="1"/>
        </p:nvSpPr>
        <p:spPr>
          <a:xfrm>
            <a:off x="11577723" y="6297027"/>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solidFill>
              <a:srgbClr val="ED6B2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733">
              <a:solidFill>
                <a:srgbClr val="ED6B2A"/>
              </a:solidFill>
            </a:endParaRPr>
          </a:p>
        </p:txBody>
      </p:sp>
    </p:spTree>
    <p:extLst>
      <p:ext uri="{BB962C8B-B14F-4D97-AF65-F5344CB8AC3E}">
        <p14:creationId xmlns:p14="http://schemas.microsoft.com/office/powerpoint/2010/main" val="26477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0" y="1023730"/>
            <a:ext cx="12192000" cy="583427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023729"/>
            <a:ext cx="6534149" cy="57050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418853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12422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logo">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20150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332822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6185"/>
            <a:ext cx="77724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p:nvSpPr>
        <p:spPr>
          <a:xfrm>
            <a:off x="7424808" y="6091706"/>
            <a:ext cx="4145280" cy="559136"/>
          </a:xfrm>
          <a:prstGeom prst="rect">
            <a:avLst/>
          </a:prstGeom>
          <a:noFill/>
        </p:spPr>
        <p:txBody>
          <a:bodyPr wrap="square" lIns="97536" tIns="0" rIns="97536" bIns="0" rtlCol="0" anchor="b" anchorCtr="0">
            <a:noAutofit/>
          </a:bodyPr>
          <a:lstStyle/>
          <a:p>
            <a:pPr algn="r">
              <a:lnSpc>
                <a:spcPct val="90000"/>
              </a:lnSpc>
            </a:pPr>
            <a:r>
              <a:rPr lang="en-US" sz="1867" dirty="0">
                <a:solidFill>
                  <a:srgbClr val="ED6B2A"/>
                </a:solidFill>
              </a:rPr>
              <a:t>AdvancingDialysis.org</a:t>
            </a:r>
          </a:p>
        </p:txBody>
      </p:sp>
      <p:pic>
        <p:nvPicPr>
          <p:cNvPr id="8" name="Picture 7" descr="NXS-AdvancingDialysis-Horizontal.png"/>
          <p:cNvPicPr>
            <a:picLocks noChangeAspect="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8906934" y="436034"/>
            <a:ext cx="2912533" cy="5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2956"/>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2" r:id="rId3"/>
    <p:sldLayoutId id="2147483683" r:id="rId4"/>
    <p:sldLayoutId id="2147483680" r:id="rId5"/>
    <p:sldLayoutId id="2147483704" r:id="rId6"/>
    <p:sldLayoutId id="2147483676" r:id="rId7"/>
    <p:sldLayoutId id="2147483678" r:id="rId8"/>
    <p:sldLayoutId id="2147483664" r:id="rId9"/>
    <p:sldLayoutId id="2147483681" r:id="rId10"/>
    <p:sldLayoutId id="2147483707" r:id="rId11"/>
    <p:sldLayoutId id="2147483687" r:id="rId12"/>
    <p:sldLayoutId id="2147483688" r:id="rId13"/>
    <p:sldLayoutId id="2147483706" r:id="rId14"/>
    <p:sldLayoutId id="2147483692" r:id="rId15"/>
    <p:sldLayoutId id="2147483697" r:id="rId16"/>
    <p:sldLayoutId id="2147483698" r:id="rId17"/>
    <p:sldLayoutId id="2147483699" r:id="rId18"/>
    <p:sldLayoutId id="2147483702" r:id="rId19"/>
    <p:sldLayoutId id="2147483703" r:id="rId20"/>
    <p:sldLayoutId id="2147483705" r:id="rId21"/>
    <p:sldLayoutId id="2147483708" r:id="rId22"/>
    <p:sldLayoutId id="2147483709" r:id="rId23"/>
    <p:sldLayoutId id="2147483710" r:id="rId24"/>
    <p:sldLayoutId id="2147483711" r:id="rId25"/>
    <p:sldLayoutId id="2147483712" r:id="rId26"/>
  </p:sldLayoutIdLst>
  <p:txStyles>
    <p:titleStyle>
      <a:lvl1pPr algn="l" defTabSz="914377" rtl="0" eaLnBrk="1" fontAlgn="base" hangingPunct="1">
        <a:spcBef>
          <a:spcPct val="0"/>
        </a:spcBef>
        <a:spcAft>
          <a:spcPct val="0"/>
        </a:spcAft>
        <a:defRPr sz="3600" kern="1200">
          <a:solidFill>
            <a:schemeClr val="tx1"/>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p:titleStyle>
    <p:body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3" y="2061007"/>
            <a:ext cx="6041992" cy="2387600"/>
          </a:xfrm>
        </p:spPr>
        <p:txBody>
          <a:bodyPr>
            <a:normAutofit/>
          </a:bodyPr>
          <a:lstStyle/>
          <a:p>
            <a:r>
              <a:rPr lang="en-US" sz="4800" dirty="0"/>
              <a:t>Hypertension in Dialysis Patients</a:t>
            </a:r>
            <a:endParaRPr lang="en-US" sz="4800" b="1" dirty="0"/>
          </a:p>
        </p:txBody>
      </p:sp>
      <p:sp>
        <p:nvSpPr>
          <p:cNvPr id="3" name="Subtitle 2"/>
          <p:cNvSpPr>
            <a:spLocks noGrp="1"/>
          </p:cNvSpPr>
          <p:nvPr>
            <p:ph type="subTitle" idx="1"/>
          </p:nvPr>
        </p:nvSpPr>
        <p:spPr>
          <a:xfrm>
            <a:off x="838204" y="5110610"/>
            <a:ext cx="6548018" cy="1137793"/>
          </a:xfrm>
        </p:spPr>
        <p:txBody>
          <a:bodyPr>
            <a:noAutofit/>
          </a:bodyPr>
          <a:lstStyle/>
          <a:p>
            <a:pPr>
              <a:lnSpc>
                <a:spcPct val="100000"/>
              </a:lnSpc>
              <a:spcBef>
                <a:spcPts val="0"/>
              </a:spcBef>
            </a:pPr>
            <a:r>
              <a:rPr lang="en-US" sz="2000" dirty="0">
                <a:solidFill>
                  <a:schemeClr val="tx1"/>
                </a:solidFill>
              </a:rPr>
              <a:t>A consensus document by the EURECA-m working group of the ERA-EDTA and the Hypertension and the Kidney working group of the ESH</a:t>
            </a:r>
          </a:p>
          <a:p>
            <a:pPr>
              <a:lnSpc>
                <a:spcPct val="100000"/>
              </a:lnSpc>
              <a:spcBef>
                <a:spcPts val="0"/>
              </a:spcBef>
            </a:pPr>
            <a:endParaRPr lang="en-US" sz="1600" dirty="0">
              <a:solidFill>
                <a:schemeClr val="tx1"/>
              </a:solidFill>
            </a:endParaRPr>
          </a:p>
          <a:p>
            <a:pPr>
              <a:lnSpc>
                <a:spcPct val="100000"/>
              </a:lnSpc>
              <a:spcBef>
                <a:spcPts val="0"/>
              </a:spcBef>
            </a:pPr>
            <a:r>
              <a:rPr lang="en-US" sz="1200" dirty="0"/>
              <a:t>Journal of Hypertension. 2017 Apr; 35(4):657-676.</a:t>
            </a:r>
          </a:p>
        </p:txBody>
      </p:sp>
      <p:sp>
        <p:nvSpPr>
          <p:cNvPr id="7" name="TextBox 6">
            <a:extLst>
              <a:ext uri="{FF2B5EF4-FFF2-40B4-BE49-F238E27FC236}">
                <a16:creationId xmlns:a16="http://schemas.microsoft.com/office/drawing/2014/main" id="{D42AB55E-558B-4B35-8767-22E51D246522}"/>
              </a:ext>
            </a:extLst>
          </p:cNvPr>
          <p:cNvSpPr txBox="1"/>
          <p:nvPr/>
        </p:nvSpPr>
        <p:spPr>
          <a:xfrm>
            <a:off x="0" y="4593276"/>
            <a:ext cx="12192000" cy="370998"/>
          </a:xfrm>
          <a:prstGeom prst="rect">
            <a:avLst/>
          </a:prstGeom>
          <a:gradFill flip="none" rotWithShape="1">
            <a:gsLst>
              <a:gs pos="0">
                <a:srgbClr val="ED7D31"/>
              </a:gs>
              <a:gs pos="74000">
                <a:srgbClr val="A5A5A5"/>
              </a:gs>
              <a:gs pos="83000">
                <a:sysClr val="window" lastClr="FFFFFF"/>
              </a:gs>
            </a:gsLst>
            <a:lin ang="0" scaled="1"/>
            <a:tileRect/>
          </a:gradFill>
          <a:ln>
            <a:noFill/>
          </a:ln>
        </p:spPr>
        <p:txBody>
          <a:bodyPr wrap="square" lIns="685800" rtlCol="0">
            <a:spAutoFit/>
          </a:bodyPr>
          <a:lstStyle/>
          <a:p>
            <a:pPr marL="225425" marR="0" lvl="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a:ea typeface="Adobe Fan Heiti Std B" panose="020B0700000000000000" pitchFamily="34" charset="-128"/>
              <a:cs typeface="Leelawadee" panose="020B0502040204020203" pitchFamily="34" charset="-34"/>
            </a:endParaRPr>
          </a:p>
        </p:txBody>
      </p:sp>
      <p:pic>
        <p:nvPicPr>
          <p:cNvPr id="5" name="Picture 4">
            <a:extLst>
              <a:ext uri="{FF2B5EF4-FFF2-40B4-BE49-F238E27FC236}">
                <a16:creationId xmlns:a16="http://schemas.microsoft.com/office/drawing/2014/main" id="{5A852AED-56D2-4FB0-945F-5F008F2123B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95000" y="5110610"/>
            <a:ext cx="635000" cy="822960"/>
          </a:xfrm>
          <a:prstGeom prst="rect">
            <a:avLst/>
          </a:prstGeom>
        </p:spPr>
      </p:pic>
    </p:spTree>
    <p:custDataLst>
      <p:tags r:id="rId1"/>
    </p:custDataLst>
    <p:extLst>
      <p:ext uri="{BB962C8B-B14F-4D97-AF65-F5344CB8AC3E}">
        <p14:creationId xmlns:p14="http://schemas.microsoft.com/office/powerpoint/2010/main" val="88102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10" y="366185"/>
            <a:ext cx="6802578" cy="1325033"/>
          </a:xfrm>
        </p:spPr>
        <p:txBody>
          <a:bodyPr/>
          <a:lstStyle/>
          <a:p>
            <a:r>
              <a:rPr lang="en-US" sz="3200" dirty="0"/>
              <a:t>Challenges with Thrice-weekly Hemodialysis</a:t>
            </a:r>
            <a:endParaRPr lang="en-US" baseline="30000" dirty="0"/>
          </a:p>
        </p:txBody>
      </p:sp>
      <p:sp>
        <p:nvSpPr>
          <p:cNvPr id="13" name="Text Placeholder 12">
            <a:extLst>
              <a:ext uri="{FF2B5EF4-FFF2-40B4-BE49-F238E27FC236}">
                <a16:creationId xmlns:a16="http://schemas.microsoft.com/office/drawing/2014/main" id="{8F2489F7-53CE-43D6-AF22-70BA8B6A565B}"/>
              </a:ext>
            </a:extLst>
          </p:cNvPr>
          <p:cNvSpPr>
            <a:spLocks noGrp="1"/>
          </p:cNvSpPr>
          <p:nvPr>
            <p:ph idx="1"/>
          </p:nvPr>
        </p:nvSpPr>
        <p:spPr>
          <a:xfrm>
            <a:off x="838200" y="6279548"/>
            <a:ext cx="6923648" cy="360838"/>
          </a:xfrm>
        </p:spPr>
        <p:txBody>
          <a:bodyPr/>
          <a:lstStyle/>
          <a:p>
            <a:pPr marL="0" indent="0">
              <a:buNone/>
            </a:pPr>
            <a:r>
              <a:rPr lang="en-US" sz="1000" baseline="30000" dirty="0">
                <a:solidFill>
                  <a:schemeClr val="bg1">
                    <a:lumMod val="50000"/>
                  </a:schemeClr>
                </a:solidFill>
              </a:rPr>
              <a:t>1</a:t>
            </a:r>
            <a:r>
              <a:rPr lang="en-US" sz="1000" dirty="0">
                <a:solidFill>
                  <a:schemeClr val="bg1">
                    <a:lumMod val="50000"/>
                  </a:schemeClr>
                </a:solidFill>
              </a:rPr>
              <a:t>Rocco MV, Burkart JM. Prevalence of missed treatments and early sign-offs in hemodialysis patients. J Am </a:t>
            </a:r>
            <a:r>
              <a:rPr lang="en-US" sz="1000" dirty="0" err="1">
                <a:solidFill>
                  <a:schemeClr val="bg1">
                    <a:lumMod val="50000"/>
                  </a:schemeClr>
                </a:solidFill>
              </a:rPr>
              <a:t>Soc</a:t>
            </a:r>
            <a:r>
              <a:rPr lang="en-US" sz="1000" dirty="0">
                <a:solidFill>
                  <a:schemeClr val="bg1">
                    <a:lumMod val="50000"/>
                  </a:schemeClr>
                </a:solidFill>
              </a:rPr>
              <a:t> </a:t>
            </a:r>
            <a:r>
              <a:rPr lang="en-US" sz="1000" dirty="0" err="1">
                <a:solidFill>
                  <a:schemeClr val="bg1">
                    <a:lumMod val="50000"/>
                  </a:schemeClr>
                </a:solidFill>
              </a:rPr>
              <a:t>Nephrol</a:t>
            </a:r>
            <a:r>
              <a:rPr lang="en-US" sz="1000" dirty="0">
                <a:solidFill>
                  <a:schemeClr val="bg1">
                    <a:lumMod val="50000"/>
                  </a:schemeClr>
                </a:solidFill>
              </a:rPr>
              <a:t>. 1993 Nov;4(5):1178-83.</a:t>
            </a:r>
          </a:p>
        </p:txBody>
      </p:sp>
      <p:sp>
        <p:nvSpPr>
          <p:cNvPr id="4" name="Rectangle: Rounded Corners 3"/>
          <p:cNvSpPr/>
          <p:nvPr/>
        </p:nvSpPr>
        <p:spPr>
          <a:xfrm>
            <a:off x="557010" y="2698862"/>
            <a:ext cx="1695256" cy="10698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Fluid Overload</a:t>
            </a:r>
            <a:r>
              <a:rPr kumimoji="0" lang="en-US" sz="2400" b="1" i="0" u="none" strike="noStrike" kern="1200" cap="none" spc="0" normalizeH="0" baseline="30000" noProof="0" dirty="0">
                <a:ln>
                  <a:noFill/>
                </a:ln>
                <a:solidFill>
                  <a:srgbClr val="FFFFFF"/>
                </a:solidFill>
                <a:effectLst/>
                <a:uLnTx/>
                <a:uFillTx/>
                <a:latin typeface="Arial" panose="020B0604020202020204"/>
                <a:ea typeface="+mn-ea"/>
                <a:cs typeface="+mn-cs"/>
              </a:rPr>
              <a:t>1</a:t>
            </a:r>
          </a:p>
        </p:txBody>
      </p:sp>
      <p:sp>
        <p:nvSpPr>
          <p:cNvPr id="5" name="Rectangle: Rounded Corners 4"/>
          <p:cNvSpPr/>
          <p:nvPr/>
        </p:nvSpPr>
        <p:spPr>
          <a:xfrm>
            <a:off x="2676080" y="1896503"/>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Uncontrolled</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Hypertension</a:t>
            </a:r>
          </a:p>
        </p:txBody>
      </p:sp>
      <p:sp>
        <p:nvSpPr>
          <p:cNvPr id="6" name="Rectangle: Rounded Corners 5"/>
          <p:cNvSpPr/>
          <p:nvPr/>
        </p:nvSpPr>
        <p:spPr>
          <a:xfrm>
            <a:off x="4795150" y="1896503"/>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Left Ventricular</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Hypertrophy</a:t>
            </a:r>
          </a:p>
        </p:txBody>
      </p:sp>
      <p:sp>
        <p:nvSpPr>
          <p:cNvPr id="7" name="Rectangle: Rounded Corners 6"/>
          <p:cNvSpPr/>
          <p:nvPr/>
        </p:nvSpPr>
        <p:spPr>
          <a:xfrm>
            <a:off x="6914220" y="1896503"/>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Heart Failure</a:t>
            </a:r>
          </a:p>
        </p:txBody>
      </p:sp>
      <p:sp>
        <p:nvSpPr>
          <p:cNvPr id="8" name="Rectangle: Rounded Corners 7"/>
          <p:cNvSpPr/>
          <p:nvPr/>
        </p:nvSpPr>
        <p:spPr>
          <a:xfrm>
            <a:off x="9033290" y="1896503"/>
            <a:ext cx="1695256" cy="891510"/>
          </a:xfrm>
          <a:prstGeom prst="round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Hospitalizations</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and Death</a:t>
            </a:r>
          </a:p>
        </p:txBody>
      </p:sp>
      <p:sp>
        <p:nvSpPr>
          <p:cNvPr id="9" name="Rectangle: Rounded Corners 8"/>
          <p:cNvSpPr/>
          <p:nvPr/>
        </p:nvSpPr>
        <p:spPr>
          <a:xfrm>
            <a:off x="9033290" y="3677236"/>
            <a:ext cx="1758456" cy="9349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“Early Sign-offs”</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and “No-Shows”</a:t>
            </a:r>
            <a:r>
              <a:rPr kumimoji="0" lang="en-US" sz="1600" b="0" i="0" u="none" strike="noStrike" kern="1200" cap="none" spc="0" normalizeH="0" baseline="30000" noProof="0" dirty="0">
                <a:ln>
                  <a:noFill/>
                </a:ln>
                <a:solidFill>
                  <a:srgbClr val="FFFFFF"/>
                </a:solidFill>
                <a:effectLst/>
                <a:uLnTx/>
                <a:uFillTx/>
                <a:latin typeface="Arial" panose="020B0604020202020204"/>
                <a:ea typeface="+mn-ea"/>
                <a:cs typeface="+mn-cs"/>
              </a:rPr>
              <a:t> </a:t>
            </a:r>
          </a:p>
        </p:txBody>
      </p:sp>
      <p:sp>
        <p:nvSpPr>
          <p:cNvPr id="10" name="Rectangle: Rounded Corners 9"/>
          <p:cNvSpPr/>
          <p:nvPr/>
        </p:nvSpPr>
        <p:spPr>
          <a:xfrm>
            <a:off x="2676080" y="3679522"/>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High</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Ultrafiltration Rate</a:t>
            </a:r>
          </a:p>
        </p:txBody>
      </p:sp>
      <p:sp>
        <p:nvSpPr>
          <p:cNvPr id="11" name="Rectangle: Rounded Corners 10"/>
          <p:cNvSpPr/>
          <p:nvPr/>
        </p:nvSpPr>
        <p:spPr>
          <a:xfrm>
            <a:off x="4795150" y="3679522"/>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Intradialytic Hypotension</a:t>
            </a:r>
          </a:p>
        </p:txBody>
      </p:sp>
      <p:sp>
        <p:nvSpPr>
          <p:cNvPr id="12" name="Rectangle: Rounded Corners 11"/>
          <p:cNvSpPr/>
          <p:nvPr/>
        </p:nvSpPr>
        <p:spPr>
          <a:xfrm>
            <a:off x="6914220" y="3679522"/>
            <a:ext cx="1695256" cy="8915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Cramping,</a:t>
            </a:r>
            <a:b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Dizziness,</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Nausea, etc.</a:t>
            </a:r>
          </a:p>
        </p:txBody>
      </p:sp>
      <p:cxnSp>
        <p:nvCxnSpPr>
          <p:cNvPr id="23" name="Straight Arrow Connector 22"/>
          <p:cNvCxnSpPr>
            <a:stCxn id="5" idx="3"/>
            <a:endCxn id="6" idx="1"/>
          </p:cNvCxnSpPr>
          <p:nvPr/>
        </p:nvCxnSpPr>
        <p:spPr>
          <a:xfrm>
            <a:off x="4371336" y="2342258"/>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90406" y="2342258"/>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609476" y="2342258"/>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371336" y="4122991"/>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490406" y="4125277"/>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609476" y="4122991"/>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103E8DE-676F-43F0-9E77-042DE5559AE7}"/>
              </a:ext>
            </a:extLst>
          </p:cNvPr>
          <p:cNvSpPr/>
          <p:nvPr/>
        </p:nvSpPr>
        <p:spPr>
          <a:xfrm>
            <a:off x="6296025" y="5034098"/>
            <a:ext cx="2313451" cy="89151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Long Post-Dialysis</a:t>
            </a:r>
            <a:b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Recovery Time</a:t>
            </a:r>
          </a:p>
        </p:txBody>
      </p:sp>
      <p:cxnSp>
        <p:nvCxnSpPr>
          <p:cNvPr id="58" name="Connector: Elbow 57">
            <a:extLst>
              <a:ext uri="{FF2B5EF4-FFF2-40B4-BE49-F238E27FC236}">
                <a16:creationId xmlns:a16="http://schemas.microsoft.com/office/drawing/2014/main" id="{198D881D-542B-4B4C-8A82-DEBBABBA8BD0}"/>
              </a:ext>
            </a:extLst>
          </p:cNvPr>
          <p:cNvCxnSpPr>
            <a:cxnSpLocks/>
          </p:cNvCxnSpPr>
          <p:nvPr/>
        </p:nvCxnSpPr>
        <p:spPr>
          <a:xfrm rot="10800000">
            <a:off x="2252270" y="3231484"/>
            <a:ext cx="9220390" cy="1538798"/>
          </a:xfrm>
          <a:prstGeom prst="bentConnector3">
            <a:avLst>
              <a:gd name="adj1" fmla="val -3615"/>
            </a:avLst>
          </a:prstGeom>
          <a:ln w="762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01EF3E42-BC4D-45AD-98A4-CF6C2E7882F1}"/>
              </a:ext>
            </a:extLst>
          </p:cNvPr>
          <p:cNvCxnSpPr>
            <a:cxnSpLocks/>
          </p:cNvCxnSpPr>
          <p:nvPr/>
        </p:nvCxnSpPr>
        <p:spPr>
          <a:xfrm rot="16200000" flipH="1">
            <a:off x="1862057" y="3311254"/>
            <a:ext cx="356604" cy="1271442"/>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6E0E2168-4B5C-4F39-90F3-B43D98838A83}"/>
              </a:ext>
            </a:extLst>
          </p:cNvPr>
          <p:cNvCxnSpPr>
            <a:cxnSpLocks/>
            <a:stCxn id="4" idx="0"/>
            <a:endCxn id="5" idx="1"/>
          </p:cNvCxnSpPr>
          <p:nvPr/>
        </p:nvCxnSpPr>
        <p:spPr>
          <a:xfrm rot="5400000" flipH="1" flipV="1">
            <a:off x="1862057" y="1884839"/>
            <a:ext cx="356604" cy="1271442"/>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E83B784D-E2EB-4448-9CF6-E03C6D3E9CF0}"/>
              </a:ext>
            </a:extLst>
          </p:cNvPr>
          <p:cNvSpPr/>
          <p:nvPr/>
        </p:nvSpPr>
        <p:spPr>
          <a:xfrm>
            <a:off x="9033290" y="5034098"/>
            <a:ext cx="1755648" cy="89151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Poor QOL</a:t>
            </a:r>
          </a:p>
        </p:txBody>
      </p:sp>
      <p:cxnSp>
        <p:nvCxnSpPr>
          <p:cNvPr id="76" name="Straight Arrow Connector 75">
            <a:extLst>
              <a:ext uri="{FF2B5EF4-FFF2-40B4-BE49-F238E27FC236}">
                <a16:creationId xmlns:a16="http://schemas.microsoft.com/office/drawing/2014/main" id="{57289DBB-0A6F-41A0-A392-CC8043BEAF24}"/>
              </a:ext>
            </a:extLst>
          </p:cNvPr>
          <p:cNvCxnSpPr>
            <a:cxnSpLocks/>
            <a:stCxn id="29" idx="3"/>
            <a:endCxn id="75" idx="1"/>
          </p:cNvCxnSpPr>
          <p:nvPr/>
        </p:nvCxnSpPr>
        <p:spPr>
          <a:xfrm>
            <a:off x="8609476" y="5479853"/>
            <a:ext cx="42381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55249E-F585-4B7D-B5A0-294D3862B122}"/>
              </a:ext>
            </a:extLst>
          </p:cNvPr>
          <p:cNvCxnSpPr>
            <a:cxnSpLocks/>
            <a:stCxn id="9" idx="2"/>
            <a:endCxn id="75" idx="0"/>
          </p:cNvCxnSpPr>
          <p:nvPr/>
        </p:nvCxnSpPr>
        <p:spPr>
          <a:xfrm flipH="1">
            <a:off x="9911114" y="4612152"/>
            <a:ext cx="1404" cy="421946"/>
          </a:xfrm>
          <a:prstGeom prst="straightConnector1">
            <a:avLst/>
          </a:prstGeom>
          <a:ln w="63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8D1918BC-1DD5-4881-ADD0-3A4116B9849A}"/>
              </a:ext>
            </a:extLst>
          </p:cNvPr>
          <p:cNvCxnSpPr>
            <a:cxnSpLocks/>
            <a:endCxn id="31" idx="1"/>
          </p:cNvCxnSpPr>
          <p:nvPr/>
        </p:nvCxnSpPr>
        <p:spPr>
          <a:xfrm rot="16200000" flipH="1">
            <a:off x="3024694" y="4596664"/>
            <a:ext cx="901044" cy="865333"/>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1D4AD27-DF9B-492C-AE78-49CA4B3525EE}"/>
              </a:ext>
            </a:extLst>
          </p:cNvPr>
          <p:cNvSpPr/>
          <p:nvPr/>
        </p:nvSpPr>
        <p:spPr>
          <a:xfrm>
            <a:off x="3907883" y="5031797"/>
            <a:ext cx="1887447" cy="896112"/>
          </a:xfrm>
          <a:prstGeom prst="round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Cardiac &amp;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organ system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Stunning</a:t>
            </a:r>
          </a:p>
        </p:txBody>
      </p:sp>
      <p:cxnSp>
        <p:nvCxnSpPr>
          <p:cNvPr id="38" name="Straight Arrow Connector 37">
            <a:extLst>
              <a:ext uri="{FF2B5EF4-FFF2-40B4-BE49-F238E27FC236}">
                <a16:creationId xmlns:a16="http://schemas.microsoft.com/office/drawing/2014/main" id="{EC7F6AA1-E5ED-45B8-B50C-C8CD88DF2241}"/>
              </a:ext>
            </a:extLst>
          </p:cNvPr>
          <p:cNvCxnSpPr>
            <a:cxnSpLocks/>
            <a:stCxn id="31" idx="3"/>
            <a:endCxn id="29" idx="1"/>
          </p:cNvCxnSpPr>
          <p:nvPr/>
        </p:nvCxnSpPr>
        <p:spPr>
          <a:xfrm>
            <a:off x="5795330" y="5479853"/>
            <a:ext cx="500695"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14EF5057-F40D-4AF6-81AA-86D21684F9A8}"/>
              </a:ext>
            </a:extLst>
          </p:cNvPr>
          <p:cNvSpPr/>
          <p:nvPr/>
        </p:nvSpPr>
        <p:spPr>
          <a:xfrm>
            <a:off x="10728546" y="3532032"/>
            <a:ext cx="493944" cy="2469799"/>
          </a:xfrm>
          <a:prstGeom prst="rightBrace">
            <a:avLst>
              <a:gd name="adj1" fmla="val 0"/>
              <a:gd name="adj2" fmla="val 50000"/>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F966C92-6120-45B3-9A4A-22DACBE01F46}"/>
              </a:ext>
            </a:extLst>
          </p:cNvPr>
          <p:cNvCxnSpPr>
            <a:cxnSpLocks/>
            <a:stCxn id="12" idx="2"/>
          </p:cNvCxnSpPr>
          <p:nvPr/>
        </p:nvCxnSpPr>
        <p:spPr>
          <a:xfrm>
            <a:off x="7761848" y="4571032"/>
            <a:ext cx="0" cy="472599"/>
          </a:xfrm>
          <a:prstGeom prst="straightConnector1">
            <a:avLst/>
          </a:prstGeom>
          <a:ln w="6350">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15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up)">
                                      <p:cBhvr>
                                        <p:cTn id="69" dur="500"/>
                                        <p:tgtEl>
                                          <p:spTgt spid="15"/>
                                        </p:tgtEl>
                                      </p:cBhvr>
                                    </p:animEffect>
                                  </p:childTnLst>
                                </p:cTn>
                              </p:par>
                              <p:par>
                                <p:cTn id="70" presetID="22" presetClass="entr" presetSubtype="8"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childTnLst>
                          </p:cTn>
                        </p:par>
                        <p:par>
                          <p:cTn id="94" fill="hold">
                            <p:stCondLst>
                              <p:cond delay="2000"/>
                            </p:stCondLst>
                            <p:childTnLst>
                              <p:par>
                                <p:cTn id="95" presetID="10" presetClass="entr" presetSubtype="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2500"/>
                            </p:stCondLst>
                            <p:childTnLst>
                              <p:par>
                                <p:cTn id="99" presetID="10" presetClass="entr" presetSubtype="0"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par>
                          <p:cTn id="102" fill="hold">
                            <p:stCondLst>
                              <p:cond delay="3000"/>
                            </p:stCondLst>
                            <p:childTnLst>
                              <p:par>
                                <p:cTn id="103" presetID="10" presetClass="entr" presetSubtype="0"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9" grpId="0" animBg="1"/>
      <p:bldP spid="75" grpId="0" animBg="1"/>
      <p:bldP spid="31"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8199" y="1412111"/>
            <a:ext cx="10591801" cy="4259483"/>
            <a:chOff x="914398" y="698500"/>
            <a:chExt cx="6853195" cy="4042591"/>
          </a:xfrm>
        </p:grpSpPr>
        <p:sp>
          <p:nvSpPr>
            <p:cNvPr id="9" name="Title 1"/>
            <p:cNvSpPr txBox="1">
              <a:spLocks/>
            </p:cNvSpPr>
            <p:nvPr/>
          </p:nvSpPr>
          <p:spPr>
            <a:xfrm>
              <a:off x="914400" y="698500"/>
              <a:ext cx="6853193" cy="677091"/>
            </a:xfrm>
            <a:prstGeom prst="rect">
              <a:avLst/>
            </a:prstGeom>
            <a:solidFill>
              <a:srgbClr val="7C6FA1"/>
            </a:solidFill>
          </p:spPr>
          <p:txBody>
            <a:bodyPr vert="horz" lIns="182880" tIns="34290" rIns="68580" bIns="91440" rtlCol="0" anchor="b" anchorCtr="0">
              <a:noAutofit/>
            </a:bodyPr>
            <a:lstStyle>
              <a:lvl1pPr algn="l" defTabSz="685800" rtl="0" eaLnBrk="1" latinLnBrk="0" hangingPunct="1">
                <a:spcBef>
                  <a:spcPct val="0"/>
                </a:spcBef>
                <a:buNone/>
                <a:defRPr sz="3300" kern="1200">
                  <a:solidFill>
                    <a:schemeClr val="accent1"/>
                  </a:solidFill>
                  <a:latin typeface="+mj-lt"/>
                  <a:ea typeface="+mj-ea"/>
                  <a:cs typeface="+mj-cs"/>
                </a:defRPr>
              </a:lvl1pPr>
            </a:lstStyle>
            <a:p>
              <a:r>
                <a:rPr lang="en-US" sz="3600" b="1" dirty="0">
                  <a:solidFill>
                    <a:schemeClr val="bg1"/>
                  </a:solidFill>
                  <a:latin typeface="+mn-lt"/>
                </a:rPr>
                <a:t>Treatment Strategies</a:t>
              </a:r>
              <a:r>
                <a:rPr lang="en-US" sz="3600" b="1" baseline="30000" dirty="0">
                  <a:solidFill>
                    <a:schemeClr val="bg1"/>
                  </a:solidFill>
                  <a:latin typeface="+mn-lt"/>
                </a:rPr>
                <a:t>1</a:t>
              </a:r>
            </a:p>
          </p:txBody>
        </p:sp>
        <p:sp>
          <p:nvSpPr>
            <p:cNvPr id="10" name="Rectangle 9"/>
            <p:cNvSpPr/>
            <p:nvPr/>
          </p:nvSpPr>
          <p:spPr>
            <a:xfrm>
              <a:off x="914399" y="1371600"/>
              <a:ext cx="3426597" cy="15621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t" anchorCtr="0"/>
            <a:lstStyle/>
            <a:p>
              <a:pPr>
                <a:lnSpc>
                  <a:spcPts val="2800"/>
                </a:lnSpc>
                <a:spcAft>
                  <a:spcPts val="1800"/>
                </a:spcAft>
              </a:pPr>
              <a:r>
                <a:rPr lang="en-US" sz="2600" dirty="0">
                  <a:solidFill>
                    <a:schemeClr val="accent4"/>
                  </a:solidFill>
                </a:rPr>
                <a:t>Non-pharmacological strategies</a:t>
              </a:r>
            </a:p>
          </p:txBody>
        </p:sp>
        <p:sp>
          <p:nvSpPr>
            <p:cNvPr id="11" name="Rectangle 10"/>
            <p:cNvSpPr/>
            <p:nvPr/>
          </p:nvSpPr>
          <p:spPr>
            <a:xfrm>
              <a:off x="4340996" y="1371600"/>
              <a:ext cx="3426597" cy="15621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t" anchorCtr="0"/>
            <a:lstStyle/>
            <a:p>
              <a:pPr>
                <a:lnSpc>
                  <a:spcPts val="2800"/>
                </a:lnSpc>
                <a:spcAft>
                  <a:spcPts val="1800"/>
                </a:spcAft>
              </a:pPr>
              <a:r>
                <a:rPr lang="en-US" sz="2600" dirty="0">
                  <a:solidFill>
                    <a:schemeClr val="bg1"/>
                  </a:solidFill>
                </a:rPr>
                <a:t>Pharmacological strategies</a:t>
              </a:r>
            </a:p>
          </p:txBody>
        </p:sp>
        <p:sp>
          <p:nvSpPr>
            <p:cNvPr id="14" name="Rectangle 13"/>
            <p:cNvSpPr/>
            <p:nvPr/>
          </p:nvSpPr>
          <p:spPr>
            <a:xfrm>
              <a:off x="914398" y="2933700"/>
              <a:ext cx="6853195" cy="1807391"/>
            </a:xfrm>
            <a:prstGeom prst="rect">
              <a:avLst/>
            </a:prstGeom>
            <a:solidFill>
              <a:srgbClr val="F7AE2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822960" bIns="731520" rtlCol="0" anchor="ctr" anchorCtr="0"/>
            <a:lstStyle/>
            <a:p>
              <a:pPr>
                <a:lnSpc>
                  <a:spcPts val="2800"/>
                </a:lnSpc>
                <a:spcAft>
                  <a:spcPts val="1800"/>
                </a:spcAft>
              </a:pPr>
              <a:r>
                <a:rPr lang="en-US" sz="2400" b="1" dirty="0">
                  <a:solidFill>
                    <a:schemeClr val="bg1"/>
                  </a:solidFill>
                </a:rPr>
                <a:t>Management of hypertension in dialysis patients should focus at correction of the primary </a:t>
              </a:r>
              <a:r>
                <a:rPr lang="en-US" sz="2400" b="1" dirty="0" err="1">
                  <a:solidFill>
                    <a:schemeClr val="bg1"/>
                  </a:solidFill>
                </a:rPr>
                <a:t>pathogenetic</a:t>
              </a:r>
              <a:r>
                <a:rPr lang="en-US" sz="2400" b="1" dirty="0">
                  <a:solidFill>
                    <a:schemeClr val="bg1"/>
                  </a:solidFill>
                </a:rPr>
                <a:t> mechanisms, that is sodium and volume excess.</a:t>
              </a:r>
            </a:p>
          </p:txBody>
        </p:sp>
      </p:grpSp>
      <p:sp>
        <p:nvSpPr>
          <p:cNvPr id="7" name="Text Placeholder 6">
            <a:extLst>
              <a:ext uri="{FF2B5EF4-FFF2-40B4-BE49-F238E27FC236}">
                <a16:creationId xmlns:a16="http://schemas.microsoft.com/office/drawing/2014/main" id="{A4DE30CC-2454-43D0-A333-4102EC58F278}"/>
              </a:ext>
            </a:extLst>
          </p:cNvPr>
          <p:cNvSpPr>
            <a:spLocks noGrp="1"/>
          </p:cNvSpPr>
          <p:nvPr>
            <p:ph type="body" sz="quarter" idx="14"/>
          </p:nvPr>
        </p:nvSpPr>
        <p:spPr>
          <a:xfrm>
            <a:off x="838200" y="6289028"/>
            <a:ext cx="7600950" cy="285750"/>
          </a:xfrm>
        </p:spPr>
        <p:txBody>
          <a:bodyPr/>
          <a:lstStyle/>
          <a:p>
            <a:r>
              <a:rPr lang="en-US" sz="1000" baseline="30000" dirty="0"/>
              <a:t>1</a:t>
            </a:r>
            <a:r>
              <a:rPr lang="en-US" sz="1000" dirty="0"/>
              <a:t>Sarafidis PA, et al. Hypertension in dialysis patients. J </a:t>
            </a:r>
            <a:r>
              <a:rPr lang="en-US" sz="1000" dirty="0" err="1"/>
              <a:t>Hypertens</a:t>
            </a:r>
            <a:r>
              <a:rPr lang="en-US" sz="1000" dirty="0"/>
              <a:t>. 2017;35(4):657-676. </a:t>
            </a:r>
          </a:p>
        </p:txBody>
      </p:sp>
    </p:spTree>
    <p:extLst>
      <p:ext uri="{BB962C8B-B14F-4D97-AF65-F5344CB8AC3E}">
        <p14:creationId xmlns:p14="http://schemas.microsoft.com/office/powerpoint/2010/main" val="308325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3" name="Title 2"/>
          <p:cNvSpPr>
            <a:spLocks noGrp="1"/>
          </p:cNvSpPr>
          <p:nvPr>
            <p:ph type="title"/>
          </p:nvPr>
        </p:nvSpPr>
        <p:spPr/>
        <p:txBody>
          <a:bodyPr/>
          <a:lstStyle/>
          <a:p>
            <a:r>
              <a:rPr lang="en-US" sz="3200" dirty="0"/>
              <a:t>Non-pharmacological Strategies to Reduce Blood Pressure</a:t>
            </a:r>
            <a:endParaRPr lang="en-US" sz="3200" baseline="30000" dirty="0"/>
          </a:p>
        </p:txBody>
      </p:sp>
      <p:sp>
        <p:nvSpPr>
          <p:cNvPr id="9" name="Rectangle 8"/>
          <p:cNvSpPr/>
          <p:nvPr/>
        </p:nvSpPr>
        <p:spPr>
          <a:xfrm>
            <a:off x="838201" y="1782234"/>
            <a:ext cx="4578752" cy="3447875"/>
          </a:xfrm>
          <a:prstGeom prst="rect">
            <a:avLst/>
          </a:prstGeom>
          <a:solidFill>
            <a:srgbClr val="312B4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5"/>
          <p:cNvSpPr txBox="1">
            <a:spLocks/>
          </p:cNvSpPr>
          <p:nvPr/>
        </p:nvSpPr>
        <p:spPr>
          <a:xfrm>
            <a:off x="853286" y="2203798"/>
            <a:ext cx="4555405" cy="2564972"/>
          </a:xfrm>
          <a:prstGeom prst="rect">
            <a:avLst/>
          </a:prstGeom>
        </p:spPr>
        <p:txBody>
          <a:bodyPr vert="horz" lIns="68580" tIns="34290" rIns="68580" bIns="34290" rtlCol="0">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marL="115888">
              <a:lnSpc>
                <a:spcPct val="100000"/>
              </a:lnSpc>
              <a:spcBef>
                <a:spcPts val="0"/>
              </a:spcBef>
            </a:pPr>
            <a:r>
              <a:rPr lang="en-US" sz="2400" dirty="0">
                <a:solidFill>
                  <a:schemeClr val="bg1"/>
                </a:solidFill>
              </a:rPr>
              <a:t>Reduce salt intake</a:t>
            </a:r>
          </a:p>
          <a:p>
            <a:pPr marL="115888">
              <a:lnSpc>
                <a:spcPct val="100000"/>
              </a:lnSpc>
              <a:spcBef>
                <a:spcPts val="0"/>
              </a:spcBef>
            </a:pPr>
            <a:endParaRPr lang="en-US" sz="2800" dirty="0">
              <a:solidFill>
                <a:schemeClr val="bg1"/>
              </a:solidFill>
            </a:endParaRPr>
          </a:p>
          <a:p>
            <a:pPr marL="115888">
              <a:lnSpc>
                <a:spcPct val="100000"/>
              </a:lnSpc>
              <a:spcBef>
                <a:spcPts val="0"/>
              </a:spcBef>
            </a:pPr>
            <a:r>
              <a:rPr lang="en-US" sz="2400" dirty="0">
                <a:solidFill>
                  <a:schemeClr val="bg1"/>
                </a:solidFill>
              </a:rPr>
              <a:t>Individualize dialysate sodium</a:t>
            </a:r>
          </a:p>
          <a:p>
            <a:pPr marL="115888">
              <a:lnSpc>
                <a:spcPct val="100000"/>
              </a:lnSpc>
              <a:spcBef>
                <a:spcPts val="0"/>
              </a:spcBef>
            </a:pPr>
            <a:endParaRPr lang="en-US" sz="2800" dirty="0">
              <a:solidFill>
                <a:schemeClr val="bg1"/>
              </a:solidFill>
            </a:endParaRPr>
          </a:p>
          <a:p>
            <a:pPr marL="115888">
              <a:lnSpc>
                <a:spcPct val="100000"/>
              </a:lnSpc>
              <a:spcBef>
                <a:spcPts val="0"/>
              </a:spcBef>
            </a:pPr>
            <a:r>
              <a:rPr lang="en-US" sz="2400" dirty="0">
                <a:solidFill>
                  <a:schemeClr val="bg1"/>
                </a:solidFill>
              </a:rPr>
              <a:t>Increase treatment length </a:t>
            </a:r>
            <a:br>
              <a:rPr lang="en-US" sz="2400" dirty="0">
                <a:solidFill>
                  <a:schemeClr val="bg1"/>
                </a:solidFill>
              </a:rPr>
            </a:br>
            <a:r>
              <a:rPr lang="en-US" sz="2400" dirty="0">
                <a:solidFill>
                  <a:schemeClr val="bg1"/>
                </a:solidFill>
              </a:rPr>
              <a:t>and frequency</a:t>
            </a:r>
          </a:p>
        </p:txBody>
      </p:sp>
      <p:cxnSp>
        <p:nvCxnSpPr>
          <p:cNvPr id="11" name="Straight Connector 10"/>
          <p:cNvCxnSpPr/>
          <p:nvPr/>
        </p:nvCxnSpPr>
        <p:spPr>
          <a:xfrm>
            <a:off x="1094287" y="2807533"/>
            <a:ext cx="406546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94287" y="3648849"/>
            <a:ext cx="406546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4DFEE31-A55E-43FC-96E3-0461B59CCA2E}"/>
              </a:ext>
            </a:extLst>
          </p:cNvPr>
          <p:cNvGrpSpPr/>
          <p:nvPr/>
        </p:nvGrpSpPr>
        <p:grpSpPr>
          <a:xfrm>
            <a:off x="5266513" y="1782234"/>
            <a:ext cx="6163481" cy="3483673"/>
            <a:chOff x="6185999" y="2341124"/>
            <a:chExt cx="3184535" cy="2924783"/>
          </a:xfrm>
        </p:grpSpPr>
        <p:grpSp>
          <p:nvGrpSpPr>
            <p:cNvPr id="22" name="Group 21">
              <a:extLst>
                <a:ext uri="{FF2B5EF4-FFF2-40B4-BE49-F238E27FC236}">
                  <a16:creationId xmlns:a16="http://schemas.microsoft.com/office/drawing/2014/main" id="{762BA94B-246E-4999-AEBD-F3184A3290AC}"/>
                </a:ext>
              </a:extLst>
            </p:cNvPr>
            <p:cNvGrpSpPr/>
            <p:nvPr/>
          </p:nvGrpSpPr>
          <p:grpSpPr>
            <a:xfrm>
              <a:off x="6185999" y="2341124"/>
              <a:ext cx="3178050" cy="2924783"/>
              <a:chOff x="4661998" y="2970179"/>
              <a:chExt cx="3178050" cy="2924783"/>
            </a:xfrm>
          </p:grpSpPr>
          <p:sp>
            <p:nvSpPr>
              <p:cNvPr id="23" name="Rectangle 22">
                <a:extLst>
                  <a:ext uri="{FF2B5EF4-FFF2-40B4-BE49-F238E27FC236}">
                    <a16:creationId xmlns:a16="http://schemas.microsoft.com/office/drawing/2014/main" id="{9424E66C-B111-4A7B-9B0E-7596CD1B12FC}"/>
                  </a:ext>
                </a:extLst>
              </p:cNvPr>
              <p:cNvSpPr/>
              <p:nvPr/>
            </p:nvSpPr>
            <p:spPr>
              <a:xfrm>
                <a:off x="5075054" y="2970179"/>
                <a:ext cx="2764994" cy="2924783"/>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Left Arrow 4">
                <a:extLst>
                  <a:ext uri="{FF2B5EF4-FFF2-40B4-BE49-F238E27FC236}">
                    <a16:creationId xmlns:a16="http://schemas.microsoft.com/office/drawing/2014/main" id="{11B6635B-EC0F-400D-8248-6E1E3765BE74}"/>
                  </a:ext>
                </a:extLst>
              </p:cNvPr>
              <p:cNvSpPr/>
              <p:nvPr/>
            </p:nvSpPr>
            <p:spPr>
              <a:xfrm>
                <a:off x="4661998" y="3116465"/>
                <a:ext cx="739302" cy="648510"/>
              </a:xfrm>
              <a:prstGeom prst="leftArrow">
                <a:avLst>
                  <a:gd name="adj1" fmla="val 64000"/>
                  <a:gd name="adj2" fmla="val 57000"/>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Text Placeholder 5">
              <a:extLst>
                <a:ext uri="{FF2B5EF4-FFF2-40B4-BE49-F238E27FC236}">
                  <a16:creationId xmlns:a16="http://schemas.microsoft.com/office/drawing/2014/main" id="{46F19770-09F1-48EA-A548-53BBBAE35AA7}"/>
                </a:ext>
              </a:extLst>
            </p:cNvPr>
            <p:cNvSpPr txBox="1">
              <a:spLocks/>
            </p:cNvSpPr>
            <p:nvPr/>
          </p:nvSpPr>
          <p:spPr>
            <a:xfrm>
              <a:off x="6711919" y="2371178"/>
              <a:ext cx="2658615" cy="2864674"/>
            </a:xfrm>
            <a:prstGeom prst="rect">
              <a:avLst/>
            </a:prstGeom>
          </p:spPr>
          <p:txBody>
            <a:bodyPr vert="horz" lIns="68580" tIns="34290" rIns="68580" bIns="34290" rtlCol="0" anchor="ctr">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a:lnSpc>
                  <a:spcPct val="100000"/>
                </a:lnSpc>
                <a:spcBef>
                  <a:spcPts val="0"/>
                </a:spcBef>
                <a:spcAft>
                  <a:spcPts val="300"/>
                </a:spcAft>
              </a:pPr>
              <a:r>
                <a:rPr lang="en-US" sz="2000" b="1" dirty="0">
                  <a:solidFill>
                    <a:schemeClr val="bg1"/>
                  </a:solidFill>
                </a:rPr>
                <a:t>Reduce salt intake</a:t>
              </a:r>
              <a:r>
                <a:rPr lang="en-US" sz="2000" b="1" baseline="30000" dirty="0">
                  <a:solidFill>
                    <a:schemeClr val="bg1"/>
                  </a:solidFill>
                </a:rPr>
                <a:t>1</a:t>
              </a:r>
            </a:p>
            <a:p>
              <a:pPr marL="174625" indent="-174625">
                <a:lnSpc>
                  <a:spcPct val="110000"/>
                </a:lnSpc>
                <a:spcBef>
                  <a:spcPts val="0"/>
                </a:spcBef>
                <a:spcAft>
                  <a:spcPts val="600"/>
                </a:spcAft>
                <a:buFont typeface="Arial" charset="0"/>
                <a:buChar char="•"/>
              </a:pPr>
              <a:r>
                <a:rPr lang="en-US" sz="2000" dirty="0">
                  <a:solidFill>
                    <a:schemeClr val="bg1"/>
                  </a:solidFill>
                </a:rPr>
                <a:t>Reducing the amount of sodium gained from diet or dialysate fluid is critical to achieve BP control</a:t>
              </a:r>
            </a:p>
            <a:p>
              <a:pPr marL="174625" indent="-174625">
                <a:lnSpc>
                  <a:spcPct val="110000"/>
                </a:lnSpc>
                <a:spcBef>
                  <a:spcPts val="0"/>
                </a:spcBef>
                <a:spcAft>
                  <a:spcPts val="600"/>
                </a:spcAft>
                <a:buFont typeface="Arial" charset="0"/>
                <a:buChar char="•"/>
              </a:pPr>
              <a:r>
                <a:rPr lang="en-US" sz="2000" dirty="0">
                  <a:solidFill>
                    <a:schemeClr val="bg1"/>
                  </a:solidFill>
                </a:rPr>
                <a:t>Dietary sodium restriction appears to be an effective approach to limit sense of thirst, reduce </a:t>
              </a:r>
              <a:r>
                <a:rPr lang="en-US" sz="2000" dirty="0" err="1">
                  <a:solidFill>
                    <a:schemeClr val="bg1"/>
                  </a:solidFill>
                </a:rPr>
                <a:t>interdialytic</a:t>
              </a:r>
              <a:r>
                <a:rPr lang="en-US" sz="2000" dirty="0">
                  <a:solidFill>
                    <a:schemeClr val="bg1"/>
                  </a:solidFill>
                </a:rPr>
                <a:t> weight gain and facilitate achievement of dry-weight and BP control</a:t>
              </a:r>
            </a:p>
          </p:txBody>
        </p:sp>
      </p:grpSp>
      <p:sp>
        <p:nvSpPr>
          <p:cNvPr id="16" name="Text Placeholder 6">
            <a:extLst>
              <a:ext uri="{FF2B5EF4-FFF2-40B4-BE49-F238E27FC236}">
                <a16:creationId xmlns:a16="http://schemas.microsoft.com/office/drawing/2014/main" id="{5980CDFF-1A26-4CDE-A767-F77F5BFDFBE0}"/>
              </a:ext>
            </a:extLst>
          </p:cNvPr>
          <p:cNvSpPr txBox="1">
            <a:spLocks/>
          </p:cNvSpPr>
          <p:nvPr/>
        </p:nvSpPr>
        <p:spPr bwMode="auto">
          <a:xfrm>
            <a:off x="838200" y="6280150"/>
            <a:ext cx="7600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1pPr>
            <a:lvl2pPr marL="457189"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2pPr>
            <a:lvl3pPr marL="914377"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3pPr>
            <a:lvl4pPr marL="1371566"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4pPr>
            <a:lvl5pPr marL="1828755"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r>
              <a:rPr lang="en-US" sz="1000" baseline="30000" dirty="0"/>
              <a:t>1</a:t>
            </a:r>
            <a:r>
              <a:rPr lang="en-US" sz="1000" dirty="0"/>
              <a:t>Sarafidis PA, et al. Hypertension in dialysis patients. J </a:t>
            </a:r>
            <a:r>
              <a:rPr lang="en-US" sz="1000" dirty="0" err="1"/>
              <a:t>Hypertens</a:t>
            </a:r>
            <a:r>
              <a:rPr lang="en-US" sz="1000" dirty="0"/>
              <a:t>. 2017;35(4):657-676. </a:t>
            </a:r>
          </a:p>
        </p:txBody>
      </p:sp>
    </p:spTree>
    <p:extLst>
      <p:ext uri="{BB962C8B-B14F-4D97-AF65-F5344CB8AC3E}">
        <p14:creationId xmlns:p14="http://schemas.microsoft.com/office/powerpoint/2010/main" val="12094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3" name="Title 2"/>
          <p:cNvSpPr>
            <a:spLocks noGrp="1"/>
          </p:cNvSpPr>
          <p:nvPr>
            <p:ph type="title"/>
          </p:nvPr>
        </p:nvSpPr>
        <p:spPr/>
        <p:txBody>
          <a:bodyPr/>
          <a:lstStyle/>
          <a:p>
            <a:r>
              <a:rPr lang="en-US" sz="3200" dirty="0"/>
              <a:t>Non-pharmacological Strategies to Reduce Blood Pressure</a:t>
            </a:r>
            <a:endParaRPr lang="en-US" sz="3200" baseline="30000" dirty="0"/>
          </a:p>
        </p:txBody>
      </p:sp>
      <p:sp>
        <p:nvSpPr>
          <p:cNvPr id="9" name="Rectangle 8"/>
          <p:cNvSpPr/>
          <p:nvPr/>
        </p:nvSpPr>
        <p:spPr>
          <a:xfrm>
            <a:off x="838201" y="1782234"/>
            <a:ext cx="4578752" cy="3447875"/>
          </a:xfrm>
          <a:prstGeom prst="rect">
            <a:avLst/>
          </a:prstGeom>
          <a:solidFill>
            <a:srgbClr val="312B4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5"/>
          <p:cNvSpPr txBox="1">
            <a:spLocks/>
          </p:cNvSpPr>
          <p:nvPr/>
        </p:nvSpPr>
        <p:spPr>
          <a:xfrm>
            <a:off x="853286" y="2203798"/>
            <a:ext cx="4555405" cy="2564972"/>
          </a:xfrm>
          <a:prstGeom prst="rect">
            <a:avLst/>
          </a:prstGeom>
        </p:spPr>
        <p:txBody>
          <a:bodyPr vert="horz" lIns="68580" tIns="34290" rIns="68580" bIns="34290" rtlCol="0">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marL="115888">
              <a:lnSpc>
                <a:spcPct val="100000"/>
              </a:lnSpc>
              <a:spcBef>
                <a:spcPts val="0"/>
              </a:spcBef>
            </a:pPr>
            <a:r>
              <a:rPr lang="en-US" sz="2400" dirty="0">
                <a:solidFill>
                  <a:schemeClr val="bg1"/>
                </a:solidFill>
              </a:rPr>
              <a:t>Reduce salt intake</a:t>
            </a:r>
          </a:p>
          <a:p>
            <a:pPr marL="115888">
              <a:lnSpc>
                <a:spcPct val="100000"/>
              </a:lnSpc>
              <a:spcBef>
                <a:spcPts val="0"/>
              </a:spcBef>
            </a:pPr>
            <a:endParaRPr lang="en-US" sz="2800" dirty="0">
              <a:solidFill>
                <a:schemeClr val="bg1"/>
              </a:solidFill>
            </a:endParaRPr>
          </a:p>
          <a:p>
            <a:pPr marL="115888">
              <a:lnSpc>
                <a:spcPct val="100000"/>
              </a:lnSpc>
              <a:spcBef>
                <a:spcPts val="0"/>
              </a:spcBef>
            </a:pPr>
            <a:r>
              <a:rPr lang="en-US" sz="2400" dirty="0">
                <a:solidFill>
                  <a:schemeClr val="bg1"/>
                </a:solidFill>
              </a:rPr>
              <a:t>Individualize dialysate sodium</a:t>
            </a:r>
          </a:p>
          <a:p>
            <a:pPr marL="115888">
              <a:lnSpc>
                <a:spcPct val="100000"/>
              </a:lnSpc>
              <a:spcBef>
                <a:spcPts val="0"/>
              </a:spcBef>
            </a:pPr>
            <a:endParaRPr lang="en-US" sz="2800" dirty="0">
              <a:solidFill>
                <a:schemeClr val="bg1"/>
              </a:solidFill>
            </a:endParaRPr>
          </a:p>
          <a:p>
            <a:pPr marL="115888">
              <a:lnSpc>
                <a:spcPct val="100000"/>
              </a:lnSpc>
              <a:spcBef>
                <a:spcPts val="0"/>
              </a:spcBef>
            </a:pPr>
            <a:r>
              <a:rPr lang="en-US" sz="2400" dirty="0">
                <a:solidFill>
                  <a:schemeClr val="bg1"/>
                </a:solidFill>
              </a:rPr>
              <a:t>Increase treatment length </a:t>
            </a:r>
            <a:br>
              <a:rPr lang="en-US" sz="2400" dirty="0">
                <a:solidFill>
                  <a:schemeClr val="bg1"/>
                </a:solidFill>
              </a:rPr>
            </a:br>
            <a:r>
              <a:rPr lang="en-US" sz="2400" dirty="0">
                <a:solidFill>
                  <a:schemeClr val="bg1"/>
                </a:solidFill>
              </a:rPr>
              <a:t>and frequency</a:t>
            </a:r>
          </a:p>
        </p:txBody>
      </p:sp>
      <p:cxnSp>
        <p:nvCxnSpPr>
          <p:cNvPr id="11" name="Straight Connector 10"/>
          <p:cNvCxnSpPr/>
          <p:nvPr/>
        </p:nvCxnSpPr>
        <p:spPr>
          <a:xfrm>
            <a:off x="1094287" y="2807533"/>
            <a:ext cx="406546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94287" y="3649707"/>
            <a:ext cx="406546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4DFEE31-A55E-43FC-96E3-0461B59CCA2E}"/>
              </a:ext>
            </a:extLst>
          </p:cNvPr>
          <p:cNvGrpSpPr/>
          <p:nvPr/>
        </p:nvGrpSpPr>
        <p:grpSpPr>
          <a:xfrm>
            <a:off x="5266513" y="1782234"/>
            <a:ext cx="6163481" cy="3483673"/>
            <a:chOff x="6185999" y="2341124"/>
            <a:chExt cx="3184535" cy="2924783"/>
          </a:xfrm>
        </p:grpSpPr>
        <p:grpSp>
          <p:nvGrpSpPr>
            <p:cNvPr id="22" name="Group 21">
              <a:extLst>
                <a:ext uri="{FF2B5EF4-FFF2-40B4-BE49-F238E27FC236}">
                  <a16:creationId xmlns:a16="http://schemas.microsoft.com/office/drawing/2014/main" id="{762BA94B-246E-4999-AEBD-F3184A3290AC}"/>
                </a:ext>
              </a:extLst>
            </p:cNvPr>
            <p:cNvGrpSpPr/>
            <p:nvPr/>
          </p:nvGrpSpPr>
          <p:grpSpPr>
            <a:xfrm>
              <a:off x="6185999" y="2341124"/>
              <a:ext cx="3178050" cy="2924783"/>
              <a:chOff x="4661998" y="2970179"/>
              <a:chExt cx="3178050" cy="2924783"/>
            </a:xfrm>
          </p:grpSpPr>
          <p:sp>
            <p:nvSpPr>
              <p:cNvPr id="23" name="Rectangle 22">
                <a:extLst>
                  <a:ext uri="{FF2B5EF4-FFF2-40B4-BE49-F238E27FC236}">
                    <a16:creationId xmlns:a16="http://schemas.microsoft.com/office/drawing/2014/main" id="{9424E66C-B111-4A7B-9B0E-7596CD1B12FC}"/>
                  </a:ext>
                </a:extLst>
              </p:cNvPr>
              <p:cNvSpPr/>
              <p:nvPr/>
            </p:nvSpPr>
            <p:spPr>
              <a:xfrm>
                <a:off x="5075054" y="2970179"/>
                <a:ext cx="2764994" cy="2924783"/>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Left Arrow 4">
                <a:extLst>
                  <a:ext uri="{FF2B5EF4-FFF2-40B4-BE49-F238E27FC236}">
                    <a16:creationId xmlns:a16="http://schemas.microsoft.com/office/drawing/2014/main" id="{11B6635B-EC0F-400D-8248-6E1E3765BE74}"/>
                  </a:ext>
                </a:extLst>
              </p:cNvPr>
              <p:cNvSpPr/>
              <p:nvPr/>
            </p:nvSpPr>
            <p:spPr>
              <a:xfrm>
                <a:off x="4661998" y="3855013"/>
                <a:ext cx="739302" cy="648510"/>
              </a:xfrm>
              <a:prstGeom prst="leftArrow">
                <a:avLst>
                  <a:gd name="adj1" fmla="val 64000"/>
                  <a:gd name="adj2" fmla="val 57000"/>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Text Placeholder 5">
              <a:extLst>
                <a:ext uri="{FF2B5EF4-FFF2-40B4-BE49-F238E27FC236}">
                  <a16:creationId xmlns:a16="http://schemas.microsoft.com/office/drawing/2014/main" id="{46F19770-09F1-48EA-A548-53BBBAE35AA7}"/>
                </a:ext>
              </a:extLst>
            </p:cNvPr>
            <p:cNvSpPr txBox="1">
              <a:spLocks/>
            </p:cNvSpPr>
            <p:nvPr/>
          </p:nvSpPr>
          <p:spPr>
            <a:xfrm>
              <a:off x="6711919" y="2371178"/>
              <a:ext cx="2658615" cy="2864674"/>
            </a:xfrm>
            <a:prstGeom prst="rect">
              <a:avLst/>
            </a:prstGeom>
          </p:spPr>
          <p:txBody>
            <a:bodyPr vert="horz" lIns="68580" tIns="34290" rIns="68580" bIns="34290" rtlCol="0" anchor="ctr">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a:lnSpc>
                  <a:spcPct val="100000"/>
                </a:lnSpc>
                <a:spcBef>
                  <a:spcPts val="0"/>
                </a:spcBef>
                <a:spcAft>
                  <a:spcPts val="300"/>
                </a:spcAft>
              </a:pPr>
              <a:r>
                <a:rPr lang="en-US" sz="2000" b="1" dirty="0">
                  <a:solidFill>
                    <a:schemeClr val="bg1"/>
                  </a:solidFill>
                </a:rPr>
                <a:t>Individualize dialysate sodium</a:t>
              </a:r>
              <a:r>
                <a:rPr lang="en-US" sz="2000" b="1" baseline="30000" dirty="0">
                  <a:solidFill>
                    <a:schemeClr val="bg1"/>
                  </a:solidFill>
                </a:rPr>
                <a:t>1</a:t>
              </a:r>
            </a:p>
            <a:p>
              <a:pPr marL="174625" indent="-174625">
                <a:lnSpc>
                  <a:spcPct val="110000"/>
                </a:lnSpc>
                <a:spcBef>
                  <a:spcPts val="0"/>
                </a:spcBef>
                <a:spcAft>
                  <a:spcPts val="600"/>
                </a:spcAft>
                <a:buFont typeface="Arial" charset="0"/>
                <a:buChar char="•"/>
              </a:pPr>
              <a:r>
                <a:rPr lang="en-US" sz="2000" dirty="0">
                  <a:solidFill>
                    <a:schemeClr val="bg1"/>
                  </a:solidFill>
                </a:rPr>
                <a:t>Recent research has emphasized that a high-dialysate sodium concentration may increase thirst and interdialytic weight gain</a:t>
              </a:r>
            </a:p>
            <a:p>
              <a:pPr marL="174625" indent="-174625">
                <a:lnSpc>
                  <a:spcPct val="110000"/>
                </a:lnSpc>
                <a:spcBef>
                  <a:spcPts val="0"/>
                </a:spcBef>
                <a:spcAft>
                  <a:spcPts val="600"/>
                </a:spcAft>
                <a:buFont typeface="Arial" charset="0"/>
                <a:buChar char="•"/>
              </a:pPr>
              <a:r>
                <a:rPr lang="en-US" sz="2000" dirty="0">
                  <a:solidFill>
                    <a:schemeClr val="bg1"/>
                  </a:solidFill>
                </a:rPr>
                <a:t>A consensus document by the Chief Medical Officers of US Dialysis Providers warns against the use of dialysate with a sodium concentration exceeding </a:t>
              </a:r>
              <a:r>
                <a:rPr lang="en-US" sz="2000" dirty="0" err="1">
                  <a:solidFill>
                    <a:schemeClr val="bg1"/>
                  </a:solidFill>
                </a:rPr>
                <a:t>predialysis</a:t>
              </a:r>
              <a:r>
                <a:rPr lang="en-US" sz="2000" dirty="0">
                  <a:solidFill>
                    <a:schemeClr val="bg1"/>
                  </a:solidFill>
                </a:rPr>
                <a:t> serum sodium</a:t>
              </a:r>
            </a:p>
          </p:txBody>
        </p:sp>
      </p:grpSp>
      <p:sp>
        <p:nvSpPr>
          <p:cNvPr id="14" name="Text Placeholder 6">
            <a:extLst>
              <a:ext uri="{FF2B5EF4-FFF2-40B4-BE49-F238E27FC236}">
                <a16:creationId xmlns:a16="http://schemas.microsoft.com/office/drawing/2014/main" id="{50671B0D-B4A0-4C0C-AE48-B52591D6084F}"/>
              </a:ext>
            </a:extLst>
          </p:cNvPr>
          <p:cNvSpPr txBox="1">
            <a:spLocks/>
          </p:cNvSpPr>
          <p:nvPr/>
        </p:nvSpPr>
        <p:spPr bwMode="auto">
          <a:xfrm>
            <a:off x="838200" y="6280150"/>
            <a:ext cx="7600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1pPr>
            <a:lvl2pPr marL="457189"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2pPr>
            <a:lvl3pPr marL="914377"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3pPr>
            <a:lvl4pPr marL="1371566"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4pPr>
            <a:lvl5pPr marL="1828755"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r>
              <a:rPr lang="en-US" sz="1000" baseline="30000" dirty="0"/>
              <a:t>1</a:t>
            </a:r>
            <a:r>
              <a:rPr lang="en-US" sz="1000" dirty="0"/>
              <a:t>Sarafidis PA, et al. Hypertension in dialysis patients. J </a:t>
            </a:r>
            <a:r>
              <a:rPr lang="en-US" sz="1000" dirty="0" err="1"/>
              <a:t>Hypertens</a:t>
            </a:r>
            <a:r>
              <a:rPr lang="en-US" sz="1000" dirty="0"/>
              <a:t>. 2017;35(4):657-676. </a:t>
            </a:r>
          </a:p>
        </p:txBody>
      </p:sp>
    </p:spTree>
    <p:extLst>
      <p:ext uri="{BB962C8B-B14F-4D97-AF65-F5344CB8AC3E}">
        <p14:creationId xmlns:p14="http://schemas.microsoft.com/office/powerpoint/2010/main" val="58940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3" name="Title 2"/>
          <p:cNvSpPr>
            <a:spLocks noGrp="1"/>
          </p:cNvSpPr>
          <p:nvPr>
            <p:ph type="title"/>
          </p:nvPr>
        </p:nvSpPr>
        <p:spPr/>
        <p:txBody>
          <a:bodyPr/>
          <a:lstStyle/>
          <a:p>
            <a:r>
              <a:rPr lang="en-US" sz="3200" dirty="0"/>
              <a:t>Non-pharmacological Strategies to Reduce Blood Pressure</a:t>
            </a:r>
            <a:endParaRPr lang="en-US" sz="3200" baseline="30000" dirty="0"/>
          </a:p>
        </p:txBody>
      </p:sp>
      <p:sp>
        <p:nvSpPr>
          <p:cNvPr id="9" name="Rectangle 8"/>
          <p:cNvSpPr/>
          <p:nvPr/>
        </p:nvSpPr>
        <p:spPr>
          <a:xfrm>
            <a:off x="838201" y="1782234"/>
            <a:ext cx="4578752" cy="3447875"/>
          </a:xfrm>
          <a:prstGeom prst="rect">
            <a:avLst/>
          </a:prstGeom>
          <a:solidFill>
            <a:srgbClr val="312B4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5"/>
          <p:cNvSpPr txBox="1">
            <a:spLocks/>
          </p:cNvSpPr>
          <p:nvPr/>
        </p:nvSpPr>
        <p:spPr>
          <a:xfrm>
            <a:off x="853286" y="2203798"/>
            <a:ext cx="4555405" cy="2564972"/>
          </a:xfrm>
          <a:prstGeom prst="rect">
            <a:avLst/>
          </a:prstGeom>
        </p:spPr>
        <p:txBody>
          <a:bodyPr vert="horz" lIns="68580" tIns="34290" rIns="68580" bIns="34290" rtlCol="0">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marL="115888">
              <a:lnSpc>
                <a:spcPct val="100000"/>
              </a:lnSpc>
              <a:spcBef>
                <a:spcPts val="0"/>
              </a:spcBef>
            </a:pPr>
            <a:r>
              <a:rPr lang="en-US" sz="2400" dirty="0">
                <a:solidFill>
                  <a:schemeClr val="bg1"/>
                </a:solidFill>
              </a:rPr>
              <a:t>Reduce salt intake</a:t>
            </a:r>
          </a:p>
          <a:p>
            <a:pPr marL="115888">
              <a:lnSpc>
                <a:spcPct val="100000"/>
              </a:lnSpc>
              <a:spcBef>
                <a:spcPts val="0"/>
              </a:spcBef>
            </a:pPr>
            <a:endParaRPr lang="en-US" sz="2800" dirty="0">
              <a:solidFill>
                <a:schemeClr val="bg1"/>
              </a:solidFill>
            </a:endParaRPr>
          </a:p>
          <a:p>
            <a:pPr marL="115888">
              <a:lnSpc>
                <a:spcPct val="100000"/>
              </a:lnSpc>
              <a:spcBef>
                <a:spcPts val="0"/>
              </a:spcBef>
            </a:pPr>
            <a:r>
              <a:rPr lang="en-US" sz="2400" dirty="0">
                <a:solidFill>
                  <a:schemeClr val="bg1"/>
                </a:solidFill>
              </a:rPr>
              <a:t>Individualize dialysate sodium</a:t>
            </a:r>
          </a:p>
          <a:p>
            <a:pPr marL="115888">
              <a:lnSpc>
                <a:spcPct val="100000"/>
              </a:lnSpc>
              <a:spcBef>
                <a:spcPts val="0"/>
              </a:spcBef>
            </a:pPr>
            <a:endParaRPr lang="en-US" sz="2800" dirty="0">
              <a:solidFill>
                <a:schemeClr val="bg1"/>
              </a:solidFill>
            </a:endParaRPr>
          </a:p>
          <a:p>
            <a:pPr marL="115888">
              <a:lnSpc>
                <a:spcPct val="100000"/>
              </a:lnSpc>
              <a:spcBef>
                <a:spcPts val="0"/>
              </a:spcBef>
            </a:pPr>
            <a:r>
              <a:rPr lang="en-US" sz="2400" dirty="0">
                <a:solidFill>
                  <a:schemeClr val="bg1"/>
                </a:solidFill>
              </a:rPr>
              <a:t>Increase treatment length </a:t>
            </a:r>
            <a:br>
              <a:rPr lang="en-US" sz="2400" dirty="0">
                <a:solidFill>
                  <a:schemeClr val="bg1"/>
                </a:solidFill>
              </a:rPr>
            </a:br>
            <a:r>
              <a:rPr lang="en-US" sz="2400" dirty="0">
                <a:solidFill>
                  <a:schemeClr val="bg1"/>
                </a:solidFill>
              </a:rPr>
              <a:t>and frequency</a:t>
            </a:r>
          </a:p>
        </p:txBody>
      </p:sp>
      <p:cxnSp>
        <p:nvCxnSpPr>
          <p:cNvPr id="11" name="Straight Connector 10"/>
          <p:cNvCxnSpPr/>
          <p:nvPr/>
        </p:nvCxnSpPr>
        <p:spPr>
          <a:xfrm>
            <a:off x="1094287" y="2807533"/>
            <a:ext cx="406546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94287" y="3649707"/>
            <a:ext cx="4065464" cy="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4DFEE31-A55E-43FC-96E3-0461B59CCA2E}"/>
              </a:ext>
            </a:extLst>
          </p:cNvPr>
          <p:cNvGrpSpPr/>
          <p:nvPr/>
        </p:nvGrpSpPr>
        <p:grpSpPr>
          <a:xfrm>
            <a:off x="5266514" y="1782234"/>
            <a:ext cx="6682831" cy="4542365"/>
            <a:chOff x="6185999" y="2601201"/>
            <a:chExt cx="3440605" cy="3402395"/>
          </a:xfrm>
        </p:grpSpPr>
        <p:grpSp>
          <p:nvGrpSpPr>
            <p:cNvPr id="22" name="Group 21">
              <a:extLst>
                <a:ext uri="{FF2B5EF4-FFF2-40B4-BE49-F238E27FC236}">
                  <a16:creationId xmlns:a16="http://schemas.microsoft.com/office/drawing/2014/main" id="{762BA94B-246E-4999-AEBD-F3184A3290AC}"/>
                </a:ext>
              </a:extLst>
            </p:cNvPr>
            <p:cNvGrpSpPr/>
            <p:nvPr/>
          </p:nvGrpSpPr>
          <p:grpSpPr>
            <a:xfrm>
              <a:off x="6185999" y="2601202"/>
              <a:ext cx="3440605" cy="3402394"/>
              <a:chOff x="4661998" y="3230257"/>
              <a:chExt cx="3440605" cy="3402394"/>
            </a:xfrm>
          </p:grpSpPr>
          <p:sp>
            <p:nvSpPr>
              <p:cNvPr id="23" name="Rectangle 22">
                <a:extLst>
                  <a:ext uri="{FF2B5EF4-FFF2-40B4-BE49-F238E27FC236}">
                    <a16:creationId xmlns:a16="http://schemas.microsoft.com/office/drawing/2014/main" id="{9424E66C-B111-4A7B-9B0E-7596CD1B12FC}"/>
                  </a:ext>
                </a:extLst>
              </p:cNvPr>
              <p:cNvSpPr/>
              <p:nvPr/>
            </p:nvSpPr>
            <p:spPr>
              <a:xfrm>
                <a:off x="5075054" y="3230257"/>
                <a:ext cx="3027549" cy="3402394"/>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Left Arrow 4">
                <a:extLst>
                  <a:ext uri="{FF2B5EF4-FFF2-40B4-BE49-F238E27FC236}">
                    <a16:creationId xmlns:a16="http://schemas.microsoft.com/office/drawing/2014/main" id="{11B6635B-EC0F-400D-8248-6E1E3765BE74}"/>
                  </a:ext>
                </a:extLst>
              </p:cNvPr>
              <p:cNvSpPr/>
              <p:nvPr/>
            </p:nvSpPr>
            <p:spPr>
              <a:xfrm>
                <a:off x="4661998" y="4816308"/>
                <a:ext cx="739302" cy="648510"/>
              </a:xfrm>
              <a:prstGeom prst="leftArrow">
                <a:avLst>
                  <a:gd name="adj1" fmla="val 64000"/>
                  <a:gd name="adj2" fmla="val 57000"/>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5" name="Text Placeholder 5">
              <a:extLst>
                <a:ext uri="{FF2B5EF4-FFF2-40B4-BE49-F238E27FC236}">
                  <a16:creationId xmlns:a16="http://schemas.microsoft.com/office/drawing/2014/main" id="{46F19770-09F1-48EA-A548-53BBBAE35AA7}"/>
                </a:ext>
              </a:extLst>
            </p:cNvPr>
            <p:cNvSpPr txBox="1">
              <a:spLocks/>
            </p:cNvSpPr>
            <p:nvPr/>
          </p:nvSpPr>
          <p:spPr>
            <a:xfrm>
              <a:off x="6711919" y="2601201"/>
              <a:ext cx="2914685" cy="3402395"/>
            </a:xfrm>
            <a:prstGeom prst="rect">
              <a:avLst/>
            </a:prstGeom>
          </p:spPr>
          <p:txBody>
            <a:bodyPr vert="horz" lIns="68580" tIns="0" rIns="91440" bIns="0" rtlCol="0" anchor="ctr">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a:lnSpc>
                  <a:spcPct val="100000"/>
                </a:lnSpc>
                <a:spcBef>
                  <a:spcPts val="0"/>
                </a:spcBef>
                <a:spcAft>
                  <a:spcPts val="300"/>
                </a:spcAft>
              </a:pPr>
              <a:r>
                <a:rPr lang="en-US" sz="2000" b="1" dirty="0">
                  <a:solidFill>
                    <a:schemeClr val="bg1"/>
                  </a:solidFill>
                </a:rPr>
                <a:t>Increase treatment length </a:t>
              </a:r>
              <a:br>
                <a:rPr lang="en-US" sz="2000" b="1" dirty="0">
                  <a:solidFill>
                    <a:schemeClr val="bg1"/>
                  </a:solidFill>
                </a:rPr>
              </a:br>
              <a:r>
                <a:rPr lang="en-US" sz="2000" b="1" dirty="0">
                  <a:solidFill>
                    <a:schemeClr val="bg1"/>
                  </a:solidFill>
                </a:rPr>
                <a:t>and frequency</a:t>
              </a:r>
              <a:r>
                <a:rPr lang="en-US" sz="2000" b="1" baseline="30000" dirty="0">
                  <a:solidFill>
                    <a:schemeClr val="bg1"/>
                  </a:solidFill>
                </a:rPr>
                <a:t>1</a:t>
              </a:r>
            </a:p>
            <a:p>
              <a:pPr marL="174625" indent="-174625">
                <a:lnSpc>
                  <a:spcPct val="110000"/>
                </a:lnSpc>
                <a:spcBef>
                  <a:spcPts val="0"/>
                </a:spcBef>
                <a:spcAft>
                  <a:spcPts val="600"/>
                </a:spcAft>
                <a:buFont typeface="Arial" charset="0"/>
                <a:buChar char="•"/>
              </a:pPr>
              <a:r>
                <a:rPr lang="en-US" sz="2000" dirty="0">
                  <a:solidFill>
                    <a:schemeClr val="bg1"/>
                  </a:solidFill>
                </a:rPr>
                <a:t>Length of dialysis session </a:t>
              </a:r>
              <a:r>
                <a:rPr lang="en-US" sz="2000" b="1" u="sng" dirty="0">
                  <a:solidFill>
                    <a:schemeClr val="bg1"/>
                  </a:solidFill>
                </a:rPr>
                <a:t>must not</a:t>
              </a:r>
              <a:r>
                <a:rPr lang="en-US" sz="2000" dirty="0">
                  <a:solidFill>
                    <a:schemeClr val="bg1"/>
                  </a:solidFill>
                </a:rPr>
                <a:t> be decided only on the grounds of optimal </a:t>
              </a:r>
              <a:r>
                <a:rPr lang="en-US" sz="2000" dirty="0" err="1">
                  <a:solidFill>
                    <a:schemeClr val="bg1"/>
                  </a:solidFill>
                </a:rPr>
                <a:t>Kt</a:t>
              </a:r>
              <a:r>
                <a:rPr lang="en-US" sz="2000" dirty="0">
                  <a:solidFill>
                    <a:schemeClr val="bg1"/>
                  </a:solidFill>
                </a:rPr>
                <a:t>/V</a:t>
              </a:r>
            </a:p>
            <a:p>
              <a:pPr marL="174625" indent="-174625">
                <a:lnSpc>
                  <a:spcPct val="110000"/>
                </a:lnSpc>
                <a:spcBef>
                  <a:spcPts val="0"/>
                </a:spcBef>
                <a:spcAft>
                  <a:spcPts val="600"/>
                </a:spcAft>
                <a:buFont typeface="Arial" charset="0"/>
                <a:buChar char="•"/>
              </a:pPr>
              <a:r>
                <a:rPr lang="en-US" sz="2000" dirty="0">
                  <a:solidFill>
                    <a:schemeClr val="bg1"/>
                  </a:solidFill>
                </a:rPr>
                <a:t>Hemodialysis patients should receive at least 3 dialysis sessions of </a:t>
              </a:r>
              <a:r>
                <a:rPr lang="en-US" sz="2000" b="1" u="sng" dirty="0">
                  <a:solidFill>
                    <a:schemeClr val="bg1"/>
                  </a:solidFill>
                </a:rPr>
                <a:t>4 hours each</a:t>
              </a:r>
              <a:r>
                <a:rPr lang="en-US" sz="2000" dirty="0">
                  <a:solidFill>
                    <a:schemeClr val="bg1"/>
                  </a:solidFill>
                </a:rPr>
                <a:t> per week</a:t>
              </a:r>
            </a:p>
            <a:p>
              <a:pPr marL="174625" indent="-174625">
                <a:lnSpc>
                  <a:spcPct val="110000"/>
                </a:lnSpc>
                <a:spcBef>
                  <a:spcPts val="0"/>
                </a:spcBef>
                <a:spcAft>
                  <a:spcPts val="600"/>
                </a:spcAft>
                <a:buFont typeface="Arial" charset="0"/>
                <a:buChar char="•"/>
              </a:pPr>
              <a:r>
                <a:rPr lang="en-US" sz="2000" dirty="0">
                  <a:solidFill>
                    <a:schemeClr val="bg1"/>
                  </a:solidFill>
                </a:rPr>
                <a:t>Increasing duration of dialysis may represent an additional approach to control BP</a:t>
              </a:r>
            </a:p>
            <a:p>
              <a:pPr marL="174625" indent="-174625">
                <a:lnSpc>
                  <a:spcPct val="110000"/>
                </a:lnSpc>
                <a:spcBef>
                  <a:spcPts val="0"/>
                </a:spcBef>
                <a:spcAft>
                  <a:spcPts val="600"/>
                </a:spcAft>
                <a:buFont typeface="Arial" charset="0"/>
                <a:buChar char="•"/>
              </a:pPr>
              <a:r>
                <a:rPr lang="en-US" sz="2000" dirty="0">
                  <a:solidFill>
                    <a:schemeClr val="bg1"/>
                  </a:solidFill>
                </a:rPr>
                <a:t>Patients assigned to </a:t>
              </a:r>
              <a:r>
                <a:rPr lang="en-US" sz="2000" b="1" u="sng" dirty="0">
                  <a:solidFill>
                    <a:schemeClr val="bg1"/>
                  </a:solidFill>
                </a:rPr>
                <a:t>longer</a:t>
              </a:r>
              <a:r>
                <a:rPr lang="en-US" sz="2000" dirty="0">
                  <a:solidFill>
                    <a:schemeClr val="bg1"/>
                  </a:solidFill>
                </a:rPr>
                <a:t> or </a:t>
              </a:r>
              <a:r>
                <a:rPr lang="en-US" sz="2000" b="1" u="sng" dirty="0">
                  <a:solidFill>
                    <a:schemeClr val="bg1"/>
                  </a:solidFill>
                </a:rPr>
                <a:t>more frequent</a:t>
              </a:r>
              <a:r>
                <a:rPr lang="en-US" sz="2000" dirty="0">
                  <a:solidFill>
                    <a:schemeClr val="bg1"/>
                  </a:solidFill>
                </a:rPr>
                <a:t> dialysis regimens achieve better BP control with reduced requirements for antihypertensive medications</a:t>
              </a:r>
            </a:p>
          </p:txBody>
        </p:sp>
      </p:grpSp>
      <p:sp>
        <p:nvSpPr>
          <p:cNvPr id="14" name="Text Placeholder 6">
            <a:extLst>
              <a:ext uri="{FF2B5EF4-FFF2-40B4-BE49-F238E27FC236}">
                <a16:creationId xmlns:a16="http://schemas.microsoft.com/office/drawing/2014/main" id="{F7C76AA0-8ED7-4A17-B350-B883302C83BD}"/>
              </a:ext>
            </a:extLst>
          </p:cNvPr>
          <p:cNvSpPr txBox="1">
            <a:spLocks/>
          </p:cNvSpPr>
          <p:nvPr/>
        </p:nvSpPr>
        <p:spPr bwMode="auto">
          <a:xfrm>
            <a:off x="838200" y="6289028"/>
            <a:ext cx="7600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1pPr>
            <a:lvl2pPr marL="457189"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2pPr>
            <a:lvl3pPr marL="914377"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3pPr>
            <a:lvl4pPr marL="1371566"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4pPr>
            <a:lvl5pPr marL="1828755" indent="0" algn="l" defTabSz="914377" rtl="0" eaLnBrk="1" fontAlgn="base" hangingPunct="1">
              <a:lnSpc>
                <a:spcPct val="90000"/>
              </a:lnSpc>
              <a:spcBef>
                <a:spcPct val="30000"/>
              </a:spcBef>
              <a:spcAft>
                <a:spcPct val="0"/>
              </a:spcAft>
              <a:buFontTx/>
              <a:buNone/>
              <a:defRPr sz="1200" kern="1200">
                <a:solidFill>
                  <a:schemeClr val="tx2"/>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r>
              <a:rPr lang="en-US" sz="1000" baseline="30000" dirty="0"/>
              <a:t>1</a:t>
            </a:r>
            <a:r>
              <a:rPr lang="en-US" sz="1000" dirty="0"/>
              <a:t>Sarafidis PA, et al. Hypertension in dialysis patients. J </a:t>
            </a:r>
            <a:r>
              <a:rPr lang="en-US" sz="1000" dirty="0" err="1"/>
              <a:t>Hypertens</a:t>
            </a:r>
            <a:r>
              <a:rPr lang="en-US" sz="1000" dirty="0"/>
              <a:t>. 2017;35(4):657-676. </a:t>
            </a:r>
          </a:p>
        </p:txBody>
      </p:sp>
    </p:spTree>
    <p:extLst>
      <p:ext uri="{BB962C8B-B14F-4D97-AF65-F5344CB8AC3E}">
        <p14:creationId xmlns:p14="http://schemas.microsoft.com/office/powerpoint/2010/main" val="157426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9DE42E-0C81-4E5F-A87E-3DA8F80294B5}"/>
              </a:ext>
            </a:extLst>
          </p:cNvPr>
          <p:cNvSpPr>
            <a:spLocks noGrp="1"/>
          </p:cNvSpPr>
          <p:nvPr>
            <p:ph type="body" sz="quarter" idx="14"/>
          </p:nvPr>
        </p:nvSpPr>
        <p:spPr>
          <a:xfrm>
            <a:off x="838200" y="6106459"/>
            <a:ext cx="6707819" cy="708025"/>
          </a:xfrm>
        </p:spPr>
        <p:txBody>
          <a:bodyPr/>
          <a:lstStyle/>
          <a:p>
            <a:pPr>
              <a:lnSpc>
                <a:spcPct val="100000"/>
              </a:lnSpc>
              <a:spcBef>
                <a:spcPts val="0"/>
              </a:spcBef>
            </a:pPr>
            <a:r>
              <a:rPr lang="en-US" sz="1000" baseline="30000" dirty="0"/>
              <a:t>1</a:t>
            </a:r>
            <a:r>
              <a:rPr lang="en-US" sz="1000" dirty="0"/>
              <a:t>Kotanko P, Garg AX, </a:t>
            </a:r>
            <a:r>
              <a:rPr lang="en-US" sz="1000" dirty="0" err="1"/>
              <a:t>Depner</a:t>
            </a:r>
            <a:r>
              <a:rPr lang="en-US" sz="1000" dirty="0"/>
              <a:t> T., et al.; FHN Trial Group. Effects of frequent hemodialysis on blood pressure: Results from the randomized frequent hemodialysis network trials. </a:t>
            </a:r>
            <a:r>
              <a:rPr lang="en-US" sz="1000" dirty="0" err="1"/>
              <a:t>Hemodial</a:t>
            </a:r>
            <a:r>
              <a:rPr lang="en-US" sz="1000" dirty="0"/>
              <a:t> Int. 2015;19(3):386-401.</a:t>
            </a:r>
          </a:p>
          <a:p>
            <a:pPr>
              <a:lnSpc>
                <a:spcPct val="100000"/>
              </a:lnSpc>
              <a:spcBef>
                <a:spcPts val="0"/>
              </a:spcBef>
            </a:pPr>
            <a:r>
              <a:rPr lang="en-US" sz="1000" baseline="30000" dirty="0"/>
              <a:t>2</a:t>
            </a:r>
            <a:r>
              <a:rPr lang="en-US" sz="1000" dirty="0"/>
              <a:t>Culleton BF, Walsh M, </a:t>
            </a:r>
            <a:r>
              <a:rPr lang="en-US" sz="1000" dirty="0" err="1"/>
              <a:t>Klarenbach</a:t>
            </a:r>
            <a:r>
              <a:rPr lang="en-US" sz="1000" dirty="0"/>
              <a:t> SW, et al. Effect of frequent nocturnal hemodialysis vs conventional hemodialysis on left ventricular mass and quality of life: a randomized controlled trial. JAMA. 2007;298(11):1291-9.</a:t>
            </a:r>
          </a:p>
          <a:p>
            <a:endParaRPr lang="en-US" sz="1000" dirty="0"/>
          </a:p>
        </p:txBody>
      </p:sp>
      <p:sp>
        <p:nvSpPr>
          <p:cNvPr id="19" name="Title 2">
            <a:extLst>
              <a:ext uri="{FF2B5EF4-FFF2-40B4-BE49-F238E27FC236}">
                <a16:creationId xmlns:a16="http://schemas.microsoft.com/office/drawing/2014/main" id="{5B555FBC-B8CC-47CC-9974-F5FC2DEF4E65}"/>
              </a:ext>
            </a:extLst>
          </p:cNvPr>
          <p:cNvSpPr txBox="1">
            <a:spLocks/>
          </p:cNvSpPr>
          <p:nvPr/>
        </p:nvSpPr>
        <p:spPr bwMode="auto">
          <a:xfrm>
            <a:off x="839788" y="243068"/>
            <a:ext cx="7559040" cy="15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defTabSz="914377" rtl="0" eaLnBrk="1" fontAlgn="base" hangingPunct="1">
              <a:spcBef>
                <a:spcPct val="0"/>
              </a:spcBef>
              <a:spcAft>
                <a:spcPct val="0"/>
              </a:spcAft>
              <a:defRPr sz="4800" kern="1200">
                <a:solidFill>
                  <a:schemeClr val="tx2">
                    <a:lumMod val="50000"/>
                  </a:schemeClr>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a:lstStyle>
          <a:p>
            <a:r>
              <a:rPr lang="en-US" sz="3200" dirty="0"/>
              <a:t>More Frequent Hemodialysis</a:t>
            </a:r>
            <a:br>
              <a:rPr lang="en-US" sz="3200" dirty="0"/>
            </a:br>
            <a:r>
              <a:rPr lang="en-US" sz="3200" dirty="0"/>
              <a:t>Reduces Blood Pressure</a:t>
            </a:r>
          </a:p>
        </p:txBody>
      </p:sp>
      <p:pic>
        <p:nvPicPr>
          <p:cNvPr id="3" name="Picture 2">
            <a:extLst>
              <a:ext uri="{FF2B5EF4-FFF2-40B4-BE49-F238E27FC236}">
                <a16:creationId xmlns:a16="http://schemas.microsoft.com/office/drawing/2014/main" id="{5E725BB7-5C75-4D81-BAE5-07CCE3BCBA6C}"/>
              </a:ext>
            </a:extLst>
          </p:cNvPr>
          <p:cNvPicPr>
            <a:picLocks noChangeAspect="1"/>
          </p:cNvPicPr>
          <p:nvPr/>
        </p:nvPicPr>
        <p:blipFill>
          <a:blip r:embed="rId2"/>
          <a:stretch>
            <a:fillRect/>
          </a:stretch>
        </p:blipFill>
        <p:spPr>
          <a:xfrm>
            <a:off x="650483" y="1715670"/>
            <a:ext cx="5102794" cy="4048095"/>
          </a:xfrm>
          <a:prstGeom prst="rect">
            <a:avLst/>
          </a:prstGeom>
        </p:spPr>
      </p:pic>
      <p:sp>
        <p:nvSpPr>
          <p:cNvPr id="5" name="TextBox 4">
            <a:extLst>
              <a:ext uri="{FF2B5EF4-FFF2-40B4-BE49-F238E27FC236}">
                <a16:creationId xmlns:a16="http://schemas.microsoft.com/office/drawing/2014/main" id="{8C28F3E8-43C8-4A1C-A6AC-9101B074D69F}"/>
              </a:ext>
            </a:extLst>
          </p:cNvPr>
          <p:cNvSpPr txBox="1"/>
          <p:nvPr/>
        </p:nvSpPr>
        <p:spPr>
          <a:xfrm>
            <a:off x="7563773" y="2299317"/>
            <a:ext cx="443883" cy="225703"/>
          </a:xfrm>
          <a:prstGeom prst="rect">
            <a:avLst/>
          </a:prstGeom>
          <a:noFill/>
        </p:spPr>
        <p:txBody>
          <a:bodyPr wrap="square" rtlCol="0">
            <a:spAutoFit/>
          </a:bodyPr>
          <a:lstStyle/>
          <a:p>
            <a:r>
              <a:rPr lang="en-US" baseline="30000" dirty="0">
                <a:solidFill>
                  <a:schemeClr val="accent2"/>
                </a:solidFill>
              </a:rPr>
              <a:t>1</a:t>
            </a:r>
          </a:p>
        </p:txBody>
      </p:sp>
      <p:sp>
        <p:nvSpPr>
          <p:cNvPr id="11" name="TextBox 10">
            <a:extLst>
              <a:ext uri="{FF2B5EF4-FFF2-40B4-BE49-F238E27FC236}">
                <a16:creationId xmlns:a16="http://schemas.microsoft.com/office/drawing/2014/main" id="{D11E45FD-8705-45A4-93C4-6B9B426151CC}"/>
              </a:ext>
            </a:extLst>
          </p:cNvPr>
          <p:cNvSpPr txBox="1"/>
          <p:nvPr/>
        </p:nvSpPr>
        <p:spPr>
          <a:xfrm>
            <a:off x="7563773" y="2966619"/>
            <a:ext cx="443883" cy="225703"/>
          </a:xfrm>
          <a:prstGeom prst="rect">
            <a:avLst/>
          </a:prstGeom>
          <a:noFill/>
        </p:spPr>
        <p:txBody>
          <a:bodyPr wrap="square" rtlCol="0">
            <a:spAutoFit/>
          </a:bodyPr>
          <a:lstStyle/>
          <a:p>
            <a:r>
              <a:rPr lang="en-US" baseline="30000" dirty="0">
                <a:solidFill>
                  <a:schemeClr val="accent2"/>
                </a:solidFill>
              </a:rPr>
              <a:t>1</a:t>
            </a:r>
          </a:p>
        </p:txBody>
      </p:sp>
      <p:sp>
        <p:nvSpPr>
          <p:cNvPr id="13" name="TextBox 12">
            <a:extLst>
              <a:ext uri="{FF2B5EF4-FFF2-40B4-BE49-F238E27FC236}">
                <a16:creationId xmlns:a16="http://schemas.microsoft.com/office/drawing/2014/main" id="{0EAB24BB-B4C4-4115-9105-DE171538A5E8}"/>
              </a:ext>
            </a:extLst>
          </p:cNvPr>
          <p:cNvSpPr txBox="1"/>
          <p:nvPr/>
        </p:nvSpPr>
        <p:spPr>
          <a:xfrm>
            <a:off x="7563773" y="3616166"/>
            <a:ext cx="443883" cy="225703"/>
          </a:xfrm>
          <a:prstGeom prst="rect">
            <a:avLst/>
          </a:prstGeom>
          <a:noFill/>
        </p:spPr>
        <p:txBody>
          <a:bodyPr wrap="square" rtlCol="0">
            <a:spAutoFit/>
          </a:bodyPr>
          <a:lstStyle/>
          <a:p>
            <a:r>
              <a:rPr lang="en-US" baseline="30000" dirty="0">
                <a:solidFill>
                  <a:schemeClr val="accent2"/>
                </a:solidFill>
              </a:rPr>
              <a:t>2</a:t>
            </a:r>
          </a:p>
        </p:txBody>
      </p:sp>
      <p:pic>
        <p:nvPicPr>
          <p:cNvPr id="6" name="Picture 5">
            <a:extLst>
              <a:ext uri="{FF2B5EF4-FFF2-40B4-BE49-F238E27FC236}">
                <a16:creationId xmlns:a16="http://schemas.microsoft.com/office/drawing/2014/main" id="{85798B23-D502-4C2E-A841-F6AEC2E7700D}"/>
              </a:ext>
            </a:extLst>
          </p:cNvPr>
          <p:cNvPicPr>
            <a:picLocks noChangeAspect="1"/>
          </p:cNvPicPr>
          <p:nvPr/>
        </p:nvPicPr>
        <p:blipFill rotWithShape="1">
          <a:blip r:embed="rId3"/>
          <a:srcRect r="1030"/>
          <a:stretch/>
        </p:blipFill>
        <p:spPr>
          <a:xfrm>
            <a:off x="6049113" y="2021537"/>
            <a:ext cx="5971251" cy="2985470"/>
          </a:xfrm>
          <a:prstGeom prst="rect">
            <a:avLst/>
          </a:prstGeom>
        </p:spPr>
      </p:pic>
    </p:spTree>
    <p:extLst>
      <p:ext uri="{BB962C8B-B14F-4D97-AF65-F5344CB8AC3E}">
        <p14:creationId xmlns:p14="http://schemas.microsoft.com/office/powerpoint/2010/main" val="27488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B693F2-92A8-478C-A0D3-BBEB406D63A7}"/>
              </a:ext>
            </a:extLst>
          </p:cNvPr>
          <p:cNvPicPr>
            <a:picLocks noChangeAspect="1"/>
          </p:cNvPicPr>
          <p:nvPr/>
        </p:nvPicPr>
        <p:blipFill>
          <a:blip r:embed="rId2"/>
          <a:stretch>
            <a:fillRect/>
          </a:stretch>
        </p:blipFill>
        <p:spPr>
          <a:xfrm>
            <a:off x="697913" y="1860769"/>
            <a:ext cx="9687384" cy="4188315"/>
          </a:xfrm>
          <a:prstGeom prst="rect">
            <a:avLst/>
          </a:prstGeom>
        </p:spPr>
      </p:pic>
      <p:sp>
        <p:nvSpPr>
          <p:cNvPr id="2" name="Title 1">
            <a:extLst>
              <a:ext uri="{FF2B5EF4-FFF2-40B4-BE49-F238E27FC236}">
                <a16:creationId xmlns:a16="http://schemas.microsoft.com/office/drawing/2014/main" id="{63320511-A972-4464-973F-10EDAF48084E}"/>
              </a:ext>
            </a:extLst>
          </p:cNvPr>
          <p:cNvSpPr>
            <a:spLocks noGrp="1"/>
          </p:cNvSpPr>
          <p:nvPr>
            <p:ph type="title"/>
          </p:nvPr>
        </p:nvSpPr>
        <p:spPr>
          <a:xfrm>
            <a:off x="838200" y="366185"/>
            <a:ext cx="8458200" cy="1325033"/>
          </a:xfrm>
        </p:spPr>
        <p:txBody>
          <a:bodyPr/>
          <a:lstStyle/>
          <a:p>
            <a:r>
              <a:rPr lang="en-US" sz="3200" dirty="0"/>
              <a:t>More Frequent Hemodialysis </a:t>
            </a:r>
            <a:br>
              <a:rPr lang="en-US" sz="3200" dirty="0"/>
            </a:br>
            <a:r>
              <a:rPr lang="en-US" sz="3200" dirty="0"/>
              <a:t>Reduced Need for Prescribed Antihypertensive Medication</a:t>
            </a:r>
          </a:p>
        </p:txBody>
      </p:sp>
      <p:sp>
        <p:nvSpPr>
          <p:cNvPr id="6" name="Text Placeholder 12">
            <a:extLst>
              <a:ext uri="{FF2B5EF4-FFF2-40B4-BE49-F238E27FC236}">
                <a16:creationId xmlns:a16="http://schemas.microsoft.com/office/drawing/2014/main" id="{0AE2A050-6CB8-4B52-87A9-FA41945B706F}"/>
              </a:ext>
            </a:extLst>
          </p:cNvPr>
          <p:cNvSpPr txBox="1">
            <a:spLocks/>
          </p:cNvSpPr>
          <p:nvPr/>
        </p:nvSpPr>
        <p:spPr>
          <a:xfrm>
            <a:off x="802688" y="6085286"/>
            <a:ext cx="6503634" cy="728325"/>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buNone/>
            </a:pPr>
            <a:r>
              <a:rPr lang="en-US" sz="1000" baseline="30000" dirty="0">
                <a:solidFill>
                  <a:schemeClr val="tx2"/>
                </a:solidFill>
              </a:rPr>
              <a:t>1</a:t>
            </a:r>
            <a:r>
              <a:rPr lang="en-US" sz="1000" dirty="0">
                <a:solidFill>
                  <a:schemeClr val="tx2"/>
                </a:solidFill>
              </a:rPr>
              <a:t>Kotanko P, Garg AX, </a:t>
            </a:r>
            <a:r>
              <a:rPr lang="en-US" sz="1000" dirty="0" err="1">
                <a:solidFill>
                  <a:schemeClr val="tx2"/>
                </a:solidFill>
              </a:rPr>
              <a:t>Depner</a:t>
            </a:r>
            <a:r>
              <a:rPr lang="en-US" sz="1000" dirty="0">
                <a:solidFill>
                  <a:schemeClr val="tx2"/>
                </a:solidFill>
              </a:rPr>
              <a:t> T., et al.; FHN Trial Group. Effects of frequent hemodialysis on blood pressure: Results from the randomized frequent hemodialysis network trials. </a:t>
            </a:r>
            <a:r>
              <a:rPr lang="en-US" sz="1000" dirty="0" err="1">
                <a:solidFill>
                  <a:schemeClr val="tx2"/>
                </a:solidFill>
              </a:rPr>
              <a:t>Hemodial</a:t>
            </a:r>
            <a:r>
              <a:rPr lang="en-US" sz="1000" dirty="0">
                <a:solidFill>
                  <a:schemeClr val="tx2"/>
                </a:solidFill>
              </a:rPr>
              <a:t> Int. 2015;19(3):386-401.</a:t>
            </a:r>
          </a:p>
          <a:p>
            <a:pPr marL="0" indent="0">
              <a:lnSpc>
                <a:spcPct val="100000"/>
              </a:lnSpc>
              <a:spcBef>
                <a:spcPts val="0"/>
              </a:spcBef>
              <a:buNone/>
            </a:pPr>
            <a:r>
              <a:rPr lang="en-US" sz="1000" baseline="30000" dirty="0">
                <a:solidFill>
                  <a:schemeClr val="tx2"/>
                </a:solidFill>
              </a:rPr>
              <a:t>2</a:t>
            </a:r>
            <a:r>
              <a:rPr lang="en-US" sz="1000" dirty="0">
                <a:solidFill>
                  <a:schemeClr val="tx2"/>
                </a:solidFill>
              </a:rPr>
              <a:t>Jaber BL, Collins AJ, Finkelstein FO, et al. Daily hemodialysis reduces the need for anti-hypertensive medications. Abstract. Renal Week 2009, San Diego, CA.</a:t>
            </a:r>
          </a:p>
        </p:txBody>
      </p:sp>
    </p:spTree>
    <p:extLst>
      <p:ext uri="{BB962C8B-B14F-4D97-AF65-F5344CB8AC3E}">
        <p14:creationId xmlns:p14="http://schemas.microsoft.com/office/powerpoint/2010/main" val="336158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A1EA1A-6652-4D05-9083-35668E19C0E7}"/>
              </a:ext>
            </a:extLst>
          </p:cNvPr>
          <p:cNvSpPr>
            <a:spLocks noGrp="1"/>
          </p:cNvSpPr>
          <p:nvPr>
            <p:ph type="body" sz="quarter" idx="14"/>
          </p:nvPr>
        </p:nvSpPr>
        <p:spPr/>
        <p:txBody>
          <a:bodyPr/>
          <a:lstStyle/>
          <a:p>
            <a:r>
              <a:rPr lang="en-US" sz="1000" baseline="30000" dirty="0"/>
              <a:t>1</a:t>
            </a:r>
            <a:r>
              <a:rPr lang="en-US" sz="1000" dirty="0"/>
              <a:t>Sarafidis PA, et al. Hypertension in dialysis patients. J </a:t>
            </a:r>
            <a:r>
              <a:rPr lang="en-US" sz="1000" dirty="0" err="1"/>
              <a:t>Hypertens</a:t>
            </a:r>
            <a:r>
              <a:rPr lang="en-US" sz="1000" dirty="0"/>
              <a:t>. 2017;35(4):657-676. </a:t>
            </a:r>
          </a:p>
        </p:txBody>
      </p:sp>
      <p:grpSp>
        <p:nvGrpSpPr>
          <p:cNvPr id="7" name="Group 6">
            <a:extLst>
              <a:ext uri="{FF2B5EF4-FFF2-40B4-BE49-F238E27FC236}">
                <a16:creationId xmlns:a16="http://schemas.microsoft.com/office/drawing/2014/main" id="{6EF3145F-E003-4C14-83BC-AF88EC93D3FF}"/>
              </a:ext>
            </a:extLst>
          </p:cNvPr>
          <p:cNvGrpSpPr/>
          <p:nvPr/>
        </p:nvGrpSpPr>
        <p:grpSpPr>
          <a:xfrm>
            <a:off x="838200" y="1405283"/>
            <a:ext cx="10588752" cy="4474663"/>
            <a:chOff x="914398" y="641348"/>
            <a:chExt cx="6853195" cy="5600699"/>
          </a:xfrm>
        </p:grpSpPr>
        <p:sp>
          <p:nvSpPr>
            <p:cNvPr id="8" name="Title 1">
              <a:extLst>
                <a:ext uri="{FF2B5EF4-FFF2-40B4-BE49-F238E27FC236}">
                  <a16:creationId xmlns:a16="http://schemas.microsoft.com/office/drawing/2014/main" id="{E28FA40C-55FC-4F03-8DC2-675298580149}"/>
                </a:ext>
              </a:extLst>
            </p:cNvPr>
            <p:cNvSpPr txBox="1">
              <a:spLocks/>
            </p:cNvSpPr>
            <p:nvPr/>
          </p:nvSpPr>
          <p:spPr>
            <a:xfrm>
              <a:off x="914400" y="641348"/>
              <a:ext cx="6853193" cy="892715"/>
            </a:xfrm>
            <a:prstGeom prst="rect">
              <a:avLst/>
            </a:prstGeom>
            <a:solidFill>
              <a:schemeClr val="accent4">
                <a:lumMod val="60000"/>
                <a:lumOff val="40000"/>
              </a:schemeClr>
            </a:solidFill>
          </p:spPr>
          <p:txBody>
            <a:bodyPr vert="horz" lIns="182880" tIns="34290" rIns="68580" bIns="91440" rtlCol="0" anchor="b" anchorCtr="0">
              <a:noAutofit/>
            </a:bodyPr>
            <a:lstStyle>
              <a:lvl1pPr algn="l" defTabSz="685800" rtl="0" eaLnBrk="1" latinLnBrk="0" hangingPunct="1">
                <a:spcBef>
                  <a:spcPct val="0"/>
                </a:spcBef>
                <a:buNone/>
                <a:defRPr sz="3300" kern="1200">
                  <a:solidFill>
                    <a:schemeClr val="accent1"/>
                  </a:solidFill>
                  <a:latin typeface="+mj-lt"/>
                  <a:ea typeface="+mj-ea"/>
                  <a:cs typeface="+mj-cs"/>
                </a:defRPr>
              </a:lvl1pPr>
            </a:lstStyle>
            <a:p>
              <a:r>
                <a:rPr lang="en-US" sz="3600" b="1" dirty="0">
                  <a:solidFill>
                    <a:schemeClr val="bg1"/>
                  </a:solidFill>
                </a:rPr>
                <a:t>Pharmacological Strategies</a:t>
              </a:r>
              <a:r>
                <a:rPr lang="en-US" sz="3600" b="1" baseline="30000" dirty="0">
                  <a:solidFill>
                    <a:schemeClr val="bg1"/>
                  </a:solidFill>
                </a:rPr>
                <a:t>1</a:t>
              </a:r>
            </a:p>
          </p:txBody>
        </p:sp>
        <p:sp>
          <p:nvSpPr>
            <p:cNvPr id="9" name="Rectangle 8">
              <a:extLst>
                <a:ext uri="{FF2B5EF4-FFF2-40B4-BE49-F238E27FC236}">
                  <a16:creationId xmlns:a16="http://schemas.microsoft.com/office/drawing/2014/main" id="{69412B22-A45B-43CA-BEE3-6327B155EF67}"/>
                </a:ext>
              </a:extLst>
            </p:cNvPr>
            <p:cNvSpPr/>
            <p:nvPr/>
          </p:nvSpPr>
          <p:spPr>
            <a:xfrm>
              <a:off x="914399" y="1534063"/>
              <a:ext cx="3426597" cy="13424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t" anchorCtr="0"/>
            <a:lstStyle/>
            <a:p>
              <a:pPr>
                <a:lnSpc>
                  <a:spcPts val="2800"/>
                </a:lnSpc>
                <a:spcAft>
                  <a:spcPts val="1800"/>
                </a:spcAft>
              </a:pPr>
              <a:r>
                <a:rPr lang="en-US" sz="2600" dirty="0">
                  <a:solidFill>
                    <a:schemeClr val="accent4"/>
                  </a:solidFill>
                </a:rPr>
                <a:t>Beta blockers</a:t>
              </a:r>
            </a:p>
          </p:txBody>
        </p:sp>
        <p:sp>
          <p:nvSpPr>
            <p:cNvPr id="10" name="Rectangle 9">
              <a:extLst>
                <a:ext uri="{FF2B5EF4-FFF2-40B4-BE49-F238E27FC236}">
                  <a16:creationId xmlns:a16="http://schemas.microsoft.com/office/drawing/2014/main" id="{17D6DAA3-E33F-4F79-8D74-2D140BFCF9CE}"/>
                </a:ext>
              </a:extLst>
            </p:cNvPr>
            <p:cNvSpPr/>
            <p:nvPr/>
          </p:nvSpPr>
          <p:spPr>
            <a:xfrm>
              <a:off x="4340996" y="1534062"/>
              <a:ext cx="3426597" cy="13424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t" anchorCtr="0"/>
            <a:lstStyle/>
            <a:p>
              <a:pPr>
                <a:lnSpc>
                  <a:spcPts val="2800"/>
                </a:lnSpc>
                <a:spcAft>
                  <a:spcPts val="1800"/>
                </a:spcAft>
              </a:pPr>
              <a:r>
                <a:rPr lang="en-US" sz="2600" dirty="0">
                  <a:solidFill>
                    <a:schemeClr val="bg1"/>
                  </a:solidFill>
                </a:rPr>
                <a:t>Calcium channel blockers</a:t>
              </a:r>
            </a:p>
          </p:txBody>
        </p:sp>
        <p:sp>
          <p:nvSpPr>
            <p:cNvPr id="11" name="Rectangle 10">
              <a:extLst>
                <a:ext uri="{FF2B5EF4-FFF2-40B4-BE49-F238E27FC236}">
                  <a16:creationId xmlns:a16="http://schemas.microsoft.com/office/drawing/2014/main" id="{B67171E1-3603-4042-AA69-538FDA976581}"/>
                </a:ext>
              </a:extLst>
            </p:cNvPr>
            <p:cNvSpPr/>
            <p:nvPr/>
          </p:nvSpPr>
          <p:spPr>
            <a:xfrm>
              <a:off x="914399" y="2872557"/>
              <a:ext cx="3426597" cy="15620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t" anchorCtr="0"/>
            <a:lstStyle/>
            <a:p>
              <a:pPr>
                <a:lnSpc>
                  <a:spcPts val="2800"/>
                </a:lnSpc>
                <a:spcAft>
                  <a:spcPts val="1800"/>
                </a:spcAft>
              </a:pPr>
              <a:r>
                <a:rPr lang="en-US" sz="2600" dirty="0">
                  <a:solidFill>
                    <a:schemeClr val="bg1"/>
                  </a:solidFill>
                </a:rPr>
                <a:t>ACE inhibitors </a:t>
              </a:r>
              <a:br>
                <a:rPr lang="en-US" sz="2600" dirty="0">
                  <a:solidFill>
                    <a:schemeClr val="bg1"/>
                  </a:solidFill>
                </a:rPr>
              </a:br>
              <a:r>
                <a:rPr lang="en-US" sz="2600" dirty="0">
                  <a:solidFill>
                    <a:schemeClr val="bg1"/>
                  </a:solidFill>
                </a:rPr>
                <a:t>&amp; ARBs</a:t>
              </a:r>
            </a:p>
          </p:txBody>
        </p:sp>
        <p:sp>
          <p:nvSpPr>
            <p:cNvPr id="12" name="Rectangle 11">
              <a:extLst>
                <a:ext uri="{FF2B5EF4-FFF2-40B4-BE49-F238E27FC236}">
                  <a16:creationId xmlns:a16="http://schemas.microsoft.com/office/drawing/2014/main" id="{E267AA2B-5B43-468E-9B23-AF8FADD4064A}"/>
                </a:ext>
              </a:extLst>
            </p:cNvPr>
            <p:cNvSpPr/>
            <p:nvPr/>
          </p:nvSpPr>
          <p:spPr>
            <a:xfrm>
              <a:off x="4340996" y="2876548"/>
              <a:ext cx="3426597" cy="15621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rtlCol="0" anchor="t" anchorCtr="0"/>
            <a:lstStyle/>
            <a:p>
              <a:pPr>
                <a:lnSpc>
                  <a:spcPts val="2800"/>
                </a:lnSpc>
                <a:spcAft>
                  <a:spcPts val="1800"/>
                </a:spcAft>
              </a:pPr>
              <a:r>
                <a:rPr lang="en-US" sz="2600" dirty="0">
                  <a:solidFill>
                    <a:schemeClr val="accent4"/>
                  </a:solidFill>
                </a:rPr>
                <a:t>Mineralocorticoid receptor antagonists</a:t>
              </a:r>
            </a:p>
          </p:txBody>
        </p:sp>
        <p:sp>
          <p:nvSpPr>
            <p:cNvPr id="13" name="Rectangle 12">
              <a:extLst>
                <a:ext uri="{FF2B5EF4-FFF2-40B4-BE49-F238E27FC236}">
                  <a16:creationId xmlns:a16="http://schemas.microsoft.com/office/drawing/2014/main" id="{C45545A5-BD99-48DB-B6F6-9BBB6081DCA1}"/>
                </a:ext>
              </a:extLst>
            </p:cNvPr>
            <p:cNvSpPr/>
            <p:nvPr/>
          </p:nvSpPr>
          <p:spPr>
            <a:xfrm>
              <a:off x="914398" y="4434656"/>
              <a:ext cx="6853195" cy="18073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822960" bIns="731520" rtlCol="0" anchor="t" anchorCtr="0"/>
            <a:lstStyle/>
            <a:p>
              <a:pPr>
                <a:lnSpc>
                  <a:spcPts val="2800"/>
                </a:lnSpc>
                <a:spcAft>
                  <a:spcPts val="1800"/>
                </a:spcAft>
              </a:pPr>
              <a:r>
                <a:rPr lang="en-US" sz="2400" b="1" dirty="0">
                  <a:solidFill>
                    <a:schemeClr val="bg1"/>
                  </a:solidFill>
                </a:rPr>
                <a:t>Administration of antihypertensive drug therapy in dialysis patients considered to be volume overloaded should </a:t>
              </a:r>
              <a:r>
                <a:rPr lang="en-US" sz="2400" b="1" u="sng" dirty="0">
                  <a:solidFill>
                    <a:schemeClr val="bg1"/>
                  </a:solidFill>
                </a:rPr>
                <a:t>follow</a:t>
              </a:r>
              <a:r>
                <a:rPr lang="en-US" sz="2400" b="1" dirty="0">
                  <a:solidFill>
                    <a:schemeClr val="bg1"/>
                  </a:solidFill>
                </a:rPr>
                <a:t> the attainment of dry-weight.</a:t>
              </a:r>
            </a:p>
          </p:txBody>
        </p:sp>
      </p:grpSp>
    </p:spTree>
    <p:extLst>
      <p:ext uri="{BB962C8B-B14F-4D97-AF65-F5344CB8AC3E}">
        <p14:creationId xmlns:p14="http://schemas.microsoft.com/office/powerpoint/2010/main" val="268323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6185"/>
            <a:ext cx="7772400" cy="1325033"/>
          </a:xfrm>
        </p:spPr>
        <p:txBody>
          <a:bodyPr/>
          <a:lstStyle/>
          <a:p>
            <a:r>
              <a:rPr lang="en-US" sz="3200" dirty="0">
                <a:solidFill>
                  <a:schemeClr val="tx2">
                    <a:lumMod val="50000"/>
                  </a:schemeClr>
                </a:solidFill>
              </a:rPr>
              <a:t>Key Takeaways</a:t>
            </a:r>
          </a:p>
        </p:txBody>
      </p:sp>
      <p:sp>
        <p:nvSpPr>
          <p:cNvPr id="6" name="Text Placeholder 5"/>
          <p:cNvSpPr>
            <a:spLocks noGrp="1"/>
          </p:cNvSpPr>
          <p:nvPr>
            <p:ph sz="half" idx="1"/>
          </p:nvPr>
        </p:nvSpPr>
        <p:spPr>
          <a:xfrm>
            <a:off x="838200" y="1885950"/>
            <a:ext cx="4210938" cy="4240214"/>
          </a:xfrm>
        </p:spPr>
        <p:txBody>
          <a:bodyPr/>
          <a:lstStyle/>
          <a:p>
            <a:pPr marL="0" indent="0">
              <a:buNone/>
            </a:pPr>
            <a:r>
              <a:rPr lang="en-US" b="1" dirty="0">
                <a:solidFill>
                  <a:srgbClr val="323232"/>
                </a:solidFill>
              </a:rPr>
              <a:t>FINDING</a:t>
            </a:r>
            <a:r>
              <a:rPr lang="en-US" b="1" baseline="30000" dirty="0">
                <a:solidFill>
                  <a:srgbClr val="323232"/>
                </a:solidFill>
              </a:rPr>
              <a:t>1</a:t>
            </a:r>
            <a:r>
              <a:rPr lang="en-US" dirty="0">
                <a:solidFill>
                  <a:srgbClr val="323232"/>
                </a:solidFill>
              </a:rPr>
              <a:t>	</a:t>
            </a:r>
          </a:p>
          <a:p>
            <a:r>
              <a:rPr lang="en-US" dirty="0">
                <a:solidFill>
                  <a:srgbClr val="323232"/>
                </a:solidFill>
              </a:rPr>
              <a:t>Salt and water are foremost problems</a:t>
            </a:r>
            <a:br>
              <a:rPr lang="en-US" dirty="0">
                <a:solidFill>
                  <a:srgbClr val="323232"/>
                </a:solidFill>
              </a:rPr>
            </a:br>
            <a:endParaRPr lang="en-US" dirty="0">
              <a:solidFill>
                <a:srgbClr val="323232"/>
              </a:solidFill>
            </a:endParaRPr>
          </a:p>
          <a:p>
            <a:r>
              <a:rPr lang="en-US" dirty="0">
                <a:solidFill>
                  <a:srgbClr val="323232"/>
                </a:solidFill>
              </a:rPr>
              <a:t>Nonpharmacologic interventions targeting sodium and volume excess are fundamental—and should be carefully implemented before pharmacological interventions</a:t>
            </a:r>
          </a:p>
        </p:txBody>
      </p:sp>
      <p:sp>
        <p:nvSpPr>
          <p:cNvPr id="10" name="Content Placeholder 9">
            <a:extLst>
              <a:ext uri="{FF2B5EF4-FFF2-40B4-BE49-F238E27FC236}">
                <a16:creationId xmlns:a16="http://schemas.microsoft.com/office/drawing/2014/main" id="{5B02E218-DEAB-4EC3-96EC-A6E4897C5DD9}"/>
              </a:ext>
            </a:extLst>
          </p:cNvPr>
          <p:cNvSpPr>
            <a:spLocks noGrp="1"/>
          </p:cNvSpPr>
          <p:nvPr>
            <p:ph sz="half" idx="2"/>
          </p:nvPr>
        </p:nvSpPr>
        <p:spPr>
          <a:xfrm>
            <a:off x="6273800" y="1885950"/>
            <a:ext cx="5157216" cy="4240214"/>
          </a:xfrm>
        </p:spPr>
        <p:txBody>
          <a:bodyPr/>
          <a:lstStyle/>
          <a:p>
            <a:pPr marL="0" indent="0">
              <a:buNone/>
            </a:pPr>
            <a:r>
              <a:rPr lang="en-US" b="1" dirty="0">
                <a:solidFill>
                  <a:srgbClr val="323232"/>
                </a:solidFill>
              </a:rPr>
              <a:t>RECOMMENDATION</a:t>
            </a:r>
            <a:r>
              <a:rPr lang="en-US" b="1" baseline="30000" dirty="0">
                <a:solidFill>
                  <a:srgbClr val="323232"/>
                </a:solidFill>
              </a:rPr>
              <a:t>1</a:t>
            </a:r>
            <a:r>
              <a:rPr lang="en-US" b="1" dirty="0">
                <a:solidFill>
                  <a:srgbClr val="323232"/>
                </a:solidFill>
              </a:rPr>
              <a:t>	</a:t>
            </a:r>
          </a:p>
          <a:p>
            <a:r>
              <a:rPr lang="en-US" dirty="0">
                <a:solidFill>
                  <a:srgbClr val="323232"/>
                </a:solidFill>
              </a:rPr>
              <a:t>Limit sodium exposure from diet </a:t>
            </a:r>
            <a:br>
              <a:rPr lang="en-US" dirty="0">
                <a:solidFill>
                  <a:srgbClr val="323232"/>
                </a:solidFill>
              </a:rPr>
            </a:br>
            <a:r>
              <a:rPr lang="en-US" dirty="0">
                <a:solidFill>
                  <a:srgbClr val="323232"/>
                </a:solidFill>
              </a:rPr>
              <a:t>or dialysate</a:t>
            </a:r>
            <a:br>
              <a:rPr lang="en-US" dirty="0">
                <a:solidFill>
                  <a:srgbClr val="323232"/>
                </a:solidFill>
              </a:rPr>
            </a:br>
            <a:endParaRPr lang="en-US" dirty="0">
              <a:solidFill>
                <a:srgbClr val="323232"/>
              </a:solidFill>
            </a:endParaRPr>
          </a:p>
          <a:p>
            <a:r>
              <a:rPr lang="en-US" dirty="0">
                <a:solidFill>
                  <a:srgbClr val="323232"/>
                </a:solidFill>
              </a:rPr>
              <a:t>Increase treatment length and frequency</a:t>
            </a:r>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8" name="Text Placeholder 5"/>
          <p:cNvSpPr txBox="1">
            <a:spLocks/>
          </p:cNvSpPr>
          <p:nvPr/>
        </p:nvSpPr>
        <p:spPr>
          <a:xfrm>
            <a:off x="6588867" y="2419000"/>
            <a:ext cx="3033258" cy="2684071"/>
          </a:xfrm>
          <a:prstGeom prst="rect">
            <a:avLst/>
          </a:prstGeom>
        </p:spPr>
        <p:txBody>
          <a:bodyPr vert="horz" lIns="68580" tIns="34290" rIns="68580" bIns="34290" rtlCol="0">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a:lnSpc>
                <a:spcPct val="100000"/>
              </a:lnSpc>
              <a:spcBef>
                <a:spcPts val="0"/>
              </a:spcBef>
              <a:spcAft>
                <a:spcPts val="600"/>
              </a:spcAft>
            </a:pPr>
            <a:endParaRPr lang="en-US" sz="1400" dirty="0">
              <a:solidFill>
                <a:schemeClr val="tx2"/>
              </a:solidFill>
            </a:endParaRPr>
          </a:p>
        </p:txBody>
      </p:sp>
      <p:cxnSp>
        <p:nvCxnSpPr>
          <p:cNvPr id="5" name="Straight Arrow Connector 4"/>
          <p:cNvCxnSpPr>
            <a:cxnSpLocks/>
          </p:cNvCxnSpPr>
          <p:nvPr/>
        </p:nvCxnSpPr>
        <p:spPr>
          <a:xfrm>
            <a:off x="5187098" y="2466017"/>
            <a:ext cx="914400" cy="0"/>
          </a:xfrm>
          <a:prstGeom prst="straightConnector1">
            <a:avLst/>
          </a:prstGeom>
          <a:ln w="114300">
            <a:solidFill>
              <a:srgbClr val="ED6B2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5187098" y="3479460"/>
            <a:ext cx="914400" cy="0"/>
          </a:xfrm>
          <a:prstGeom prst="straightConnector1">
            <a:avLst/>
          </a:prstGeom>
          <a:ln w="114300">
            <a:solidFill>
              <a:srgbClr val="ED6B2A"/>
            </a:solidFill>
            <a:tailEnd type="triangle"/>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CAC8EAC-51C4-47D3-837E-AB84F38D689B}"/>
              </a:ext>
            </a:extLst>
          </p:cNvPr>
          <p:cNvSpPr txBox="1">
            <a:spLocks/>
          </p:cNvSpPr>
          <p:nvPr/>
        </p:nvSpPr>
        <p:spPr>
          <a:xfrm>
            <a:off x="838200" y="6271272"/>
            <a:ext cx="7600950" cy="285750"/>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buNone/>
            </a:pPr>
            <a:r>
              <a:rPr lang="en-US" sz="1000" baseline="30000" dirty="0">
                <a:solidFill>
                  <a:schemeClr val="tx2"/>
                </a:solidFill>
              </a:rPr>
              <a:t>1</a:t>
            </a:r>
            <a:r>
              <a:rPr lang="en-US" sz="1000" dirty="0">
                <a:solidFill>
                  <a:schemeClr val="tx2"/>
                </a:solidFill>
              </a:rPr>
              <a:t>Sarafidis PA, et al. Hypertension in dialysis patients. J </a:t>
            </a:r>
            <a:r>
              <a:rPr lang="en-US" sz="1000" dirty="0" err="1">
                <a:solidFill>
                  <a:schemeClr val="tx2"/>
                </a:solidFill>
              </a:rPr>
              <a:t>Hypertens</a:t>
            </a:r>
            <a:r>
              <a:rPr lang="en-US" sz="1000" dirty="0">
                <a:solidFill>
                  <a:schemeClr val="tx2"/>
                </a:solidFill>
              </a:rPr>
              <a:t>. 2017;35(4):657-676. </a:t>
            </a:r>
          </a:p>
        </p:txBody>
      </p:sp>
    </p:spTree>
    <p:extLst>
      <p:ext uri="{BB962C8B-B14F-4D97-AF65-F5344CB8AC3E}">
        <p14:creationId xmlns:p14="http://schemas.microsoft.com/office/powerpoint/2010/main" val="11660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CC04E82-D4F2-4542-B6BE-4A3847545EDD}"/>
              </a:ext>
            </a:extLst>
          </p:cNvPr>
          <p:cNvSpPr>
            <a:spLocks noGrp="1"/>
          </p:cNvSpPr>
          <p:nvPr>
            <p:ph type="body" orient="vert" idx="1"/>
          </p:nvPr>
        </p:nvSpPr>
        <p:spPr>
          <a:xfrm>
            <a:off x="609600" y="1504950"/>
            <a:ext cx="10820400" cy="4671483"/>
          </a:xfrm>
        </p:spPr>
        <p:txBody>
          <a:bodyPr/>
          <a:lstStyle/>
          <a:p>
            <a:pPr marL="0" indent="0">
              <a:lnSpc>
                <a:spcPct val="100000"/>
              </a:lnSpc>
              <a:spcBef>
                <a:spcPts val="0"/>
              </a:spcBef>
              <a:spcAft>
                <a:spcPts val="0"/>
              </a:spcAft>
              <a:buNone/>
            </a:pPr>
            <a:r>
              <a:rPr lang="en-US" sz="2000" b="1" dirty="0"/>
              <a:t>Broader context as summarized by Dr. Allan J. Collins:</a:t>
            </a:r>
          </a:p>
          <a:p>
            <a:pPr marL="0" indent="0">
              <a:lnSpc>
                <a:spcPct val="100000"/>
              </a:lnSpc>
              <a:spcBef>
                <a:spcPts val="0"/>
              </a:spcBef>
              <a:spcAft>
                <a:spcPts val="0"/>
              </a:spcAft>
              <a:buNone/>
            </a:pPr>
            <a:r>
              <a:rPr lang="en-US" sz="1800" b="1" dirty="0">
                <a:solidFill>
                  <a:schemeClr val="tx2"/>
                </a:solidFill>
              </a:rPr>
              <a:t>Chief Medical Officer for NxStage Medical, Inc.</a:t>
            </a:r>
          </a:p>
          <a:p>
            <a:pPr marL="0" indent="0">
              <a:lnSpc>
                <a:spcPct val="100000"/>
              </a:lnSpc>
              <a:spcBef>
                <a:spcPts val="0"/>
              </a:spcBef>
              <a:spcAft>
                <a:spcPts val="600"/>
              </a:spcAft>
              <a:buNone/>
            </a:pPr>
            <a:r>
              <a:rPr lang="en-US" sz="1800" b="1" dirty="0">
                <a:solidFill>
                  <a:schemeClr val="tx2"/>
                </a:solidFill>
              </a:rPr>
              <a:t>University of Minnesota School of Medicine</a:t>
            </a:r>
          </a:p>
          <a:p>
            <a:pPr marL="0" indent="0">
              <a:lnSpc>
                <a:spcPct val="100000"/>
              </a:lnSpc>
              <a:spcBef>
                <a:spcPts val="0"/>
              </a:spcBef>
              <a:spcAft>
                <a:spcPts val="600"/>
              </a:spcAft>
              <a:buNone/>
            </a:pPr>
            <a:endParaRPr lang="en-US" sz="900" b="1" dirty="0">
              <a:solidFill>
                <a:schemeClr val="tx2"/>
              </a:solidFill>
            </a:endParaRPr>
          </a:p>
          <a:p>
            <a:pPr marL="174625" indent="-174625">
              <a:lnSpc>
                <a:spcPct val="100000"/>
              </a:lnSpc>
              <a:spcBef>
                <a:spcPts val="0"/>
              </a:spcBef>
              <a:spcAft>
                <a:spcPts val="600"/>
              </a:spcAft>
              <a:buFont typeface="Arial" charset="0"/>
              <a:buChar char="•"/>
            </a:pPr>
            <a:r>
              <a:rPr lang="en-US" sz="2000" dirty="0">
                <a:solidFill>
                  <a:srgbClr val="323232"/>
                </a:solidFill>
              </a:rPr>
              <a:t>Persistent hypertension is found in more than half of the dialysis population, making it a fundamental and unmet challenge in dialysis</a:t>
            </a:r>
          </a:p>
          <a:p>
            <a:pPr marL="174625" indent="-174625">
              <a:lnSpc>
                <a:spcPct val="100000"/>
              </a:lnSpc>
              <a:spcBef>
                <a:spcPts val="0"/>
              </a:spcBef>
              <a:spcAft>
                <a:spcPts val="600"/>
              </a:spcAft>
              <a:buFont typeface="Arial" charset="0"/>
              <a:buChar char="•"/>
            </a:pPr>
            <a:r>
              <a:rPr lang="en-US" sz="2000" dirty="0">
                <a:solidFill>
                  <a:srgbClr val="323232"/>
                </a:solidFill>
              </a:rPr>
              <a:t>The link between hypertension, left ventricular hypertrophy, heart failure, and sudden death is clinically clear—effective interventions, however, have been lacking</a:t>
            </a:r>
          </a:p>
          <a:p>
            <a:pPr marL="174625" indent="-174625">
              <a:lnSpc>
                <a:spcPct val="100000"/>
              </a:lnSpc>
              <a:spcBef>
                <a:spcPts val="0"/>
              </a:spcBef>
              <a:spcAft>
                <a:spcPts val="600"/>
              </a:spcAft>
              <a:buFont typeface="Arial" charset="0"/>
              <a:buChar char="•"/>
            </a:pPr>
            <a:r>
              <a:rPr lang="en-US" sz="2000" dirty="0">
                <a:solidFill>
                  <a:srgbClr val="323232"/>
                </a:solidFill>
              </a:rPr>
              <a:t>Dietary control of salt intake is challenging to address, but also critical</a:t>
            </a:r>
          </a:p>
          <a:p>
            <a:pPr marL="174625" indent="-174625">
              <a:lnSpc>
                <a:spcPct val="100000"/>
              </a:lnSpc>
              <a:spcBef>
                <a:spcPts val="0"/>
              </a:spcBef>
              <a:spcAft>
                <a:spcPts val="600"/>
              </a:spcAft>
              <a:buFont typeface="Arial" charset="0"/>
              <a:buChar char="•"/>
            </a:pPr>
            <a:r>
              <a:rPr lang="en-US" sz="2000" dirty="0">
                <a:solidFill>
                  <a:srgbClr val="323232"/>
                </a:solidFill>
              </a:rPr>
              <a:t>More frequent HD has consistently been associated with significant improvement in BP control and regression of LVH</a:t>
            </a:r>
          </a:p>
          <a:p>
            <a:pPr marL="174625" indent="-174625">
              <a:lnSpc>
                <a:spcPct val="100000"/>
              </a:lnSpc>
              <a:spcBef>
                <a:spcPts val="0"/>
              </a:spcBef>
              <a:spcAft>
                <a:spcPts val="600"/>
              </a:spcAft>
              <a:buFont typeface="Arial" charset="0"/>
              <a:buChar char="•"/>
            </a:pPr>
            <a:r>
              <a:rPr lang="en-US" sz="2000" dirty="0">
                <a:solidFill>
                  <a:srgbClr val="323232"/>
                </a:solidFill>
              </a:rPr>
              <a:t>Additional research is needed to assess the impact of more frequent HD on sudden death</a:t>
            </a:r>
          </a:p>
          <a:p>
            <a:pPr marL="0" indent="0">
              <a:lnSpc>
                <a:spcPct val="100000"/>
              </a:lnSpc>
              <a:spcBef>
                <a:spcPts val="0"/>
              </a:spcBef>
              <a:spcAft>
                <a:spcPts val="600"/>
              </a:spcAft>
              <a:buNone/>
            </a:pPr>
            <a:endParaRPr lang="en-US" sz="800" dirty="0">
              <a:solidFill>
                <a:schemeClr val="tx2"/>
              </a:solidFill>
            </a:endParaRPr>
          </a:p>
          <a:p>
            <a:pPr marL="0" indent="0">
              <a:lnSpc>
                <a:spcPct val="100000"/>
              </a:lnSpc>
              <a:spcBef>
                <a:spcPts val="0"/>
              </a:spcBef>
              <a:spcAft>
                <a:spcPts val="600"/>
              </a:spcAft>
              <a:buNone/>
            </a:pPr>
            <a:r>
              <a:rPr lang="en-US" sz="1600" dirty="0">
                <a:solidFill>
                  <a:schemeClr val="tx2"/>
                </a:solidFill>
              </a:rPr>
              <a:t>Dr. Collins has held several leadership roles at the National Kidney Foundation (NKF), serving as president for two years, and on the NKF scientific advisory board for six years, and with the Kidney Dialysis Outcomes Quality Initiative. Dr. Collins is the Chief Medical Officer for NxStage Medical, Inc.</a:t>
            </a:r>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9" name="Title 2"/>
          <p:cNvSpPr txBox="1">
            <a:spLocks/>
          </p:cNvSpPr>
          <p:nvPr/>
        </p:nvSpPr>
        <p:spPr>
          <a:xfrm>
            <a:off x="2153841" y="457200"/>
            <a:ext cx="5669280" cy="1600200"/>
          </a:xfrm>
          <a:prstGeom prst="rect">
            <a:avLst/>
          </a:prstGeom>
        </p:spPr>
        <p:txBody>
          <a:bodyPr anchor="b" anchorCtr="0">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a:lnSpc>
                <a:spcPct val="90000"/>
              </a:lnSpc>
            </a:pPr>
            <a:endParaRPr lang="en-US" sz="2000" b="1" dirty="0">
              <a:solidFill>
                <a:srgbClr val="ED6B2A"/>
              </a:solidFill>
            </a:endParaRPr>
          </a:p>
        </p:txBody>
      </p:sp>
    </p:spTree>
    <p:extLst>
      <p:ext uri="{BB962C8B-B14F-4D97-AF65-F5344CB8AC3E}">
        <p14:creationId xmlns:p14="http://schemas.microsoft.com/office/powerpoint/2010/main" val="567016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Important information</a:t>
            </a:r>
          </a:p>
        </p:txBody>
      </p:sp>
      <p:sp>
        <p:nvSpPr>
          <p:cNvPr id="3" name="Content Placeholder 2"/>
          <p:cNvSpPr>
            <a:spLocks noGrp="1"/>
          </p:cNvSpPr>
          <p:nvPr>
            <p:ph idx="1"/>
          </p:nvPr>
        </p:nvSpPr>
        <p:spPr/>
        <p:txBody>
          <a:bodyPr/>
          <a:lstStyle/>
          <a:p>
            <a:pPr marL="0" indent="0">
              <a:buNone/>
            </a:pPr>
            <a:r>
              <a:rPr lang="en-US" sz="2000" dirty="0"/>
              <a:t>All forms of hemodialysis, including treatments performed in-center and at home, involve some risks. When vascular access is exposed to more frequent use, infection of the site, and other access related complications may also be potential risks. In addition, there are certain risks unique to treatment in the home environment. Patients differ and not everyone will experience the reported benefits of more frequent hemodialysis. </a:t>
            </a:r>
          </a:p>
          <a:p>
            <a:pPr marL="0" indent="0">
              <a:buNone/>
            </a:pPr>
            <a:r>
              <a:rPr lang="en-US" sz="2000" dirty="0"/>
              <a:t> </a:t>
            </a:r>
          </a:p>
          <a:p>
            <a:pPr marL="0" indent="0">
              <a:buNone/>
            </a:pPr>
            <a:r>
              <a:rPr lang="en-US" sz="2000" dirty="0"/>
              <a:t>Certain risks associated with hemodialysis treatment are increased when performing solo home hemodialysis because no one is present to help the patient respond to health emergencies.</a:t>
            </a:r>
          </a:p>
          <a:p>
            <a:pPr marL="0" indent="0">
              <a:buNone/>
            </a:pPr>
            <a:r>
              <a:rPr lang="en-US" sz="2000" dirty="0"/>
              <a:t> </a:t>
            </a:r>
          </a:p>
          <a:p>
            <a:pPr marL="0" indent="0">
              <a:buNone/>
            </a:pPr>
            <a:r>
              <a:rPr lang="en-US" sz="2000" dirty="0"/>
              <a:t>Certain risks associated with hemodialysis treatment are increased when performing nocturnal therapy due to the length of treatment time and because therapy is performed while the patient and care partner are sleeping.</a:t>
            </a:r>
          </a:p>
        </p:txBody>
      </p:sp>
    </p:spTree>
    <p:custDataLst>
      <p:tags r:id="rId1"/>
    </p:custDataLst>
    <p:extLst>
      <p:ext uri="{BB962C8B-B14F-4D97-AF65-F5344CB8AC3E}">
        <p14:creationId xmlns:p14="http://schemas.microsoft.com/office/powerpoint/2010/main" val="306784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619125" y="1609725"/>
            <a:ext cx="10925175" cy="4566709"/>
          </a:xfrm>
        </p:spPr>
        <p:txBody>
          <a:bodyPr/>
          <a:lstStyle/>
          <a:p>
            <a:pPr marL="0" indent="0">
              <a:spcAft>
                <a:spcPts val="1200"/>
              </a:spcAft>
              <a:buNone/>
            </a:pPr>
            <a:r>
              <a:rPr lang="en-US" sz="2000" b="1" dirty="0"/>
              <a:t>About this presentation </a:t>
            </a:r>
          </a:p>
          <a:p>
            <a:pPr marL="0" indent="0">
              <a:lnSpc>
                <a:spcPct val="100000"/>
              </a:lnSpc>
              <a:spcBef>
                <a:spcPts val="0"/>
              </a:spcBef>
              <a:spcAft>
                <a:spcPts val="600"/>
              </a:spcAft>
              <a:buNone/>
            </a:pPr>
            <a:r>
              <a:rPr lang="en-US" sz="2000" dirty="0">
                <a:solidFill>
                  <a:srgbClr val="323232"/>
                </a:solidFill>
              </a:rPr>
              <a:t>This presentation is one in an ongoing series focused on recent articles, clinical findings or guidelines related to issues affecting dialysis patients.</a:t>
            </a:r>
          </a:p>
          <a:p>
            <a:pPr marL="0" indent="0">
              <a:lnSpc>
                <a:spcPct val="100000"/>
              </a:lnSpc>
              <a:spcBef>
                <a:spcPts val="0"/>
              </a:spcBef>
              <a:spcAft>
                <a:spcPts val="600"/>
              </a:spcAft>
              <a:buNone/>
            </a:pPr>
            <a:endParaRPr lang="en-US" sz="900" dirty="0">
              <a:solidFill>
                <a:srgbClr val="323232"/>
              </a:solidFill>
            </a:endParaRPr>
          </a:p>
          <a:p>
            <a:pPr marL="0" indent="0">
              <a:lnSpc>
                <a:spcPct val="100000"/>
              </a:lnSpc>
              <a:spcBef>
                <a:spcPts val="0"/>
              </a:spcBef>
              <a:spcAft>
                <a:spcPts val="600"/>
              </a:spcAft>
              <a:buNone/>
            </a:pPr>
            <a:r>
              <a:rPr lang="en-US" sz="2000" dirty="0">
                <a:solidFill>
                  <a:srgbClr val="323232"/>
                </a:solidFill>
              </a:rPr>
              <a:t>AdvancingDialysis.org is dedicated to providing clinicians and patients with better access to and more awareness of the reported clinical benefits and improved quality of life made possible with home dialysis, including more frequent, solo, more intensive, and nocturnal therapy schedules.</a:t>
            </a:r>
          </a:p>
          <a:p>
            <a:pPr marL="0" indent="0">
              <a:lnSpc>
                <a:spcPct val="100000"/>
              </a:lnSpc>
              <a:spcBef>
                <a:spcPts val="0"/>
              </a:spcBef>
              <a:spcAft>
                <a:spcPts val="600"/>
              </a:spcAft>
              <a:buNone/>
            </a:pPr>
            <a:endParaRPr lang="en-US" sz="900" dirty="0">
              <a:solidFill>
                <a:srgbClr val="323232"/>
              </a:solidFill>
            </a:endParaRPr>
          </a:p>
          <a:p>
            <a:pPr marL="0" indent="0">
              <a:lnSpc>
                <a:spcPct val="100000"/>
              </a:lnSpc>
              <a:spcBef>
                <a:spcPts val="0"/>
              </a:spcBef>
              <a:spcAft>
                <a:spcPts val="600"/>
              </a:spcAft>
              <a:buNone/>
            </a:pPr>
            <a:r>
              <a:rPr lang="en-US" sz="2000" dirty="0">
                <a:solidFill>
                  <a:srgbClr val="323232"/>
                </a:solidFill>
              </a:rPr>
              <a:t>For more information, visit AdvancingDialysis.org</a:t>
            </a:r>
          </a:p>
          <a:p>
            <a:pPr marL="0" indent="0">
              <a:lnSpc>
                <a:spcPct val="100000"/>
              </a:lnSpc>
              <a:spcBef>
                <a:spcPts val="0"/>
              </a:spcBef>
              <a:spcAft>
                <a:spcPts val="600"/>
              </a:spcAft>
              <a:buNone/>
            </a:pPr>
            <a:endParaRPr lang="en-US" sz="900" dirty="0">
              <a:solidFill>
                <a:srgbClr val="323232"/>
              </a:solidFill>
            </a:endParaRPr>
          </a:p>
          <a:p>
            <a:pPr marL="0" indent="0">
              <a:lnSpc>
                <a:spcPct val="100000"/>
              </a:lnSpc>
              <a:spcBef>
                <a:spcPts val="0"/>
              </a:spcBef>
              <a:spcAft>
                <a:spcPts val="600"/>
              </a:spcAft>
              <a:buNone/>
            </a:pPr>
            <a:r>
              <a:rPr lang="en-US" sz="2000" dirty="0">
                <a:solidFill>
                  <a:srgbClr val="323232"/>
                </a:solidFill>
              </a:rPr>
              <a:t>AdvancingDialysis.org is a project of NxStage Medical, Inc.</a:t>
            </a:r>
          </a:p>
          <a:p>
            <a:pPr marL="0" indent="0">
              <a:buNone/>
            </a:pPr>
            <a:endParaRPr lang="en-US" sz="2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pic>
        <p:nvPicPr>
          <p:cNvPr id="12" name="Picture 11">
            <a:extLst>
              <a:ext uri="{FF2B5EF4-FFF2-40B4-BE49-F238E27FC236}">
                <a16:creationId xmlns:a16="http://schemas.microsoft.com/office/drawing/2014/main" id="{D3C49124-7AC2-4219-80B4-6AB3B3356A0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43822" y="4785083"/>
            <a:ext cx="886178" cy="1148487"/>
          </a:xfrm>
          <a:prstGeom prst="rect">
            <a:avLst/>
          </a:prstGeom>
        </p:spPr>
      </p:pic>
    </p:spTree>
    <p:extLst>
      <p:ext uri="{BB962C8B-B14F-4D97-AF65-F5344CB8AC3E}">
        <p14:creationId xmlns:p14="http://schemas.microsoft.com/office/powerpoint/2010/main" val="57981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C11A0C-B657-4CD7-A32A-F6DC593248F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4A03D5-0DDF-4AE4-B222-DF99E2685461}"/>
              </a:ext>
            </a:extLst>
          </p:cNvPr>
          <p:cNvSpPr txBox="1"/>
          <p:nvPr/>
        </p:nvSpPr>
        <p:spPr>
          <a:xfrm>
            <a:off x="3304032" y="5644897"/>
            <a:ext cx="5583936" cy="502766"/>
          </a:xfrm>
          <a:prstGeom prst="rect">
            <a:avLst/>
          </a:prstGeom>
          <a:noFill/>
        </p:spPr>
        <p:txBody>
          <a:bodyPr wrap="square" rtlCol="0">
            <a:spAutoFit/>
          </a:bodyPr>
          <a:lstStyle/>
          <a:p>
            <a:pPr algn="ctr"/>
            <a:r>
              <a:rPr lang="en-US" sz="2667" dirty="0">
                <a:solidFill>
                  <a:schemeClr val="bg2"/>
                </a:solidFill>
              </a:rPr>
              <a:t>www.AdvancingDialysis.org</a:t>
            </a:r>
          </a:p>
        </p:txBody>
      </p:sp>
      <p:sp>
        <p:nvSpPr>
          <p:cNvPr id="2" name="TextBox 1">
            <a:extLst>
              <a:ext uri="{FF2B5EF4-FFF2-40B4-BE49-F238E27FC236}">
                <a16:creationId xmlns:a16="http://schemas.microsoft.com/office/drawing/2014/main" id="{313F4065-4BED-4496-8F79-D857073F0034}"/>
              </a:ext>
            </a:extLst>
          </p:cNvPr>
          <p:cNvSpPr txBox="1"/>
          <p:nvPr/>
        </p:nvSpPr>
        <p:spPr>
          <a:xfrm>
            <a:off x="4453631" y="6525088"/>
            <a:ext cx="3284738" cy="261610"/>
          </a:xfrm>
          <a:prstGeom prst="rect">
            <a:avLst/>
          </a:prstGeom>
          <a:noFill/>
        </p:spPr>
        <p:txBody>
          <a:bodyPr wrap="square" rtlCol="0">
            <a:spAutoFit/>
          </a:bodyPr>
          <a:lstStyle/>
          <a:p>
            <a:pPr algn="ctr"/>
            <a:r>
              <a:rPr lang="en-US" sz="1050" dirty="0">
                <a:solidFill>
                  <a:schemeClr val="bg1">
                    <a:lumMod val="75000"/>
                  </a:schemeClr>
                </a:solidFill>
              </a:rPr>
              <a:t>© 2018 NxStage Medical, Inc.</a:t>
            </a:r>
          </a:p>
        </p:txBody>
      </p:sp>
    </p:spTree>
    <p:custDataLst>
      <p:tags r:id="rId1"/>
    </p:custDataLst>
    <p:extLst>
      <p:ext uri="{BB962C8B-B14F-4D97-AF65-F5344CB8AC3E}">
        <p14:creationId xmlns:p14="http://schemas.microsoft.com/office/powerpoint/2010/main" val="262127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3FB866-4725-4210-8E09-3C0A8E9854AD}"/>
              </a:ext>
            </a:extLst>
          </p:cNvPr>
          <p:cNvPicPr>
            <a:picLocks noChangeAspect="1"/>
          </p:cNvPicPr>
          <p:nvPr/>
        </p:nvPicPr>
        <p:blipFill>
          <a:blip r:embed="rId2"/>
          <a:stretch>
            <a:fillRect/>
          </a:stretch>
        </p:blipFill>
        <p:spPr>
          <a:xfrm>
            <a:off x="5274965" y="1301311"/>
            <a:ext cx="6169687" cy="4255377"/>
          </a:xfrm>
          <a:prstGeom prst="rect">
            <a:avLst/>
          </a:prstGeom>
        </p:spPr>
      </p:pic>
      <p:sp>
        <p:nvSpPr>
          <p:cNvPr id="6" name="Text Placeholder 5"/>
          <p:cNvSpPr>
            <a:spLocks noGrp="1"/>
          </p:cNvSpPr>
          <p:nvPr>
            <p:ph type="body" sz="half" idx="2"/>
          </p:nvPr>
        </p:nvSpPr>
        <p:spPr>
          <a:xfrm>
            <a:off x="839788" y="1409700"/>
            <a:ext cx="3705579" cy="4451351"/>
          </a:xfrm>
        </p:spPr>
        <p:txBody>
          <a:bodyPr/>
          <a:lstStyle/>
          <a:p>
            <a:pPr>
              <a:lnSpc>
                <a:spcPct val="100000"/>
              </a:lnSpc>
            </a:pPr>
            <a:r>
              <a:rPr lang="en-US" sz="2000" dirty="0">
                <a:solidFill>
                  <a:schemeClr val="tx1"/>
                </a:solidFill>
              </a:rPr>
              <a:t>Hypertension is common in dialysis patients</a:t>
            </a:r>
            <a:r>
              <a:rPr lang="en-US" sz="2000" baseline="30000" dirty="0">
                <a:solidFill>
                  <a:schemeClr val="tx1"/>
                </a:solidFill>
              </a:rPr>
              <a:t>1</a:t>
            </a:r>
            <a:br>
              <a:rPr lang="en-US" sz="2000" dirty="0">
                <a:solidFill>
                  <a:schemeClr val="tx1"/>
                </a:solidFill>
              </a:rPr>
            </a:br>
            <a:endParaRPr lang="en-US" sz="900" dirty="0">
              <a:solidFill>
                <a:schemeClr val="tx1"/>
              </a:solidFill>
            </a:endParaRPr>
          </a:p>
          <a:p>
            <a:pPr>
              <a:lnSpc>
                <a:spcPct val="100000"/>
              </a:lnSpc>
            </a:pPr>
            <a:r>
              <a:rPr lang="en-US" sz="2000" dirty="0">
                <a:solidFill>
                  <a:schemeClr val="tx1"/>
                </a:solidFill>
              </a:rPr>
              <a:t>Elevated blood pressure, measured by ambulatory blood pressure monitoring, is clearly associated with shorter survival</a:t>
            </a:r>
            <a:r>
              <a:rPr lang="en-US" sz="2000" baseline="30000" dirty="0">
                <a:solidFill>
                  <a:schemeClr val="tx1"/>
                </a:solidFill>
              </a:rPr>
              <a:t>2-5</a:t>
            </a:r>
            <a:br>
              <a:rPr lang="en-US" sz="2000" dirty="0">
                <a:solidFill>
                  <a:schemeClr val="tx1"/>
                </a:solidFill>
              </a:rPr>
            </a:br>
            <a:endParaRPr lang="en-US" sz="900" dirty="0">
              <a:solidFill>
                <a:schemeClr val="tx1"/>
              </a:solidFill>
            </a:endParaRPr>
          </a:p>
          <a:p>
            <a:pPr>
              <a:lnSpc>
                <a:spcPct val="100000"/>
              </a:lnSpc>
            </a:pPr>
            <a:r>
              <a:rPr lang="en-US" sz="2000" dirty="0">
                <a:solidFill>
                  <a:schemeClr val="tx1"/>
                </a:solidFill>
              </a:rPr>
              <a:t>Appropriate treatment requires understanding of the principal causes of hypertension</a:t>
            </a:r>
            <a:r>
              <a:rPr lang="en-US" sz="2000" baseline="30000" dirty="0">
                <a:solidFill>
                  <a:schemeClr val="tx1"/>
                </a:solidFill>
              </a:rPr>
              <a:t>6</a:t>
            </a:r>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17" name="Text Placeholder 4">
            <a:extLst>
              <a:ext uri="{FF2B5EF4-FFF2-40B4-BE49-F238E27FC236}">
                <a16:creationId xmlns:a16="http://schemas.microsoft.com/office/drawing/2014/main" id="{44EA8753-A18C-4359-A9CF-831FE6DE7494}"/>
              </a:ext>
            </a:extLst>
          </p:cNvPr>
          <p:cNvSpPr txBox="1">
            <a:spLocks/>
          </p:cNvSpPr>
          <p:nvPr/>
        </p:nvSpPr>
        <p:spPr>
          <a:xfrm>
            <a:off x="838200" y="5353234"/>
            <a:ext cx="7107316" cy="1393794"/>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buNone/>
            </a:pPr>
            <a:r>
              <a:rPr lang="nb-NO" sz="1000" kern="0" baseline="30000" dirty="0">
                <a:solidFill>
                  <a:schemeClr val="tx1">
                    <a:lumMod val="60000"/>
                    <a:lumOff val="40000"/>
                  </a:schemeClr>
                </a:solidFill>
              </a:rPr>
              <a:t>1</a:t>
            </a:r>
            <a:r>
              <a:rPr lang="nb-NO" sz="1000" kern="0" dirty="0">
                <a:solidFill>
                  <a:schemeClr val="tx1">
                    <a:lumMod val="60000"/>
                    <a:lumOff val="40000"/>
                  </a:schemeClr>
                </a:solidFill>
              </a:rPr>
              <a:t>DOPPS http://www.dopps.org/DPM\</a:t>
            </a:r>
          </a:p>
          <a:p>
            <a:pPr marL="0" indent="0">
              <a:lnSpc>
                <a:spcPct val="100000"/>
              </a:lnSpc>
              <a:spcBef>
                <a:spcPts val="0"/>
              </a:spcBef>
              <a:buNone/>
            </a:pPr>
            <a:r>
              <a:rPr lang="en-US" sz="1000" baseline="30000" dirty="0">
                <a:solidFill>
                  <a:schemeClr val="tx1">
                    <a:lumMod val="60000"/>
                    <a:lumOff val="40000"/>
                  </a:schemeClr>
                </a:solidFill>
              </a:rPr>
              <a:t>2</a:t>
            </a:r>
            <a:r>
              <a:rPr lang="en-US" sz="1000" dirty="0">
                <a:solidFill>
                  <a:schemeClr val="tx1">
                    <a:lumMod val="60000"/>
                    <a:lumOff val="40000"/>
                  </a:schemeClr>
                </a:solidFill>
              </a:rPr>
              <a:t>Alborzi, P., Patel, N., and Agarwal, R. Home blood pressures are of greater prognostic value than hemodialysis unit recordings. </a:t>
            </a:r>
            <a:r>
              <a:rPr lang="en-US" sz="1000" dirty="0" err="1">
                <a:solidFill>
                  <a:schemeClr val="tx1">
                    <a:lumMod val="60000"/>
                    <a:lumOff val="40000"/>
                  </a:schemeClr>
                </a:solidFill>
              </a:rPr>
              <a:t>Clin</a:t>
            </a:r>
            <a:r>
              <a:rPr lang="en-US" sz="1000" dirty="0">
                <a:solidFill>
                  <a:schemeClr val="tx1">
                    <a:lumMod val="60000"/>
                    <a:lumOff val="40000"/>
                  </a:schemeClr>
                </a:solidFill>
              </a:rPr>
              <a:t> J Am </a:t>
            </a:r>
            <a:r>
              <a:rPr lang="en-US" sz="1000" dirty="0" err="1">
                <a:solidFill>
                  <a:schemeClr val="tx1">
                    <a:lumMod val="60000"/>
                    <a:lumOff val="40000"/>
                  </a:schemeClr>
                </a:solidFill>
              </a:rPr>
              <a:t>Soc</a:t>
            </a:r>
            <a:r>
              <a:rPr lang="en-US" sz="1000" dirty="0">
                <a:solidFill>
                  <a:schemeClr val="tx1">
                    <a:lumMod val="60000"/>
                    <a:lumOff val="40000"/>
                  </a:schemeClr>
                </a:solidFill>
              </a:rPr>
              <a:t> </a:t>
            </a:r>
            <a:r>
              <a:rPr lang="en-US" sz="1000" dirty="0" err="1">
                <a:solidFill>
                  <a:schemeClr val="tx1">
                    <a:lumMod val="60000"/>
                    <a:lumOff val="40000"/>
                  </a:schemeClr>
                </a:solidFill>
              </a:rPr>
              <a:t>Nephrol</a:t>
            </a:r>
            <a:r>
              <a:rPr lang="en-US" sz="1000" dirty="0">
                <a:solidFill>
                  <a:schemeClr val="tx1">
                    <a:lumMod val="60000"/>
                    <a:lumOff val="40000"/>
                  </a:schemeClr>
                </a:solidFill>
              </a:rPr>
              <a:t>. 2007; 2: 1228–1234.</a:t>
            </a:r>
          </a:p>
          <a:p>
            <a:pPr marL="0" indent="0">
              <a:lnSpc>
                <a:spcPct val="100000"/>
              </a:lnSpc>
              <a:spcBef>
                <a:spcPts val="0"/>
              </a:spcBef>
              <a:buNone/>
            </a:pPr>
            <a:r>
              <a:rPr lang="en-US" sz="1000" baseline="30000" dirty="0">
                <a:solidFill>
                  <a:schemeClr val="tx1">
                    <a:lumMod val="60000"/>
                    <a:lumOff val="40000"/>
                  </a:schemeClr>
                </a:solidFill>
              </a:rPr>
              <a:t>3</a:t>
            </a:r>
            <a:r>
              <a:rPr lang="en-US" sz="1000" dirty="0">
                <a:solidFill>
                  <a:schemeClr val="tx1">
                    <a:lumMod val="60000"/>
                    <a:lumOff val="40000"/>
                  </a:schemeClr>
                </a:solidFill>
              </a:rPr>
              <a:t>Agarwal, R. Blood pressure and mortality among hemodialysis patients. Hypertension. 2010; 55: 762–768.</a:t>
            </a:r>
          </a:p>
          <a:p>
            <a:pPr marL="0" indent="0">
              <a:lnSpc>
                <a:spcPct val="100000"/>
              </a:lnSpc>
              <a:spcBef>
                <a:spcPts val="0"/>
              </a:spcBef>
              <a:buNone/>
            </a:pPr>
            <a:r>
              <a:rPr lang="en-US" sz="1000" baseline="30000" dirty="0">
                <a:solidFill>
                  <a:schemeClr val="tx1">
                    <a:lumMod val="60000"/>
                    <a:lumOff val="40000"/>
                  </a:schemeClr>
                </a:solidFill>
              </a:rPr>
              <a:t>4</a:t>
            </a:r>
            <a:r>
              <a:rPr lang="en-US" sz="1000" dirty="0">
                <a:solidFill>
                  <a:schemeClr val="tx1">
                    <a:lumMod val="60000"/>
                    <a:lumOff val="40000"/>
                  </a:schemeClr>
                </a:solidFill>
              </a:rPr>
              <a:t>Agarwal, R. The controversies of diagnosing and treating hypertension among hemodialysis patients. </a:t>
            </a:r>
            <a:r>
              <a:rPr lang="en-US" sz="1000" dirty="0" err="1">
                <a:solidFill>
                  <a:schemeClr val="tx1">
                    <a:lumMod val="60000"/>
                    <a:lumOff val="40000"/>
                  </a:schemeClr>
                </a:solidFill>
              </a:rPr>
              <a:t>Semin</a:t>
            </a:r>
            <a:r>
              <a:rPr lang="en-US" sz="1000" dirty="0">
                <a:solidFill>
                  <a:schemeClr val="tx1">
                    <a:lumMod val="60000"/>
                    <a:lumOff val="40000"/>
                  </a:schemeClr>
                </a:solidFill>
              </a:rPr>
              <a:t> Dial. 2012; 25: 370–376.</a:t>
            </a:r>
          </a:p>
          <a:p>
            <a:pPr marL="0" indent="0">
              <a:lnSpc>
                <a:spcPct val="100000"/>
              </a:lnSpc>
              <a:spcBef>
                <a:spcPts val="0"/>
              </a:spcBef>
              <a:buNone/>
            </a:pPr>
            <a:r>
              <a:rPr lang="en-US" sz="1000" baseline="30000" dirty="0">
                <a:solidFill>
                  <a:schemeClr val="tx1">
                    <a:lumMod val="60000"/>
                    <a:lumOff val="40000"/>
                  </a:schemeClr>
                </a:solidFill>
              </a:rPr>
              <a:t>5</a:t>
            </a:r>
            <a:r>
              <a:rPr lang="en-US" sz="1000" dirty="0">
                <a:solidFill>
                  <a:schemeClr val="tx1">
                    <a:lumMod val="60000"/>
                    <a:lumOff val="40000"/>
                  </a:schemeClr>
                </a:solidFill>
              </a:rPr>
              <a:t>Agarwal, R. Pro: Ambulatory blood pressure should be used in all patients on hemodialysis. </a:t>
            </a:r>
            <a:r>
              <a:rPr lang="en-US" sz="1000" dirty="0" err="1">
                <a:solidFill>
                  <a:schemeClr val="tx1">
                    <a:lumMod val="60000"/>
                    <a:lumOff val="40000"/>
                  </a:schemeClr>
                </a:solidFill>
              </a:rPr>
              <a:t>Nephrol</a:t>
            </a:r>
            <a:r>
              <a:rPr lang="en-US" sz="1000" dirty="0">
                <a:solidFill>
                  <a:schemeClr val="tx1">
                    <a:lumMod val="60000"/>
                    <a:lumOff val="40000"/>
                  </a:schemeClr>
                </a:solidFill>
              </a:rPr>
              <a:t> Dial Transplant. 2015; 30: 1432–1437.</a:t>
            </a:r>
          </a:p>
          <a:p>
            <a:pPr marL="0" indent="0">
              <a:lnSpc>
                <a:spcPct val="100000"/>
              </a:lnSpc>
              <a:spcBef>
                <a:spcPts val="0"/>
              </a:spcBef>
              <a:buNone/>
            </a:pPr>
            <a:r>
              <a:rPr lang="en-US" sz="1000" baseline="30000" dirty="0">
                <a:solidFill>
                  <a:schemeClr val="tx1">
                    <a:lumMod val="60000"/>
                    <a:lumOff val="40000"/>
                  </a:schemeClr>
                </a:solidFill>
              </a:rPr>
              <a:t>6</a:t>
            </a:r>
            <a:r>
              <a:rPr lang="en-US" sz="1000" dirty="0">
                <a:solidFill>
                  <a:schemeClr val="tx1">
                    <a:lumMod val="60000"/>
                    <a:lumOff val="40000"/>
                  </a:schemeClr>
                </a:solidFill>
              </a:rPr>
              <a:t>Sarafidis PA, et al. Hypertension in dialysis patients. J </a:t>
            </a:r>
            <a:r>
              <a:rPr lang="en-US" sz="1000" dirty="0" err="1">
                <a:solidFill>
                  <a:schemeClr val="tx1">
                    <a:lumMod val="60000"/>
                    <a:lumOff val="40000"/>
                  </a:schemeClr>
                </a:solidFill>
              </a:rPr>
              <a:t>Hypertens</a:t>
            </a:r>
            <a:r>
              <a:rPr lang="en-US" sz="1000" dirty="0">
                <a:solidFill>
                  <a:schemeClr val="tx1">
                    <a:lumMod val="60000"/>
                    <a:lumOff val="40000"/>
                  </a:schemeClr>
                </a:solidFill>
              </a:rPr>
              <a:t>. 2017;35(4):657-676</a:t>
            </a:r>
          </a:p>
          <a:p>
            <a:pPr marL="0" indent="0">
              <a:lnSpc>
                <a:spcPct val="100000"/>
              </a:lnSpc>
              <a:spcBef>
                <a:spcPts val="0"/>
              </a:spcBef>
              <a:buNone/>
            </a:pPr>
            <a:endParaRPr lang="en-US" sz="1000" dirty="0">
              <a:solidFill>
                <a:schemeClr val="tx1">
                  <a:lumMod val="60000"/>
                  <a:lumOff val="40000"/>
                </a:schemeClr>
              </a:solidFill>
            </a:endParaRPr>
          </a:p>
        </p:txBody>
      </p:sp>
      <p:sp>
        <p:nvSpPr>
          <p:cNvPr id="18" name="Title 2">
            <a:extLst>
              <a:ext uri="{FF2B5EF4-FFF2-40B4-BE49-F238E27FC236}">
                <a16:creationId xmlns:a16="http://schemas.microsoft.com/office/drawing/2014/main" id="{438D7D72-1211-4C45-B4E4-60E5DC38730C}"/>
              </a:ext>
            </a:extLst>
          </p:cNvPr>
          <p:cNvSpPr txBox="1">
            <a:spLocks/>
          </p:cNvSpPr>
          <p:nvPr/>
        </p:nvSpPr>
        <p:spPr bwMode="auto">
          <a:xfrm>
            <a:off x="838200" y="366185"/>
            <a:ext cx="77724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defTabSz="914377" rtl="0" eaLnBrk="1" fontAlgn="base" hangingPunct="1">
              <a:spcBef>
                <a:spcPct val="0"/>
              </a:spcBef>
              <a:spcAft>
                <a:spcPct val="0"/>
              </a:spcAft>
              <a:defRPr sz="2400" kern="1200">
                <a:solidFill>
                  <a:srgbClr val="312B42"/>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a:lstStyle>
          <a:p>
            <a:r>
              <a:rPr lang="en-US" sz="3200" dirty="0"/>
              <a:t>Background</a:t>
            </a:r>
          </a:p>
        </p:txBody>
      </p:sp>
    </p:spTree>
    <p:extLst>
      <p:ext uri="{BB962C8B-B14F-4D97-AF65-F5344CB8AC3E}">
        <p14:creationId xmlns:p14="http://schemas.microsoft.com/office/powerpoint/2010/main" val="151551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026B379D-2526-470E-81BD-BA9534C8138C}"/>
              </a:ext>
            </a:extLst>
          </p:cNvPr>
          <p:cNvSpPr txBox="1">
            <a:spLocks/>
          </p:cNvSpPr>
          <p:nvPr/>
        </p:nvSpPr>
        <p:spPr>
          <a:xfrm>
            <a:off x="838200" y="1863027"/>
            <a:ext cx="4724400" cy="4349749"/>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r>
              <a:rPr lang="en-US" sz="2000" dirty="0"/>
              <a:t>Volume overload</a:t>
            </a:r>
          </a:p>
          <a:p>
            <a:endParaRPr lang="en-US" sz="900" dirty="0"/>
          </a:p>
          <a:p>
            <a:r>
              <a:rPr lang="en-US" sz="2000" dirty="0"/>
              <a:t>Arterial stiffness increase</a:t>
            </a:r>
          </a:p>
          <a:p>
            <a:endParaRPr lang="en-US" sz="900" dirty="0"/>
          </a:p>
          <a:p>
            <a:r>
              <a:rPr lang="en-US" sz="2000" dirty="0"/>
              <a:t>Sympathetic nervous system activation</a:t>
            </a:r>
          </a:p>
          <a:p>
            <a:endParaRPr lang="en-US" sz="900" dirty="0"/>
          </a:p>
          <a:p>
            <a:r>
              <a:rPr lang="en-US" sz="2000" dirty="0"/>
              <a:t>Renin-angiotensin-aldosterone system activation</a:t>
            </a:r>
          </a:p>
          <a:p>
            <a:endParaRPr lang="en-US" sz="900" dirty="0"/>
          </a:p>
          <a:p>
            <a:r>
              <a:rPr lang="en-US" sz="2000" dirty="0"/>
              <a:t>Endothelial dysfunction</a:t>
            </a:r>
          </a:p>
          <a:p>
            <a:endParaRPr lang="en-US" sz="900" dirty="0"/>
          </a:p>
          <a:p>
            <a:r>
              <a:rPr lang="en-US" sz="2000" dirty="0"/>
              <a:t>Sleep apnea</a:t>
            </a:r>
          </a:p>
          <a:p>
            <a:endParaRPr lang="en-US" sz="900" dirty="0"/>
          </a:p>
          <a:p>
            <a:r>
              <a:rPr lang="en-US" sz="2000" dirty="0"/>
              <a:t>Erythropoietin-stimulating agents</a:t>
            </a:r>
          </a:p>
        </p:txBody>
      </p:sp>
      <p:cxnSp>
        <p:nvCxnSpPr>
          <p:cNvPr id="4" name="Straight Connector 3">
            <a:extLst>
              <a:ext uri="{FF2B5EF4-FFF2-40B4-BE49-F238E27FC236}">
                <a16:creationId xmlns:a16="http://schemas.microsoft.com/office/drawing/2014/main" id="{1812A54B-364A-4658-8067-16DFBD413CF0}"/>
              </a:ext>
            </a:extLst>
          </p:cNvPr>
          <p:cNvCxnSpPr/>
          <p:nvPr/>
        </p:nvCxnSpPr>
        <p:spPr>
          <a:xfrm>
            <a:off x="885825" y="1755487"/>
            <a:ext cx="4754880"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6F2570-30B6-4F66-AA96-3EF1E6F57C8A}"/>
              </a:ext>
            </a:extLst>
          </p:cNvPr>
          <p:cNvCxnSpPr/>
          <p:nvPr/>
        </p:nvCxnSpPr>
        <p:spPr>
          <a:xfrm>
            <a:off x="885825" y="2307329"/>
            <a:ext cx="4754880"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38567F-93A2-4E33-BF21-BF83C8566769}"/>
              </a:ext>
            </a:extLst>
          </p:cNvPr>
          <p:cNvCxnSpPr/>
          <p:nvPr/>
        </p:nvCxnSpPr>
        <p:spPr>
          <a:xfrm>
            <a:off x="885825" y="2850746"/>
            <a:ext cx="4754880"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D7E91F-DCA6-4128-8C56-3A4874FF0545}"/>
              </a:ext>
            </a:extLst>
          </p:cNvPr>
          <p:cNvCxnSpPr/>
          <p:nvPr/>
        </p:nvCxnSpPr>
        <p:spPr>
          <a:xfrm>
            <a:off x="885825" y="3632934"/>
            <a:ext cx="4754880"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336C39-7821-49B0-B949-9F21928187E6}"/>
              </a:ext>
            </a:extLst>
          </p:cNvPr>
          <p:cNvCxnSpPr/>
          <p:nvPr/>
        </p:nvCxnSpPr>
        <p:spPr>
          <a:xfrm>
            <a:off x="885825" y="4425294"/>
            <a:ext cx="4754880"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69582D-4F1F-4AB3-A4D7-141D9F81C911}"/>
              </a:ext>
            </a:extLst>
          </p:cNvPr>
          <p:cNvCxnSpPr>
            <a:cxnSpLocks/>
          </p:cNvCxnSpPr>
          <p:nvPr/>
        </p:nvCxnSpPr>
        <p:spPr>
          <a:xfrm>
            <a:off x="838200" y="5485949"/>
            <a:ext cx="10591800" cy="0"/>
          </a:xfrm>
          <a:prstGeom prst="line">
            <a:avLst/>
          </a:prstGeom>
          <a:ln w="28575" cap="rnd">
            <a:gradFill flip="none" rotWithShape="1">
              <a:gsLst>
                <a:gs pos="0">
                  <a:schemeClr val="accent5">
                    <a:lumMod val="67000"/>
                  </a:schemeClr>
                </a:gs>
                <a:gs pos="48000">
                  <a:schemeClr val="accent5">
                    <a:lumMod val="97000"/>
                    <a:lumOff val="3000"/>
                  </a:schemeClr>
                </a:gs>
                <a:gs pos="75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FCE7C7-10A4-4132-81ED-5DF22715657F}"/>
              </a:ext>
            </a:extLst>
          </p:cNvPr>
          <p:cNvCxnSpPr>
            <a:cxnSpLocks/>
          </p:cNvCxnSpPr>
          <p:nvPr/>
        </p:nvCxnSpPr>
        <p:spPr>
          <a:xfrm>
            <a:off x="838200" y="6035331"/>
            <a:ext cx="10591800" cy="0"/>
          </a:xfrm>
          <a:prstGeom prst="line">
            <a:avLst/>
          </a:prstGeom>
          <a:ln w="28575" cap="rnd">
            <a:gradFill flip="none" rotWithShape="1">
              <a:gsLst>
                <a:gs pos="0">
                  <a:schemeClr val="accent5">
                    <a:lumMod val="67000"/>
                  </a:schemeClr>
                </a:gs>
                <a:gs pos="48000">
                  <a:schemeClr val="accent5">
                    <a:lumMod val="97000"/>
                    <a:lumOff val="3000"/>
                  </a:schemeClr>
                </a:gs>
                <a:gs pos="93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C15248-7BF4-4D4E-9AFF-9679E6472071}"/>
              </a:ext>
            </a:extLst>
          </p:cNvPr>
          <p:cNvCxnSpPr/>
          <p:nvPr/>
        </p:nvCxnSpPr>
        <p:spPr>
          <a:xfrm>
            <a:off x="885825" y="4960285"/>
            <a:ext cx="4754880" cy="0"/>
          </a:xfrm>
          <a:prstGeom prst="line">
            <a:avLst/>
          </a:prstGeom>
          <a:ln w="285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8FEB4EA-5ABD-4634-A90D-359D878A0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254" y="1860749"/>
            <a:ext cx="6231361" cy="3237625"/>
          </a:xfrm>
          <a:prstGeom prst="rect">
            <a:avLst/>
          </a:prstGeom>
        </p:spPr>
      </p:pic>
      <p:sp>
        <p:nvSpPr>
          <p:cNvPr id="16" name="Title 2">
            <a:extLst>
              <a:ext uri="{FF2B5EF4-FFF2-40B4-BE49-F238E27FC236}">
                <a16:creationId xmlns:a16="http://schemas.microsoft.com/office/drawing/2014/main" id="{4911922C-1EDB-4E27-B6EF-6FD7016E1067}"/>
              </a:ext>
            </a:extLst>
          </p:cNvPr>
          <p:cNvSpPr>
            <a:spLocks noGrp="1"/>
          </p:cNvSpPr>
          <p:nvPr>
            <p:ph type="title"/>
          </p:nvPr>
        </p:nvSpPr>
        <p:spPr>
          <a:xfrm>
            <a:off x="838200" y="366185"/>
            <a:ext cx="7772400" cy="1325033"/>
          </a:xfrm>
        </p:spPr>
        <p:txBody>
          <a:bodyPr/>
          <a:lstStyle/>
          <a:p>
            <a:r>
              <a:rPr lang="en-US" sz="3200" dirty="0">
                <a:solidFill>
                  <a:schemeClr val="tx1"/>
                </a:solidFill>
              </a:rPr>
              <a:t>Numerous Causes of Hypertension</a:t>
            </a:r>
            <a:r>
              <a:rPr lang="en-US" sz="3200" baseline="30000" dirty="0">
                <a:solidFill>
                  <a:schemeClr val="tx1"/>
                </a:solidFill>
              </a:rPr>
              <a:t>1</a:t>
            </a:r>
          </a:p>
        </p:txBody>
      </p:sp>
      <p:sp>
        <p:nvSpPr>
          <p:cNvPr id="13" name="Text Placeholder 4">
            <a:extLst>
              <a:ext uri="{FF2B5EF4-FFF2-40B4-BE49-F238E27FC236}">
                <a16:creationId xmlns:a16="http://schemas.microsoft.com/office/drawing/2014/main" id="{1211FD3A-9EFE-48EF-A853-49C63334B497}"/>
              </a:ext>
            </a:extLst>
          </p:cNvPr>
          <p:cNvSpPr txBox="1">
            <a:spLocks/>
          </p:cNvSpPr>
          <p:nvPr/>
        </p:nvSpPr>
        <p:spPr>
          <a:xfrm>
            <a:off x="838199" y="6258757"/>
            <a:ext cx="8115301" cy="416077"/>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buNone/>
            </a:pPr>
            <a:r>
              <a:rPr lang="nb-NO" sz="1000" kern="0" baseline="30000" dirty="0">
                <a:solidFill>
                  <a:schemeClr val="tx1">
                    <a:lumMod val="60000"/>
                    <a:lumOff val="40000"/>
                  </a:schemeClr>
                </a:solidFill>
              </a:rPr>
              <a:t>1</a:t>
            </a:r>
            <a:r>
              <a:rPr lang="en-US" sz="1000" dirty="0" err="1">
                <a:solidFill>
                  <a:schemeClr val="tx2"/>
                </a:solidFill>
              </a:rPr>
              <a:t>Sarafidis</a:t>
            </a:r>
            <a:r>
              <a:rPr lang="en-US" sz="1000" dirty="0">
                <a:solidFill>
                  <a:schemeClr val="tx2"/>
                </a:solidFill>
              </a:rPr>
              <a:t> PA, et al. Hypertension in dialysis patients. J </a:t>
            </a:r>
            <a:r>
              <a:rPr lang="en-US" sz="1000" dirty="0" err="1">
                <a:solidFill>
                  <a:schemeClr val="tx2"/>
                </a:solidFill>
              </a:rPr>
              <a:t>Hypertens</a:t>
            </a:r>
            <a:r>
              <a:rPr lang="en-US" sz="1000" dirty="0">
                <a:solidFill>
                  <a:schemeClr val="tx2"/>
                </a:solidFill>
              </a:rPr>
              <a:t>. 2017;35(4):657-676</a:t>
            </a:r>
            <a:endParaRPr lang="nb-NO" sz="1000" kern="0" dirty="0">
              <a:solidFill>
                <a:schemeClr val="tx1">
                  <a:lumMod val="60000"/>
                  <a:lumOff val="40000"/>
                </a:schemeClr>
              </a:solidFill>
            </a:endParaRPr>
          </a:p>
          <a:p>
            <a:pPr marL="0" indent="0">
              <a:lnSpc>
                <a:spcPct val="100000"/>
              </a:lnSpc>
              <a:spcBef>
                <a:spcPts val="0"/>
              </a:spcBef>
              <a:buNone/>
            </a:pPr>
            <a:r>
              <a:rPr lang="nb-NO" sz="1000" kern="0" baseline="30000" dirty="0">
                <a:solidFill>
                  <a:schemeClr val="tx1">
                    <a:lumMod val="60000"/>
                    <a:lumOff val="40000"/>
                  </a:schemeClr>
                </a:solidFill>
              </a:rPr>
              <a:t>2</a:t>
            </a:r>
            <a:r>
              <a:rPr lang="nb-NO" sz="1000" kern="0" dirty="0">
                <a:solidFill>
                  <a:schemeClr val="tx1">
                    <a:lumMod val="60000"/>
                    <a:lumOff val="40000"/>
                  </a:schemeClr>
                </a:solidFill>
              </a:rPr>
              <a:t>DOPPS http://www.dopps.org/DPM\</a:t>
            </a:r>
          </a:p>
        </p:txBody>
      </p:sp>
    </p:spTree>
    <p:extLst>
      <p:ext uri="{BB962C8B-B14F-4D97-AF65-F5344CB8AC3E}">
        <p14:creationId xmlns:p14="http://schemas.microsoft.com/office/powerpoint/2010/main" val="245190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3" name="Title 2"/>
          <p:cNvSpPr>
            <a:spLocks noGrp="1"/>
          </p:cNvSpPr>
          <p:nvPr>
            <p:ph type="title"/>
          </p:nvPr>
        </p:nvSpPr>
        <p:spPr/>
        <p:txBody>
          <a:bodyPr/>
          <a:lstStyle/>
          <a:p>
            <a:r>
              <a:rPr lang="en-US" sz="3200" dirty="0"/>
              <a:t>Progressive Pathophysiology</a:t>
            </a:r>
          </a:p>
        </p:txBody>
      </p:sp>
      <p:graphicFrame>
        <p:nvGraphicFramePr>
          <p:cNvPr id="7" name="Content Placeholder 2">
            <a:extLst>
              <a:ext uri="{FF2B5EF4-FFF2-40B4-BE49-F238E27FC236}">
                <a16:creationId xmlns:a16="http://schemas.microsoft.com/office/drawing/2014/main" id="{40674378-223C-4C22-BF75-A595432B5EDC}"/>
              </a:ext>
            </a:extLst>
          </p:cNvPr>
          <p:cNvGraphicFramePr>
            <a:graphicFrameLocks noGrp="1"/>
          </p:cNvGraphicFramePr>
          <p:nvPr>
            <p:ph idx="4294967295"/>
            <p:extLst>
              <p:ext uri="{D42A27DB-BD31-4B8C-83A1-F6EECF244321}">
                <p14:modId xmlns:p14="http://schemas.microsoft.com/office/powerpoint/2010/main" val="289713852"/>
              </p:ext>
            </p:extLst>
          </p:nvPr>
        </p:nvGraphicFramePr>
        <p:xfrm>
          <a:off x="838200" y="1977496"/>
          <a:ext cx="10591800" cy="3975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12">
            <a:extLst>
              <a:ext uri="{FF2B5EF4-FFF2-40B4-BE49-F238E27FC236}">
                <a16:creationId xmlns:a16="http://schemas.microsoft.com/office/drawing/2014/main" id="{24C96B55-389E-482F-8FC6-6CF7380D9457}"/>
              </a:ext>
            </a:extLst>
          </p:cNvPr>
          <p:cNvSpPr>
            <a:spLocks noGrp="1"/>
          </p:cNvSpPr>
          <p:nvPr>
            <p:ph type="body" sz="quarter" idx="14"/>
          </p:nvPr>
        </p:nvSpPr>
        <p:spPr>
          <a:xfrm>
            <a:off x="838200" y="6280150"/>
            <a:ext cx="7178336" cy="285750"/>
          </a:xfrm>
        </p:spPr>
        <p:txBody>
          <a:bodyPr/>
          <a:lstStyle/>
          <a:p>
            <a:r>
              <a:rPr lang="en-US" sz="1000" baseline="30000" dirty="0"/>
              <a:t>1</a:t>
            </a:r>
            <a:r>
              <a:rPr lang="en-US" sz="1000" dirty="0"/>
              <a:t>Zipes DP,‎ Libby P,‎ </a:t>
            </a:r>
            <a:r>
              <a:rPr lang="en-US" sz="1000" dirty="0" err="1"/>
              <a:t>Bonow</a:t>
            </a:r>
            <a:r>
              <a:rPr lang="en-US" sz="1000" dirty="0"/>
              <a:t> RO,‎ Mann DL,‎ Tomaselli GF. </a:t>
            </a:r>
            <a:r>
              <a:rPr lang="en-US" sz="1000" dirty="0" err="1"/>
              <a:t>Braunwald’s</a:t>
            </a:r>
            <a:r>
              <a:rPr lang="en-US" sz="1000" dirty="0"/>
              <a:t> Heart Disease: A Textbook of Cardiovascular Medicine</a:t>
            </a:r>
            <a:r>
              <a:rPr lang="en-US" sz="1000" dirty="0">
                <a:solidFill>
                  <a:schemeClr val="bg1">
                    <a:lumMod val="50000"/>
                  </a:schemeClr>
                </a:solidFill>
              </a:rPr>
              <a:t>. 11</a:t>
            </a:r>
            <a:r>
              <a:rPr lang="en-US" sz="1000" baseline="30000" dirty="0">
                <a:solidFill>
                  <a:schemeClr val="bg1">
                    <a:lumMod val="50000"/>
                  </a:schemeClr>
                </a:solidFill>
              </a:rPr>
              <a:t>th</a:t>
            </a:r>
            <a:r>
              <a:rPr lang="en-US" sz="1000" dirty="0">
                <a:solidFill>
                  <a:schemeClr val="bg1">
                    <a:lumMod val="50000"/>
                  </a:schemeClr>
                </a:solidFill>
              </a:rPr>
              <a:t> ed. </a:t>
            </a:r>
            <a:r>
              <a:rPr lang="en-US" sz="1000" dirty="0"/>
              <a:t>Elsevier; 2018.</a:t>
            </a:r>
          </a:p>
        </p:txBody>
      </p:sp>
    </p:spTree>
    <p:extLst>
      <p:ext uri="{BB962C8B-B14F-4D97-AF65-F5344CB8AC3E}">
        <p14:creationId xmlns:p14="http://schemas.microsoft.com/office/powerpoint/2010/main" val="128417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8D27E539-D607-4C7F-9B9B-4F36BA7DB373}"/>
              </a:ext>
            </a:extLst>
          </p:cNvPr>
          <p:cNvGraphicFramePr>
            <a:graphicFrameLocks noGrp="1"/>
          </p:cNvGraphicFramePr>
          <p:nvPr>
            <p:ph idx="1"/>
            <p:extLst>
              <p:ext uri="{D42A27DB-BD31-4B8C-83A1-F6EECF244321}">
                <p14:modId xmlns:p14="http://schemas.microsoft.com/office/powerpoint/2010/main" val="3699424142"/>
              </p:ext>
            </p:extLst>
          </p:nvPr>
        </p:nvGraphicFramePr>
        <p:xfrm>
          <a:off x="4609322" y="987425"/>
          <a:ext cx="6746066" cy="53267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4311" y="2672209"/>
            <a:ext cx="2733368" cy="338554"/>
          </a:xfrm>
          <a:prstGeom prst="rect">
            <a:avLst/>
          </a:prstGeom>
          <a:noFill/>
        </p:spPr>
        <p:txBody>
          <a:bodyPr wrap="square" rtlCol="0">
            <a:spAutoFit/>
          </a:bodyPr>
          <a:lstStyle/>
          <a:p>
            <a:r>
              <a:rPr lang="en-US" sz="1600" dirty="0">
                <a:solidFill>
                  <a:schemeClr val="accent4"/>
                </a:solidFill>
              </a:rPr>
              <a:t>Sudden cardiac death</a:t>
            </a:r>
          </a:p>
        </p:txBody>
      </p:sp>
      <p:sp>
        <p:nvSpPr>
          <p:cNvPr id="8" name="TextBox 7"/>
          <p:cNvSpPr txBox="1"/>
          <p:nvPr/>
        </p:nvSpPr>
        <p:spPr>
          <a:xfrm>
            <a:off x="5734311" y="4882785"/>
            <a:ext cx="2733368" cy="338554"/>
          </a:xfrm>
          <a:prstGeom prst="rect">
            <a:avLst/>
          </a:prstGeom>
          <a:noFill/>
        </p:spPr>
        <p:txBody>
          <a:bodyPr wrap="square" rtlCol="0">
            <a:spAutoFit/>
          </a:bodyPr>
          <a:lstStyle/>
          <a:p>
            <a:r>
              <a:rPr lang="en-US" sz="1600" dirty="0">
                <a:solidFill>
                  <a:schemeClr val="accent4"/>
                </a:solidFill>
              </a:rPr>
              <a:t>Acute myocardial infarction</a:t>
            </a:r>
          </a:p>
        </p:txBody>
      </p:sp>
      <p:sp>
        <p:nvSpPr>
          <p:cNvPr id="5" name="Text Placeholder 4">
            <a:extLst>
              <a:ext uri="{FF2B5EF4-FFF2-40B4-BE49-F238E27FC236}">
                <a16:creationId xmlns:a16="http://schemas.microsoft.com/office/drawing/2014/main" id="{5496CED5-7116-4A22-9107-214864ABAE81}"/>
              </a:ext>
            </a:extLst>
          </p:cNvPr>
          <p:cNvSpPr>
            <a:spLocks noGrp="1"/>
          </p:cNvSpPr>
          <p:nvPr>
            <p:ph type="body" sz="half" idx="2"/>
          </p:nvPr>
        </p:nvSpPr>
        <p:spPr>
          <a:xfrm>
            <a:off x="839788" y="1743326"/>
            <a:ext cx="2873795" cy="4117725"/>
          </a:xfrm>
        </p:spPr>
        <p:txBody>
          <a:bodyPr/>
          <a:lstStyle/>
          <a:p>
            <a:pPr>
              <a:lnSpc>
                <a:spcPct val="120000"/>
              </a:lnSpc>
            </a:pPr>
            <a:r>
              <a:rPr lang="en-US" sz="2000" dirty="0">
                <a:solidFill>
                  <a:schemeClr val="tx1"/>
                </a:solidFill>
              </a:rPr>
              <a:t>One-year cardiovascular mortality rates in adult dialysis patients, by primary cause of death, according to the Death Notification form</a:t>
            </a:r>
            <a:r>
              <a:rPr lang="en-US" sz="2000" baseline="30000" dirty="0">
                <a:solidFill>
                  <a:schemeClr val="tx1"/>
                </a:solidFill>
              </a:rPr>
              <a:t>1</a:t>
            </a:r>
          </a:p>
        </p:txBody>
      </p:sp>
      <p:sp>
        <p:nvSpPr>
          <p:cNvPr id="7" name="Title 8"/>
          <p:cNvSpPr txBox="1">
            <a:spLocks/>
          </p:cNvSpPr>
          <p:nvPr/>
        </p:nvSpPr>
        <p:spPr>
          <a:xfrm>
            <a:off x="2346960" y="594361"/>
            <a:ext cx="7215596" cy="1148965"/>
          </a:xfrm>
          <a:prstGeom prst="rect">
            <a:avLst/>
          </a:prstGeom>
        </p:spPr>
        <p:txBody>
          <a:bodyPr vert="horz" lIns="68580" tIns="34290" rIns="68580" bIns="34290" rtlCol="0" anchor="b" anchorCtr="0">
            <a:noAutofit/>
          </a:bodyPr>
          <a:lstStyle>
            <a:lvl1pPr algn="l" defTabSz="685800" rtl="0" eaLnBrk="1" latinLnBrk="0" hangingPunct="1">
              <a:spcBef>
                <a:spcPct val="0"/>
              </a:spcBef>
              <a:buNone/>
              <a:defRPr sz="3300" kern="1200">
                <a:solidFill>
                  <a:schemeClr val="accent1"/>
                </a:solidFill>
                <a:latin typeface="+mj-lt"/>
                <a:ea typeface="+mj-ea"/>
                <a:cs typeface="+mj-cs"/>
              </a:defRPr>
            </a:lvl1pPr>
          </a:lstStyle>
          <a:p>
            <a:pPr>
              <a:lnSpc>
                <a:spcPts val="4000"/>
              </a:lnSpc>
            </a:pPr>
            <a:endParaRPr lang="en-US" sz="1600" b="1" dirty="0"/>
          </a:p>
        </p:txBody>
      </p:sp>
      <p:sp>
        <p:nvSpPr>
          <p:cNvPr id="12" name="Text Placeholder 17">
            <a:extLst>
              <a:ext uri="{FF2B5EF4-FFF2-40B4-BE49-F238E27FC236}">
                <a16:creationId xmlns:a16="http://schemas.microsoft.com/office/drawing/2014/main" id="{32784DA2-5FF7-446F-A400-DD32CFA09923}"/>
              </a:ext>
            </a:extLst>
          </p:cNvPr>
          <p:cNvSpPr txBox="1">
            <a:spLocks/>
          </p:cNvSpPr>
          <p:nvPr/>
        </p:nvSpPr>
        <p:spPr>
          <a:xfrm>
            <a:off x="740545" y="6278638"/>
            <a:ext cx="7600950" cy="285750"/>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buNone/>
            </a:pPr>
            <a:r>
              <a:rPr lang="en-US" sz="1000" baseline="30000" dirty="0">
                <a:solidFill>
                  <a:schemeClr val="tx2"/>
                </a:solidFill>
              </a:rPr>
              <a:t>1</a:t>
            </a:r>
            <a:r>
              <a:rPr lang="en-US" sz="1000" dirty="0">
                <a:solidFill>
                  <a:schemeClr val="tx2"/>
                </a:solidFill>
              </a:rPr>
              <a:t>Wetmore JB, Gilbertson DT, Liu J, Collins AJ. Improving outcomes in patients receiving dialysis: The Peer Kidney Care Initiative, </a:t>
            </a:r>
            <a:r>
              <a:rPr lang="en-US" sz="1000" dirty="0" err="1">
                <a:solidFill>
                  <a:schemeClr val="tx2"/>
                </a:solidFill>
              </a:rPr>
              <a:t>Clin</a:t>
            </a:r>
            <a:r>
              <a:rPr lang="en-US" sz="1000" dirty="0">
                <a:solidFill>
                  <a:schemeClr val="tx2"/>
                </a:solidFill>
              </a:rPr>
              <a:t> J Am </a:t>
            </a:r>
            <a:r>
              <a:rPr lang="en-US" sz="1000" dirty="0" err="1">
                <a:solidFill>
                  <a:schemeClr val="tx2"/>
                </a:solidFill>
              </a:rPr>
              <a:t>Soc</a:t>
            </a:r>
            <a:r>
              <a:rPr lang="en-US" sz="1000" dirty="0">
                <a:solidFill>
                  <a:schemeClr val="tx2"/>
                </a:solidFill>
              </a:rPr>
              <a:t> </a:t>
            </a:r>
            <a:r>
              <a:rPr lang="en-US" sz="1000" dirty="0" err="1">
                <a:solidFill>
                  <a:schemeClr val="tx2"/>
                </a:solidFill>
              </a:rPr>
              <a:t>Nephrol</a:t>
            </a:r>
            <a:r>
              <a:rPr lang="en-US" sz="1000" dirty="0">
                <a:solidFill>
                  <a:schemeClr val="tx2"/>
                </a:solidFill>
              </a:rPr>
              <a:t>. 2016 Jul 7;11(7):1297-304.  Figure 4.5. </a:t>
            </a:r>
          </a:p>
        </p:txBody>
      </p:sp>
      <p:sp>
        <p:nvSpPr>
          <p:cNvPr id="13" name="Title 2">
            <a:extLst>
              <a:ext uri="{FF2B5EF4-FFF2-40B4-BE49-F238E27FC236}">
                <a16:creationId xmlns:a16="http://schemas.microsoft.com/office/drawing/2014/main" id="{CA9BF4DE-ED8D-48C4-89BF-59EDF1C4B555}"/>
              </a:ext>
            </a:extLst>
          </p:cNvPr>
          <p:cNvSpPr txBox="1">
            <a:spLocks/>
          </p:cNvSpPr>
          <p:nvPr/>
        </p:nvSpPr>
        <p:spPr bwMode="auto">
          <a:xfrm>
            <a:off x="838200" y="366185"/>
            <a:ext cx="5393924"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defTabSz="914377" rtl="0" eaLnBrk="1" fontAlgn="base" hangingPunct="1">
              <a:spcBef>
                <a:spcPct val="0"/>
              </a:spcBef>
              <a:spcAft>
                <a:spcPct val="0"/>
              </a:spcAft>
              <a:defRPr sz="2400" kern="1200">
                <a:solidFill>
                  <a:srgbClr val="312B42"/>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a:lstStyle>
          <a:p>
            <a:r>
              <a:rPr lang="en-US" sz="3200" dirty="0"/>
              <a:t>No Recent Progress in Sudden Cardiac Death</a:t>
            </a:r>
          </a:p>
        </p:txBody>
      </p:sp>
    </p:spTree>
    <p:extLst>
      <p:ext uri="{BB962C8B-B14F-4D97-AF65-F5344CB8AC3E}">
        <p14:creationId xmlns:p14="http://schemas.microsoft.com/office/powerpoint/2010/main" val="32038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Bottom Line</a:t>
            </a:r>
          </a:p>
        </p:txBody>
      </p:sp>
      <p:pic>
        <p:nvPicPr>
          <p:cNvPr id="2" name="Picture 1"/>
          <p:cNvPicPr>
            <a:picLocks noChangeAspect="1"/>
          </p:cNvPicPr>
          <p:nvPr/>
        </p:nvPicPr>
        <p:blipFill>
          <a:blip r:embed="rId2"/>
          <a:stretch>
            <a:fillRect/>
          </a:stretch>
        </p:blipFill>
        <p:spPr>
          <a:xfrm>
            <a:off x="678742" y="2142498"/>
            <a:ext cx="2155959" cy="2155959"/>
          </a:xfrm>
          <a:prstGeom prst="rect">
            <a:avLst/>
          </a:prstGeom>
        </p:spPr>
      </p:pic>
      <p:sp>
        <p:nvSpPr>
          <p:cNvPr id="9" name="Title 2"/>
          <p:cNvSpPr txBox="1">
            <a:spLocks/>
          </p:cNvSpPr>
          <p:nvPr/>
        </p:nvSpPr>
        <p:spPr>
          <a:xfrm>
            <a:off x="3413541" y="2694707"/>
            <a:ext cx="1031847" cy="1051543"/>
          </a:xfrm>
          <a:prstGeom prst="rect">
            <a:avLst/>
          </a:prstGeom>
        </p:spPr>
        <p:txBody>
          <a:bodyPr vert="horz" lIns="0" tIns="0" rIns="0" bIns="0" rtlCol="0" anchor="ctr" anchorCtr="0">
            <a:noAutofit/>
          </a:bodyPr>
          <a:lstStyle>
            <a:lvl1pPr algn="l" defTabSz="685800" rtl="0" eaLnBrk="1" latinLnBrk="0" hangingPunct="1">
              <a:spcBef>
                <a:spcPct val="0"/>
              </a:spcBef>
              <a:buNone/>
              <a:defRPr sz="2400" kern="1200">
                <a:solidFill>
                  <a:srgbClr val="312B42"/>
                </a:solidFill>
                <a:latin typeface="+mj-lt"/>
                <a:ea typeface="+mj-ea"/>
                <a:cs typeface="+mj-cs"/>
              </a:defRPr>
            </a:lvl1pPr>
          </a:lstStyle>
          <a:p>
            <a:pPr algn="ctr">
              <a:lnSpc>
                <a:spcPct val="90000"/>
              </a:lnSpc>
            </a:pPr>
            <a:r>
              <a:rPr lang="en-US" sz="13800" dirty="0">
                <a:solidFill>
                  <a:schemeClr val="accent2"/>
                </a:solidFill>
              </a:rPr>
              <a:t>+</a:t>
            </a:r>
          </a:p>
        </p:txBody>
      </p:sp>
      <p:cxnSp>
        <p:nvCxnSpPr>
          <p:cNvPr id="8" name="Straight Arrow Connector 7"/>
          <p:cNvCxnSpPr/>
          <p:nvPr/>
        </p:nvCxnSpPr>
        <p:spPr>
          <a:xfrm>
            <a:off x="7509347" y="3220478"/>
            <a:ext cx="1011677" cy="0"/>
          </a:xfrm>
          <a:prstGeom prst="straightConnector1">
            <a:avLst/>
          </a:prstGeom>
          <a:ln w="152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itle 2"/>
          <p:cNvSpPr txBox="1">
            <a:spLocks/>
          </p:cNvSpPr>
          <p:nvPr/>
        </p:nvSpPr>
        <p:spPr>
          <a:xfrm>
            <a:off x="8782050" y="2727025"/>
            <a:ext cx="2638425" cy="986907"/>
          </a:xfrm>
          <a:prstGeom prst="rect">
            <a:avLst/>
          </a:prstGeom>
        </p:spPr>
        <p:txBody>
          <a:bodyPr vert="horz" lIns="0" tIns="0" rIns="0" bIns="0" rtlCol="0" anchor="ctr" anchorCtr="0">
            <a:noAutofit/>
          </a:bodyPr>
          <a:lstStyle>
            <a:lvl1pPr algn="l" defTabSz="685800" rtl="0" eaLnBrk="1" latinLnBrk="0" hangingPunct="1">
              <a:spcBef>
                <a:spcPct val="0"/>
              </a:spcBef>
              <a:buNone/>
              <a:defRPr sz="2400" kern="1200">
                <a:solidFill>
                  <a:srgbClr val="312B42"/>
                </a:solidFill>
                <a:latin typeface="+mj-lt"/>
                <a:ea typeface="+mj-ea"/>
                <a:cs typeface="+mj-cs"/>
              </a:defRPr>
            </a:lvl1pPr>
          </a:lstStyle>
          <a:p>
            <a:pPr algn="ctr">
              <a:lnSpc>
                <a:spcPct val="90000"/>
              </a:lnSpc>
            </a:pPr>
            <a:r>
              <a:rPr lang="en-US" b="1" dirty="0">
                <a:solidFill>
                  <a:schemeClr val="tx1">
                    <a:lumMod val="75000"/>
                  </a:schemeClr>
                </a:solidFill>
              </a:rPr>
              <a:t>Key Causes </a:t>
            </a:r>
            <a:br>
              <a:rPr lang="en-US" b="1" dirty="0">
                <a:solidFill>
                  <a:schemeClr val="tx1">
                    <a:lumMod val="75000"/>
                  </a:schemeClr>
                </a:solidFill>
              </a:rPr>
            </a:br>
            <a:r>
              <a:rPr lang="en-US" b="1" dirty="0">
                <a:solidFill>
                  <a:schemeClr val="tx1">
                    <a:lumMod val="75000"/>
                  </a:schemeClr>
                </a:solidFill>
              </a:rPr>
              <a:t>of Hypertension</a:t>
            </a:r>
            <a:r>
              <a:rPr lang="en-US" b="1" baseline="30000" dirty="0">
                <a:solidFill>
                  <a:schemeClr val="tx1">
                    <a:lumMod val="75000"/>
                  </a:schemeClr>
                </a:solidFill>
              </a:rPr>
              <a:t>1</a:t>
            </a:r>
          </a:p>
        </p:txBody>
      </p:sp>
      <p:sp>
        <p:nvSpPr>
          <p:cNvPr id="10" name="Rectangle 9"/>
          <p:cNvSpPr/>
          <p:nvPr/>
        </p:nvSpPr>
        <p:spPr>
          <a:xfrm>
            <a:off x="744894" y="4649672"/>
            <a:ext cx="10685106" cy="1346474"/>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1188720" rIns="1188720" rtlCol="0" anchor="ctr"/>
          <a:lstStyle/>
          <a:p>
            <a:pPr algn="ctr"/>
            <a:r>
              <a:rPr lang="en-US" sz="2400" b="1" i="1" dirty="0"/>
              <a:t>“Sodium and volume excess appear to be the most important causes of hypertension in dialysis patients” </a:t>
            </a:r>
            <a:r>
              <a:rPr lang="en-US" sz="2400" b="1" baseline="30000" dirty="0"/>
              <a:t>1</a:t>
            </a:r>
          </a:p>
        </p:txBody>
      </p:sp>
      <p:pic>
        <p:nvPicPr>
          <p:cNvPr id="17" name="Picture 16">
            <a:extLst>
              <a:ext uri="{FF2B5EF4-FFF2-40B4-BE49-F238E27FC236}">
                <a16:creationId xmlns:a16="http://schemas.microsoft.com/office/drawing/2014/main" id="{9CEC6E48-AAA5-4FCA-8835-3D25A8010519}"/>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24228" y="2248027"/>
            <a:ext cx="2143544" cy="1944903"/>
          </a:xfrm>
          <a:prstGeom prst="rect">
            <a:avLst/>
          </a:prstGeom>
        </p:spPr>
      </p:pic>
      <p:sp>
        <p:nvSpPr>
          <p:cNvPr id="18" name="Text Placeholder 17">
            <a:extLst>
              <a:ext uri="{FF2B5EF4-FFF2-40B4-BE49-F238E27FC236}">
                <a16:creationId xmlns:a16="http://schemas.microsoft.com/office/drawing/2014/main" id="{83F7C686-0C5A-4C5B-AF95-E31E3C908E63}"/>
              </a:ext>
            </a:extLst>
          </p:cNvPr>
          <p:cNvSpPr txBox="1">
            <a:spLocks/>
          </p:cNvSpPr>
          <p:nvPr/>
        </p:nvSpPr>
        <p:spPr>
          <a:xfrm>
            <a:off x="740545" y="6278479"/>
            <a:ext cx="7600950" cy="259275"/>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buNone/>
            </a:pPr>
            <a:r>
              <a:rPr lang="en-US" sz="1000" baseline="30000" dirty="0">
                <a:solidFill>
                  <a:schemeClr val="tx2"/>
                </a:solidFill>
              </a:rPr>
              <a:t>1</a:t>
            </a:r>
            <a:r>
              <a:rPr lang="en-US" sz="1000" dirty="0">
                <a:solidFill>
                  <a:schemeClr val="tx2"/>
                </a:solidFill>
              </a:rPr>
              <a:t>Sarafidis PA, et al. Hypertension in dialysis patients. J </a:t>
            </a:r>
            <a:r>
              <a:rPr lang="en-US" sz="1000" dirty="0" err="1">
                <a:solidFill>
                  <a:schemeClr val="tx2"/>
                </a:solidFill>
              </a:rPr>
              <a:t>Hypertens</a:t>
            </a:r>
            <a:r>
              <a:rPr lang="en-US" sz="1000" dirty="0">
                <a:solidFill>
                  <a:schemeClr val="tx2"/>
                </a:solidFill>
              </a:rPr>
              <a:t>. 2017;35(4):657-676</a:t>
            </a:r>
          </a:p>
        </p:txBody>
      </p:sp>
    </p:spTree>
    <p:extLst>
      <p:ext uri="{BB962C8B-B14F-4D97-AF65-F5344CB8AC3E}">
        <p14:creationId xmlns:p14="http://schemas.microsoft.com/office/powerpoint/2010/main" val="32847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44D7-254C-4DA2-A276-13F44C02E569}"/>
              </a:ext>
            </a:extLst>
          </p:cNvPr>
          <p:cNvSpPr>
            <a:spLocks noGrp="1"/>
          </p:cNvSpPr>
          <p:nvPr>
            <p:ph type="title"/>
          </p:nvPr>
        </p:nvSpPr>
        <p:spPr/>
        <p:txBody>
          <a:bodyPr/>
          <a:lstStyle/>
          <a:p>
            <a:r>
              <a:rPr lang="en-US" sz="3200" dirty="0"/>
              <a:t>Volume Overload</a:t>
            </a:r>
          </a:p>
        </p:txBody>
      </p:sp>
      <p:sp>
        <p:nvSpPr>
          <p:cNvPr id="5" name="Content Placeholder 4"/>
          <p:cNvSpPr>
            <a:spLocks noGrp="1"/>
          </p:cNvSpPr>
          <p:nvPr>
            <p:ph type="body" sz="quarter" idx="13"/>
          </p:nvPr>
        </p:nvSpPr>
        <p:spPr/>
        <p:txBody>
          <a:bodyPr/>
          <a:lstStyle/>
          <a:p>
            <a:r>
              <a:rPr lang="en-US" dirty="0"/>
              <a:t>Even when residual renal function is preserved, sodium and fluid excretory capacity is substantially impaired</a:t>
            </a:r>
          </a:p>
          <a:p>
            <a:endParaRPr lang="en-US" sz="1000" dirty="0"/>
          </a:p>
          <a:p>
            <a:r>
              <a:rPr lang="en-US" dirty="0"/>
              <a:t>Sodium retention and volume overload is often not easily identifiable</a:t>
            </a:r>
          </a:p>
          <a:p>
            <a:endParaRPr lang="en-US" sz="1000" dirty="0"/>
          </a:p>
          <a:p>
            <a:r>
              <a:rPr lang="en-US" dirty="0"/>
              <a:t>ESRD patients have the highest sodium-sensitivity of blood pressure</a:t>
            </a:r>
          </a:p>
          <a:p>
            <a:endParaRPr lang="en-US" sz="1000" dirty="0"/>
          </a:p>
          <a:p>
            <a:r>
              <a:rPr lang="en-US" dirty="0"/>
              <a:t>Sodium retention may occur in the form of osmotically inactive sodium in the connective tissue and skin</a:t>
            </a:r>
          </a:p>
        </p:txBody>
      </p:sp>
      <p:sp>
        <p:nvSpPr>
          <p:cNvPr id="13" name="Text Placeholder 12">
            <a:extLst>
              <a:ext uri="{FF2B5EF4-FFF2-40B4-BE49-F238E27FC236}">
                <a16:creationId xmlns:a16="http://schemas.microsoft.com/office/drawing/2014/main" id="{10539DB4-3DDD-4989-9987-CC645BD91402}"/>
              </a:ext>
            </a:extLst>
          </p:cNvPr>
          <p:cNvSpPr>
            <a:spLocks noGrp="1"/>
          </p:cNvSpPr>
          <p:nvPr>
            <p:ph type="body" sz="quarter" idx="14"/>
          </p:nvPr>
        </p:nvSpPr>
        <p:spPr>
          <a:xfrm>
            <a:off x="838200" y="6289028"/>
            <a:ext cx="7600950" cy="285750"/>
          </a:xfrm>
        </p:spPr>
        <p:txBody>
          <a:bodyPr/>
          <a:lstStyle/>
          <a:p>
            <a:r>
              <a:rPr lang="en-US" sz="1000" dirty="0" err="1"/>
              <a:t>Sarafidis</a:t>
            </a:r>
            <a:r>
              <a:rPr lang="en-US" sz="1000" dirty="0"/>
              <a:t> PA, et al. Hypertension in dialysis patients. J </a:t>
            </a:r>
            <a:r>
              <a:rPr lang="en-US" sz="1000" dirty="0" err="1"/>
              <a:t>Hypertens</a:t>
            </a:r>
            <a:r>
              <a:rPr lang="en-US" sz="1000" dirty="0"/>
              <a:t>. 2017;35(4):657-676. </a:t>
            </a:r>
          </a:p>
        </p:txBody>
      </p:sp>
      <p:sp>
        <p:nvSpPr>
          <p:cNvPr id="3" name="Title 1"/>
          <p:cNvSpPr txBox="1">
            <a:spLocks/>
          </p:cNvSpPr>
          <p:nvPr/>
        </p:nvSpPr>
        <p:spPr>
          <a:xfrm>
            <a:off x="2346960" y="594361"/>
            <a:ext cx="7215596" cy="555859"/>
          </a:xfrm>
          <a:prstGeom prst="rect">
            <a:avLst/>
          </a:prstGeom>
        </p:spPr>
        <p:txBody>
          <a:bodyPr vert="horz" lIns="68580" tIns="34290" rIns="68580" bIns="34290" rtlCol="0" anchor="b" anchorCtr="0">
            <a:noAutofit/>
          </a:bodyPr>
          <a:lstStyle>
            <a:lvl1pPr>
              <a:lnSpc>
                <a:spcPts val="4000"/>
              </a:lnSpc>
              <a:spcBef>
                <a:spcPct val="0"/>
              </a:spcBef>
              <a:buNone/>
              <a:defRPr sz="4000" b="1">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14989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1963252"/>
            <a:ext cx="4332110" cy="3748925"/>
          </a:xfrm>
        </p:spPr>
        <p:txBody>
          <a:bodyPr anchor="t"/>
          <a:lstStyle/>
          <a:p>
            <a:r>
              <a:rPr lang="en-US" sz="2800" i="1" dirty="0">
                <a:solidFill>
                  <a:schemeClr val="tx1"/>
                </a:solidFill>
              </a:rPr>
              <a:t>“Until fluid and sodium overload is removed during dialysis, a rise in peripheral vascular resistance will sustain hypertension in these individuals.”</a:t>
            </a:r>
            <a:r>
              <a:rPr lang="en-US" sz="2800" baseline="30000" dirty="0">
                <a:solidFill>
                  <a:schemeClr val="tx1"/>
                </a:solidFill>
              </a:rPr>
              <a:t>1</a:t>
            </a:r>
          </a:p>
        </p:txBody>
      </p:sp>
      <p:sp>
        <p:nvSpPr>
          <p:cNvPr id="3" name="Text Placeholder 2">
            <a:extLst>
              <a:ext uri="{FF2B5EF4-FFF2-40B4-BE49-F238E27FC236}">
                <a16:creationId xmlns:a16="http://schemas.microsoft.com/office/drawing/2014/main" id="{310D23F9-3A41-4675-9311-0EAF69969A23}"/>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04E1443F-9A96-4789-AC4A-BBDFA94D160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905500" y="1963253"/>
            <a:ext cx="6077248" cy="3075472"/>
          </a:xfrm>
          <a:prstGeom prst="rect">
            <a:avLst/>
          </a:prstGeom>
        </p:spPr>
      </p:pic>
      <p:sp>
        <p:nvSpPr>
          <p:cNvPr id="7" name="Text Placeholder 17">
            <a:extLst>
              <a:ext uri="{FF2B5EF4-FFF2-40B4-BE49-F238E27FC236}">
                <a16:creationId xmlns:a16="http://schemas.microsoft.com/office/drawing/2014/main" id="{E0A2EB45-6541-4DE1-B412-45BA5CA52247}"/>
              </a:ext>
            </a:extLst>
          </p:cNvPr>
          <p:cNvSpPr txBox="1">
            <a:spLocks/>
          </p:cNvSpPr>
          <p:nvPr/>
        </p:nvSpPr>
        <p:spPr>
          <a:xfrm>
            <a:off x="740545" y="6258635"/>
            <a:ext cx="7600950" cy="367897"/>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buNone/>
            </a:pPr>
            <a:r>
              <a:rPr lang="en-US" sz="1000" baseline="30000" dirty="0">
                <a:solidFill>
                  <a:schemeClr val="tx2"/>
                </a:solidFill>
              </a:rPr>
              <a:t>1</a:t>
            </a:r>
            <a:r>
              <a:rPr lang="en-US" sz="1000" dirty="0">
                <a:solidFill>
                  <a:schemeClr val="tx2"/>
                </a:solidFill>
              </a:rPr>
              <a:t>Sarafidis PA, et al. Hypertension in dialysis patients. J </a:t>
            </a:r>
            <a:r>
              <a:rPr lang="en-US" sz="1000" dirty="0" err="1">
                <a:solidFill>
                  <a:schemeClr val="tx2"/>
                </a:solidFill>
              </a:rPr>
              <a:t>Hypertens</a:t>
            </a:r>
            <a:r>
              <a:rPr lang="en-US" sz="1000" dirty="0">
                <a:solidFill>
                  <a:schemeClr val="tx2"/>
                </a:solidFill>
              </a:rPr>
              <a:t>. 2017;35(4):657-676</a:t>
            </a:r>
          </a:p>
          <a:p>
            <a:pPr marL="0" indent="0">
              <a:lnSpc>
                <a:spcPct val="100000"/>
              </a:lnSpc>
              <a:spcBef>
                <a:spcPts val="0"/>
              </a:spcBef>
              <a:buNone/>
            </a:pPr>
            <a:r>
              <a:rPr lang="en-US" sz="1000" baseline="30000" dirty="0">
                <a:solidFill>
                  <a:schemeClr val="tx2"/>
                </a:solidFill>
              </a:rPr>
              <a:t>2</a:t>
            </a:r>
            <a:r>
              <a:rPr lang="en-US" sz="1000" dirty="0">
                <a:solidFill>
                  <a:schemeClr val="tx2"/>
                </a:solidFill>
              </a:rPr>
              <a:t>Zoccali C et al. Chronic fluid overload and mortality in ESRD. J Am </a:t>
            </a:r>
            <a:r>
              <a:rPr lang="en-US" sz="1000" dirty="0" err="1">
                <a:solidFill>
                  <a:schemeClr val="tx2"/>
                </a:solidFill>
              </a:rPr>
              <a:t>Soc</a:t>
            </a:r>
            <a:r>
              <a:rPr lang="en-US" sz="1000" dirty="0">
                <a:solidFill>
                  <a:schemeClr val="tx2"/>
                </a:solidFill>
              </a:rPr>
              <a:t> </a:t>
            </a:r>
            <a:r>
              <a:rPr lang="en-US" sz="1000" dirty="0" err="1">
                <a:solidFill>
                  <a:schemeClr val="tx2"/>
                </a:solidFill>
              </a:rPr>
              <a:t>Nephrol</a:t>
            </a:r>
            <a:r>
              <a:rPr lang="en-US" sz="1000" dirty="0">
                <a:solidFill>
                  <a:schemeClr val="tx2"/>
                </a:solidFill>
              </a:rPr>
              <a:t>. 2017 Aug;28(8):2491-2497.</a:t>
            </a:r>
          </a:p>
        </p:txBody>
      </p:sp>
    </p:spTree>
    <p:custDataLst>
      <p:tags r:id="rId1"/>
    </p:custDataLst>
    <p:extLst>
      <p:ext uri="{BB962C8B-B14F-4D97-AF65-F5344CB8AC3E}">
        <p14:creationId xmlns:p14="http://schemas.microsoft.com/office/powerpoint/2010/main" val="439098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IGHLIGHT_COLOR" val="-16711936"/>
  <p:tag name="KPI_PID" val="9b427088-824e-4d86-8294-86b833d6c949"/>
  <p:tag name="KPI_SLIDE_COUNT" val="67"/>
  <p:tag name="KPI_CFG_REPOLL" val="true"/>
  <p:tag name="KPI_CFG_RPCLEARS" val="true"/>
  <p:tag name="KPI_CFG_RESPONSEOVERWRITING" val="true"/>
  <p:tag name="KPI_CFG_FB_TYPE" val="Vote Counter"/>
  <p:tag name="KPI_CFG_FB_MONITOR" val="Slide Show Monitor"/>
  <p:tag name="KPI_CFG_FB_POSITION" val="Bottom Right"/>
  <p:tag name="KPI_CFG_FB_TEXT_SIZE" val="1"/>
  <p:tag name="KPI_CFG_QAA_FB_MONITOR" val="Slide Show Monitor"/>
  <p:tag name="KPI_CFG_INS_CLK" val="true"/>
  <p:tag name="KPI_CFG_PRERENDER_CLOCKS" val="true"/>
  <p:tag name="KPI_CFG_UNITS" val="1"/>
  <p:tag name="KPI_CFG_SPEED" val="false"/>
  <p:tag name="KPI_VERSION" val="2.4.16267.1"/>
  <p:tag name="KPIRECOVERYID" val="9cefa0b3-6587-4d49-a8f7-39eacee41c54"/>
  <p:tag name="KPI_STORAGE" val="&lt;keypoint&quot;&quot;&lt;roster&quot;&quot;&lt;people&quot;&quot;&lt;p(@id:1)&quot;&quot;&lt;f(@i:0)&quot;Keypad&quot;&gt;&lt;f(@i:1)&quot;1&quot;&gt;&gt;&lt;p(@id:2)&quot;&quot;&lt;f(@i:0)&quot;Keypad&quot;&gt;&lt;f(@i:1)&quot;2&quot;&gt;&gt;&lt;p(@id:3)&quot;&quot;&lt;f(@i:0)&quot;Keypad&quot;&gt;&lt;f(@i:1)&quot;3&quot;&gt;&gt;&lt;p(@id:4)&quot;&quot;&lt;f(@i:0)&quot;Keypad&quot;&gt;&lt;f(@i:1)&quot;4&quot;&gt;&gt;&lt;p(@id:5)&quot;&quot;&lt;f(@i:0)&quot;Keypad&quot;&gt;&lt;f(@i:1)&quot;5&quot;&gt;&gt;&lt;p(@id:6)&quot;&quot;&lt;f(@i:0)&quot;Keypad&quot;&gt;&lt;f(@i:1)&quot;6&quot;&gt;&gt;&lt;p(@id:7)&quot;&quot;&lt;f(@i:0)&quot;Keypad&quot;&gt;&lt;f(@i:1)&quot;7&quot;&gt;&gt;&lt;p(@id:8)&quot;&quot;&lt;f(@i:0)&quot;Keypad&quot;&gt;&lt;f(@i:1)&quot;8&quot;&gt;&gt;&lt;p(@id:9)&quot;&quot;&lt;f(@i:0)&quot;Keypad&quot;&gt;&lt;f(@i:1)&quot;9&quot;&gt;&gt;&lt;p(@id:10)&quot;&quot;&lt;f(@i:0)&quot;Keypad&quot;&gt;&lt;f(@i:1)&quot;10&quot;&gt;&gt;&lt;p(@id:11)&quot;&quot;&lt;f(@i:0)&quot;Keypad&quot;&gt;&lt;f(@i:1)&quot;11&quot;&gt;&gt;&lt;p(@id:12)&quot;&quot;&lt;f(@i:0)&quot;Keypad&quot;&gt;&lt;f(@i:1)&quot;12&quot;&gt;&gt;&lt;p(@id:13)&quot;&quot;&lt;f(@i:0)&quot;Keypad&quot;&gt;&lt;f(@i:1)&quot;13&quot;&gt;&gt;&lt;p(@id:14)&quot;&quot;&lt;f(@i:0)&quot;Keypad&quot;&gt;&lt;f(@i:1)&quot;14&quot;&gt;&gt;&lt;p(@id:15)&quot;&quot;&lt;f(@i:0)&quot;Keypad&quot;&gt;&lt;f(@i:1)&quot;15&quot;&gt;&gt;&lt;p(@id:16)&quot;&quot;&lt;f(@i:0)&quot;Keypad&quot;&gt;&lt;f(@i:1)&quot;16&quot;&gt;&gt;&lt;p(@id:17)&quot;&quot;&lt;f(@i:0)&quot;Keypad&quot;&gt;&lt;f(@i:1)&quot;17&quot;&gt;&gt;&lt;p(@id:18)&quot;&quot;&lt;f(@i:0)&quot;Keypad&quot;&gt;&lt;f(@i:1)&quot;18&quot;&gt;&gt;&lt;p(@id:19)&quot;&quot;&lt;f(@i:0)&quot;Keypad&quot;&gt;&lt;f(@i:1)&quot;19&quot;&gt;&gt;&lt;p(@id:20)&quot;&quot;&lt;f(@i:0)&quot;Keypad&quot;&gt;&lt;f(@i:1)&quot;20&quot;&gt;&gt;&lt;p(@id:21)&quot;&quot;&lt;f(@i:0)&quot;Keypad&quot;&gt;&lt;f(@i:1)&quot;21&quot;&gt;&gt;&lt;p(@id:22)&quot;&quot;&lt;f(@i:0)&quot;Keypad&quot;&gt;&lt;f(@i:1)&quot;22&quot;&gt;&gt;&lt;p(@id:23)&quot;&quot;&lt;f(@i:0)&quot;Keypad&quot;&gt;&lt;f(@i:1)&quot;23&quot;&gt;&gt;&lt;p(@id:24)&quot;&quot;&lt;f(@i:0)&quot;Keypad&quot;&gt;&lt;f(@i:1)&quot;24&quot;&gt;&gt;&lt;p(@id:25)&quot;&quot;&lt;f(@i:0)&quot;Keypad&quot;&gt;&lt;f(@i:1)&quot;25&quot;&gt;&gt;&lt;p(@id:26)&quot;&quot;&lt;f(@i:0)&quot;Keypad&quot;&gt;&lt;f(@i:1)&quot;26&quot;&gt;&gt;&lt;p(@id:27)&quot;&quot;&lt;f(@i:0)&quot;Keypad&quot;&gt;&lt;f(@i:1)&quot;27&quot;&gt;&gt;&lt;p(@id:28)&quot;&quot;&lt;f(@i:0)&quot;Keypad&quot;&gt;&lt;f(@i:1)&quot;28&quot;&gt;&gt;&lt;p(@id:29)&quot;&quot;&lt;f(@i:0)&quot;Keypad&quot;&gt;&lt;f(@i:1)&quot;29&quot;&gt;&gt;&lt;p(@id:30)&quot;&quot;&lt;f(@i:0)&quot;Keypad&quot;&gt;&lt;f(@i:1)&quot;30&quot;&gt;&gt;&lt;p(@id:31)&quot;&quot;&lt;f(@i:0)&quot;Keypad&quot;&gt;&lt;f(@i:1)&quot;31&quot;&gt;&gt;&lt;p(@id:32)&quot;&quot;&lt;f(@i:0)&quot;Keypad&quot;&gt;&lt;f(@i:1)&quot;32&quot;&gt;&gt;&lt;p(@id:33)&quot;&quot;&lt;f(@i:0)&quot;Keypad&quot;&gt;&lt;f(@i:1)&quot;33&quot;&gt;&gt;&lt;p(@id:34)&quot;&quot;&lt;f(@i:0)&quot;Keypad&quot;&gt;&lt;f(@i:1)&quot;34&quot;&gt;&gt;&lt;p(@id:35)&quot;&quot;&lt;f(@i:0)&quot;Keypad&quot;&gt;&lt;f(@i:1)&quot;35&quot;&gt;&gt;&lt;p(@id:36)&quot;&quot;&lt;f(@i:0)&quot;Keypad&quot;&gt;&lt;f(@i:1)&quot;36&quot;&gt;&gt;&lt;p(@id:37)&quot;&quot;&lt;f(@i:0)&quot;Keypad&quot;&gt;&lt;f(@i:1)&quot;37&quot;&gt;&gt;&lt;p(@id:38)&quot;&quot;&lt;f(@i:0)&quot;Keypad&quot;&gt;&lt;f(@i:1)&quot;38&quot;&gt;&gt;&lt;p(@id:39)&quot;&quot;&lt;f(@i:0)&quot;Keypad&quot;&gt;&lt;f(@i:1)&quot;39&quot;&gt;&gt;&lt;p(@id:40)&quot;&quot;&lt;f(@i:0)&quot;Keypad&quot;&gt;&lt;f(@i:1)&quot;40&quot;&gt;&gt;&lt;p(@id:41)&quot;&quot;&lt;f(@i:0)&quot;Keypad&quot;&gt;&lt;f(@i:1)&quot;41&quot;&gt;&gt;&lt;p(@id:42)&quot;&quot;&lt;f(@i:0)&quot;Keypad&quot;&gt;&lt;f(@i:1)&quot;42&quot;&gt;&gt;&lt;p(@id:43)&quot;&quot;&lt;f(@i:0)&quot;Keypad&quot;&gt;&lt;f(@i:1)&quot;43&quot;&gt;&gt;&lt;p(@id:44)&quot;&quot;&lt;f(@i:0)&quot;Keypad&quot;&gt;&lt;f(@i:1)&quot;44&quot;&gt;&gt;&lt;p(@id:45)&quot;&quot;&lt;f(@i:0)&quot;Keypad&quot;&gt;&lt;f(@i:1)&quot;45&quot;&gt;&gt;&lt;p(@id:46)&quot;&quot;&lt;f(@i:0)&quot;Keypad&quot;&gt;&lt;f(@i:1)&quot;46&quot;&gt;&gt;&lt;p(@id:47)&quot;&quot;&lt;f(@i:0)&quot;Keypad&quot;&gt;&lt;f(@i:1)&quot;47&quot;&gt;&gt;&lt;p(@id:48)&quot;&quot;&lt;f(@i:0)&quot;Keypad&quot;&gt;&lt;f(@i:1)&quot;48&quot;&gt;&gt;&lt;p(@id:49)&quot;&quot;&lt;f(@i:0)&quot;Keypad&quot;&gt;&lt;f(@i:1)&quot;49&quot;&gt;&gt;&lt;p(@id:50)&quot;&quot;&lt;f(@i:0)&quot;Keypad&quot;&gt;&lt;f(@i:1)&quot;50&quot;&gt;&gt;&lt;p(@id:51)&quot;&quot;&lt;f(@i:0)&quot;Keypad&quot;&gt;&lt;f(@i:1)&quot;51&quot;&gt;&gt;&lt;p(@id:52)&quot;&quot;&lt;f(@i:0)&quot;Keypad&quot;&gt;&lt;f(@i:1)&quot;52&quot;&gt;&gt;&lt;p(@id:53)&quot;&quot;&lt;f(@i:0)&quot;Keypad&quot;&gt;&lt;f(@i:1)&quot;53&quot;&gt;&gt;&lt;p(@id:54)&quot;&quot;&lt;f(@i:0)&quot;Keypad&quot;&gt;&lt;f(@i:1)&quot;54&quot;&gt;&gt;&lt;p(@id:55)&quot;&quot;&lt;f(@i:0)&quot;Keypad&quot;&gt;&lt;f(@i:1)&quot;55&quot;&gt;&gt;&lt;p(@id:56)&quot;&quot;&lt;f(@i:0)&quot;Keypad&quot;&gt;&lt;f(@i:1)&quot;56&quot;&gt;&gt;&lt;p(@id:57)&quot;&quot;&lt;f(@i:0)&quot;Keypad&quot;&gt;&lt;f(@i:1)&quot;57&quot;&gt;&gt;&lt;p(@id:58)&quot;&quot;&lt;f(@i:0)&quot;Keypad&quot;&gt;&lt;f(@i:1)&quot;58&quot;&gt;&gt;&lt;p(@id:59)&quot;&quot;&lt;f(@i:0)&quot;Keypad&quot;&gt;&lt;f(@i:1)&quot;59&quot;&gt;&gt;&lt;p(@id:60)&quot;&quot;&lt;f(@i:0)&quot;Keypad&quot;&gt;&lt;f(@i:1)&quot;60&quot;&gt;&gt;&lt;p(@id:61)&quot;&quot;&lt;f(@i:0)&quot;Keypad&quot;&gt;&lt;f(@i:1)&quot;61&quot;&gt;&gt;&lt;p(@id:62)&quot;&quot;&lt;f(@i:0)&quot;Keypad&quot;&gt;&lt;f(@i:1)&quot;62&quot;&gt;&gt;&lt;p(@id:63)&quot;&quot;&lt;f(@i:0)&quot;Keypad&quot;&gt;&lt;f(@i:1)&quot;63&quot;&gt;&gt;&lt;p(@id:64)&quot;&quot;&lt;f(@i:0)&quot;Keypad&quot;&gt;&lt;f(@i:1)&quot;64&quot;&gt;&gt;&lt;p(@id:65)&quot;&quot;&lt;f(@i:0)&quot;Keypad&quot;&gt;&lt;f(@i:1)&quot;65&quot;&gt;&gt;&lt;p(@id:66)&quot;&quot;&lt;f(@i:0)&quot;Keypad&quot;&gt;&lt;f(@i:1)&quot;66&quot;&gt;&gt;&lt;p(@id:67)&quot;&quot;&lt;f(@i:0)&quot;Keypad&quot;&gt;&lt;f(@i:1)&quot;67&quot;&gt;&gt;&lt;p(@id:68)&quot;&quot;&lt;f(@i:0)&quot;Keypad&quot;&gt;&lt;f(@i:1)&quot;68&quot;&gt;&gt;&lt;p(@id:69)&quot;&quot;&lt;f(@i:0)&quot;Keypad&quot;&gt;&lt;f(@i:1)&quot;69&quot;&gt;&gt;&lt;p(@id:70)&quot;&quot;&lt;f(@i:0)&quot;Keypad&quot;&gt;&lt;f(@i:1)&quot;70&quot;&gt;&gt;&lt;p(@id:71)&quot;&quot;&lt;f(@i:0)&quot;Keypad&quot;&gt;&lt;f(@i:1)&quot;71&quot;&gt;&gt;&lt;p(@id:72)&quot;&quot;&lt;f(@i:0)&quot;Keypad&quot;&gt;&lt;f(@i:1)&quot;72&quot;&gt;&gt;&lt;p(@id:73)&quot;&quot;&lt;f(@i:0)&quot;Keypad&quot;&gt;&lt;f(@i:1)&quot;73&quot;&gt;&gt;&lt;p(@id:74)&quot;&quot;&lt;f(@i:0)&quot;Keypad&quot;&gt;&lt;f(@i:1)&quot;74&quot;&gt;&gt;&lt;p(@id:75)&quot;&quot;&lt;f(@i:0)&quot;Keypad&quot;&gt;&lt;f(@i:1)&quot;75&quot;&gt;&gt;&lt;p(@id:76)&quot;&quot;&lt;f(@i:0)&quot;Keypad&quot;&gt;&lt;f(@i:1)&quot;76&quot;&gt;&gt;&lt;p(@id:77)&quot;&quot;&lt;f(@i:0)&quot;Keypad&quot;&gt;&lt;f(@i:1)&quot;77&quot;&gt;&gt;&lt;p(@id:78)&quot;&quot;&lt;f(@i:0)&quot;Keypad&quot;&gt;&lt;f(@i:1)&quot;78&quot;&gt;&gt;&lt;p(@id:79)&quot;&quot;&lt;f(@i:0)&quot;Keypad&quot;&gt;&lt;f(@i:1)&quot;79&quot;&gt;&gt;&lt;p(@id:80)&quot;&quot;&lt;f(@i:0)&quot;Keypad&quot;&gt;&lt;f(@i:1)&quot;80&quot;&gt;&gt;&lt;p(@id:81)&quot;&quot;&lt;f(@i:0)&quot;Keypad&quot;&gt;&lt;f(@i:1)&quot;81&quot;&gt;&gt;&lt;p(@id:82)&quot;&quot;&lt;f(@i:0)&quot;Keypad&quot;&gt;&lt;f(@i:1)&quot;82&quot;&gt;&gt;&lt;p(@id:83)&quot;&quot;&lt;f(@i:0)&quot;Keypad&quot;&gt;&lt;f(@i:1)&quot;83&quot;&gt;&gt;&lt;p(@id:84)&quot;&quot;&lt;f(@i:0)&quot;Keypad&quot;&gt;&lt;f(@i:1)&quot;84&quot;&gt;&gt;&lt;p(@id:85)&quot;&quot;&lt;f(@i:0)&quot;Keypad&quot;&gt;&lt;f(@i:1)&quot;85&quot;&gt;&gt;&lt;p(@id:86)&quot;&quot;&lt;f(@i:0)&quot;Keypad&quot;&gt;&lt;f(@i:1)&quot;86&quot;&gt;&gt;&lt;p(@id:87)&quot;&quot;&lt;f(@i:0)&quot;Keypad&quot;&gt;&lt;f(@i:1)&quot;87&quot;&gt;&gt;&lt;p(@id:88)&quot;&quot;&lt;f(@i:0)&quot;Keypad&quot;&gt;&lt;f(@i:1)&quot;88&quot;&gt;&gt;&lt;p(@id:89)&quot;&quot;&lt;f(@i:0)&quot;Keypad&quot;&gt;&lt;f(@i:1)&quot;89&quot;&gt;&gt;&lt;p(@id:90)&quot;&quot;&lt;f(@i:0)&quot;Keypad&quot;&gt;&lt;f(@i:1)&quot;90&quot;&gt;&gt;&lt;p(@id:91)&quot;&quot;&lt;f(@i:0)&quot;Keypad&quot;&gt;&lt;f(@i:1)&quot;91&quot;&gt;&gt;&lt;p(@id:92)&quot;&quot;&lt;f(@i:0)&quot;Keypad&quot;&gt;&lt;f(@i:1)&quot;92&quot;&gt;&gt;&lt;p(@id:93)&quot;&quot;&lt;f(@i:0)&quot;Keypad&quot;&gt;&lt;f(@i:1)&quot;93&quot;&gt;&gt;&lt;p(@id:94)&quot;&quot;&lt;f(@i:0)&quot;Keypad&quot;&gt;&lt;f(@i:1)&quot;94&quot;&gt;&gt;&lt;p(@id:95)&quot;&quot;&lt;f(@i:0)&quot;Keypad&quot;&gt;&lt;f(@i:1)&quot;95&quot;&gt;&gt;&lt;p(@id:96)&quot;&quot;&lt;f(@i:0)&quot;Keypad&quot;&gt;&lt;f(@i:1)&quot;96&quot;&gt;&gt;&lt;p(@id:97)&quot;&quot;&lt;f(@i:0)&quot;Keypad&quot;&gt;&lt;f(@i:1)&quot;97&quot;&gt;&gt;&lt;p(@id:98)&quot;&quot;&lt;f(@i:0)&quot;Keypad&quot;&gt;&lt;f(@i:1)&quot;98&quot;&gt;&gt;&lt;p(@id:99)&quot;&quot;&lt;f(@i:0)&quot;Keypad&quot;&gt;&lt;f(@i:1)&quot;99&quot;&gt;&gt;&lt;p(@id:1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lt;currentId&quot;1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gt;&gt;&lt;data&quot;&quot;&lt;d(@id:003)&quot;&quot;&lt;r(@id:73)&quot;&quot;&lt;f(@id:v)&quot;1&quot;&gt;&lt;f(@id:t)&quot;12250&quot;&gt;&gt;&lt;r(@id:71)&quot;&quot;&lt;f(@id:v)&quot;1&quot;&gt;&lt;f(@id:t)&quot;13300&quot;&gt;&gt;&lt;r(@id:20)&quot;&quot;&lt;f(@id:v)&quot;2&quot;&gt;&lt;f(@id:t)&quot;16300&quot;&gt;&gt;&lt;r(@id:5)&quot;&quot;&lt;f(@id:v)&quot;1&quot;&gt;&lt;f(@id:t)&quot;16750&quot;&gt;&gt;&lt;r(@id:12)&quot;&quot;&lt;f(@id:v)&quot;1&quot;&gt;&lt;f(@id:t)&quot;18350&quot;&gt;&gt;&lt;r(@id:52)&quot;&quot;&lt;f(@id:v)&quot;2&quot;&gt;&lt;f(@id:t)&quot;20050&quot;&gt;&gt;&lt;r(@id:51)&quot;&quot;&lt;f(@id:v)&quot;1&quot;&gt;&lt;f(@id:t)&quot;20550&quot;&gt;&gt;&lt;r(@id:26)&quot;&quot;&lt;f(@id:v)&quot;1&quot;&gt;&lt;f(@id:t)&quot;21550&quot;&gt;&gt;&lt;r(@id:65)&quot;&quot;&lt;f(@id:v)&quot;2&quot;&gt;&lt;f(@id:t)&quot;21650&quot;&gt;&gt;&lt;r(@id:53)&quot;&quot;&lt;f(@id:v)&quot;1&quot;&gt;&lt;f(@id:t)&quot;23200&quot;&gt;&gt;&lt;r(@id:98)&quot;&quot;&lt;f(@id:v)&quot;1&quot;&gt;&lt;f(@id:t)&quot;24900&quot;&gt;&gt;&lt;r(@id:29)&quot;&quot;&lt;f(@id:v)&quot;2&quot;&gt;&lt;f(@id:t)&quot;25750&quot;&gt;&gt;&lt;r(@id:69)&quot;&quot;&lt;f(@id:v)&quot;2&quot;&gt;&lt;f(@id:t)&quot;27950&quot;&gt;&gt;&lt;r(@id:30)&quot;&quot;&lt;f(@id:v)&quot;1&quot;&gt;&lt;f(@id:t)&quot;27850&quot;&gt;&gt;&lt;r(@id:60)&quot;&quot;&lt;f(@id:v)&quot;1&quot;&gt;&lt;f(@id:t)&quot;27900&quot;&gt;&gt;&lt;r(@id:91)&quot;&quot;&lt;f(@id:v)&quot;4&quot;&gt;&lt;f(@id:t)&quot;29050&quot;&gt;&gt;&lt;r(@id:81)&quot;&quot;&lt;f(@id:v)&quot;2&quot;&gt;&lt;f(@id:t)&quot;30050&quot;&gt;&gt;&lt;r(@id:83)&quot;&quot;&lt;f(@id:v)&quot;2&quot;&gt;&lt;f(@id:t)&quot;32150&quot;&gt;&gt;&gt;&lt;d(@id:003-002)&quot;&quot;&lt;r(@id:20)&quot;&quot;&lt;f(@id:v)&quot;1&quot;&gt;&lt;f(@id:t)&quot;8450&quot;&gt;&gt;&lt;r(@id:71)&quot;&quot;&lt;f(@id:v)&quot;2&quot;&gt;&lt;f(@id:t)&quot;9650&quot;&gt;&gt;&lt;r(@id:73)&quot;&quot;&lt;f(@id:v)&quot;1&quot;&gt;&lt;f(@id:t)&quot;9650&quot;&gt;&gt;&lt;r(@id:83)&quot;&quot;&lt;f(@id:v)&quot;1&quot;&gt;&lt;f(@id:t)&quot;10200&quot;&gt;&gt;&lt;r(@id:53)&quot;&quot;&lt;f(@id:v)&quot;1&quot;&gt;&lt;f(@id:t)&quot;10650&quot;&gt;&gt;&lt;r(@id:5)&quot;&quot;&lt;f(@id:v)&quot;1&quot;&gt;&lt;f(@id:t)&quot;11550&quot;&gt;&gt;&lt;r(@id:60)&quot;&quot;&lt;f(@id:v)&quot;1&quot;&gt;&lt;f(@id:t)&quot;12750&quot;&gt;&gt;&lt;r(@id:98)&quot;&quot;&lt;f(@id:v)&quot;2&quot;&gt;&lt;f(@id:t)&quot;13900&quot;&gt;&gt;&lt;r(@id:52)&quot;&quot;&lt;f(@id:v)&quot;1&quot;&gt;&lt;f(@id:t)&quot;14300&quot;&gt;&gt;&lt;r(@id:12)&quot;&quot;&lt;f(@id:v)&quot;1&quot;&gt;&lt;f(@id:t)&quot;14700&quot;&gt;&gt;&gt;&lt;d(@id:004)&quot;&quot;&lt;r(@id:91)&quot;&quot;&lt;f(@id:v)&quot;1&quot;&gt;&lt;f(@id:t)&quot;15450&quot;&gt;&gt;&lt;r(@id:20)&quot;&quot;&lt;f(@id:v)&quot;1&quot;&gt;&lt;f(@id:t)&quot;30350&quot;&gt;&gt;&lt;r(@id:60)&quot;&quot;&lt;f(@id:v)&quot;1&quot;&gt;&lt;f(@id:t)&quot;31000&quot;&gt;&gt;&lt;r(@id:65)&quot;&quot;&lt;f(@id:v)&quot;4&quot;&gt;&lt;f(@id:t)&quot;31550&quot;&gt;&gt;&lt;r(@id:29)&quot;&quot;&lt;f(@id:v)&quot;1&quot;&gt;&lt;f(@id:t)&quot;31950&quot;&gt;&gt;&lt;r(@id:98)&quot;&quot;&lt;f(@id:v)&quot;2&quot;&gt;&lt;f(@id:t)&quot;32650&quot;&gt;&gt;&lt;r(@id:53)&quot;&quot;&lt;f(@id:v)&quot;1&quot;&gt;&lt;f(@id:t)&quot;33050&quot;&gt;&gt;&lt;r(@id:73)&quot;&quot;&lt;f(@id:v)&quot;3&quot;&gt;&lt;f(@id:t)&quot;33100&quot;&gt;&gt;&lt;r(@id:71)&quot;&quot;&lt;f(@id:v)&quot;1&quot;&gt;&lt;f(@id:t)&quot;34150&quot;&gt;&gt;&lt;r(@id:5)&quot;&quot;&lt;f(@id:v)&quot;1&quot;&gt;&lt;f(@id:t)&quot;34500&quot;&gt;&gt;&lt;r(@id:30)&quot;&quot;&lt;f(@id:v)&quot;1&quot;&gt;&lt;f(@id:t)&quot;34600&quot;&gt;&gt;&lt;r(@id:70)&quot;&quot;&lt;f(@id:v)&quot;1&quot;&gt;&lt;f(@id:t)&quot;34700&quot;&gt;&gt;&lt;r(@id:12)&quot;&quot;&lt;f(@id:v)&quot;1&quot;&gt;&lt;f(@id:t)&quot;36100&quot;&gt;&gt;&lt;r(@id:81)&quot;&quot;&lt;f(@id:v)&quot;1&quot;&gt;&lt;f(@id:t)&quot;36300&quot;&gt;&gt;&gt;&lt;d(@id:003-003)&quot;&quot;&lt;r(@id:60)&quot;&quot;&lt;f(@id:v)&quot;4&quot;&gt;&lt;f(@id:t)&quot;8500&quot;&gt;&gt;&lt;r(@id:71)&quot;&quot;&lt;f(@id:v)&quot;5&quot;&gt;&lt;f(@id:t)&quot;32100&quot;&gt;&gt;&lt;r(@id:98)&quot;&quot;&lt;f(@id:v)&quot;4&quot;&gt;&lt;f(@id:t)&quot;35850&quot;&gt;&gt;&lt;r(@id:65)&quot;&quot;&lt;f(@id:v)&quot;5&quot;&gt;&lt;f(@id:t)&quot;19000&quot;&gt;&gt;&lt;r(@id:20)&quot;&quot;&lt;f(@id:v)&quot;4&quot;&gt;&lt;f(@id:t)&quot;19400&quot;&gt;&gt;&lt;r(@id:12)&quot;&quot;&lt;f(@id:v)&quot;3&quot;&gt;&lt;f(@id:t)&quot;24050&quot;&gt;&gt;&lt;r(@id:73)&quot;&quot;&lt;f(@id:v)&quot;3&quot;&gt;&lt;f(@id:t)&quot;24250&quot;&gt;&gt;&lt;r(@id:30)&quot;&quot;&lt;f(@id:v)&quot;5&quot;&gt;&lt;f(@id:t)&quot;25150&quot;&gt;&gt;&lt;r(@id:29)&quot;&quot;&lt;f(@id:v)&quot;5&quot;&gt;&lt;f(@id:t)&quot;27250&quot;&gt;&gt;&lt;r(@id:83)&quot;&quot;&lt;f(@id:v)&quot;5&quot;&gt;&lt;f(@id:t)&quot;32650&quot;&gt;&gt;&lt;r(@id:5)&quot;&quot;&lt;f(@id:v)&quot;4&quot;&gt;&lt;f(@id:t)&quot;34000&quot;&gt;&gt;&lt;r(@id:53)&quot;&quot;&lt;f(@id:v)&quot;5&quot;&gt;&lt;f(@id:t)&quot;34150&quot;&gt;&gt;&lt;r(@id:26)&quot;&quot;&lt;f(@id:v)&quot;5&quot;&gt;&lt;f(@id:t)&quot;35100&quot;&gt;&gt;&lt;r(@id:70)&quot;&quot;&lt;f(@id:v)&quot;5&quot;&gt;&lt;f(@id:t)&quot;36300&quot;&gt;&gt;&gt;&lt;d(@id:003-005)&quot;&quot;&lt;r(@id:71)&quot;&quot;&lt;f(@id:v)&quot;1&quot;&gt;&lt;f(@id:t)&quot;29100&quot;&gt;&gt;&lt;r(@id:60)&quot;&quot;&lt;f(@id:v)&quot;3&quot;&gt;&lt;f(@id:t)&quot;19100&quot;&gt;&gt;&lt;r(@id:73)&quot;&quot;&lt;f(@id:v)&quot;3&quot;&gt;&lt;f(@id:t)&quot;19150&quot;&gt;&gt;&lt;r(@id:65)&quot;&quot;&lt;f(@id:v)&quot;3&quot;&gt;&lt;f(@id:t)&quot;20200&quot;&gt;&gt;&lt;r(@id:12)&quot;&quot;&lt;f(@id:v)&quot;4&quot;&gt;&lt;f(@id:t)&quot;21100&quot;&gt;&gt;&lt;r(@id:70)&quot;&quot;&lt;f(@id:v)&quot;2&quot;&gt;&lt;f(@id:t)&quot;21250&quot;&gt;&gt;&lt;r(@id:30)&quot;&quot;&lt;f(@id:v)&quot;4&quot;&gt;&lt;f(@id:t)&quot;21650&quot;&gt;&gt;&lt;r(@id:29)&quot;&quot;&lt;f(@id:v)&quot;3&quot;&gt;&lt;f(@id:t)&quot;24800&quot;&gt;&gt;&lt;r(@id:20)&quot;&quot;&lt;f(@id:v)&quot;3&quot;&gt;&lt;f(@id:t)&quot;25300&quot;&gt;&gt;&lt;r(@id:98)&quot;&quot;&lt;f(@id:v)&quot;3&quot;&gt;&lt;f(@id:t)&quot;26050&quot;&gt;&gt;&lt;r(@id:83)&quot;&quot;&lt;f(@id:v)&quot;2&quot;&gt;&lt;f(@id:t)&quot;31250&quot;&gt;&gt;&lt;r(@id:53)&quot;&quot;&lt;f(@id:v)&quot;4&quot;&gt;&lt;f(@id:t)&quot;29050&quot;&gt;&gt;&lt;r(@id:81)&quot;&quot;&lt;f(@id:v)&quot;1&quot;&gt;&lt;f(@id:t)&quot;30150&quot;&gt;&gt;&lt;r(@id:26)&quot;&quot;&lt;f(@id:v)&quot;2&quot;&gt;&lt;f(@id:t)&quot;31050&quot;&gt;&gt;&gt;&lt;d(@id:003-006)&quot;&quot;&lt;r(@id:60)&quot;&quot;&lt;f(@id:v)&quot;1&quot;&gt;&lt;f(@id:t)&quot;13800&quot;&gt;&gt;&lt;r(@id:98)&quot;&quot;&lt;f(@id:v)&quot;1&quot;&gt;&lt;f(@id:t)&quot;20700&quot;&gt;&gt;&lt;r(@id:20)&quot;&quot;&lt;f(@id:v)&quot;1&quot;&gt;&lt;f(@id:t)&quot;21050&quot;&gt;&gt;&lt;r(@id:70)&quot;&quot;&lt;f(@id:v)&quot;1&quot;&gt;&lt;f(@id:t)&quot;21700&quot;&gt;&gt;&lt;r(@id:71)&quot;&quot;&lt;f(@id:v)&quot;1&quot;&gt;&lt;f(@id:t)&quot;21700&quot;&gt;&gt;&lt;r(@id:53)&quot;&quot;&lt;f(@id:v)&quot;1&quot;&gt;&lt;f(@id:t)&quot;22150&quot;&gt;&gt;&lt;r(@id:12)&quot;&quot;&lt;f(@id:v)&quot;1&quot;&gt;&lt;f(@id:t)&quot;22600&quot;&gt;&gt;&lt;r(@id:81)&quot;&quot;&lt;f(@id:v)&quot;1&quot;&gt;&lt;f(@id:t)&quot;23800&quot;&gt;&gt;&lt;r(@id:73)&quot;&quot;&lt;f(@id:v)&quot;4&quot;&gt;&lt;f(@id:t)&quot;24300&quot;&gt;&gt;&lt;r(@id:5)&quot;&quot;&lt;f(@id:v)&quot;1&quot;&gt;&lt;f(@id:t)&quot;24650&quot;&gt;&gt;&lt;r(@id:26)&quot;&quot;&lt;f(@id:v)&quot;1&quot;&gt;&lt;f(@id:t)&quot;26300&quot;&gt;&gt;&lt;r(@id:29)&quot;&quot;&lt;f(@id:v)&quot;1&quot;&gt;&lt;f(@id:t)&quot;27350&quot;&gt;&gt;&lt;r(@id:30)&quot;&quot;&lt;f(@id:v)&quot;1&quot;&gt;&lt;f(@id:t)&quot;27350&quot;&gt;&gt;&gt;&lt;d(@id:003-007)&quot;&quot;&lt;r(@id:83)&quot;&quot;&lt;f(@id:v)&quot;5&quot;&gt;&lt;f(@id:t)&quot;18750&quot;&gt;&gt;&lt;r(@id:98)&quot;&quot;&lt;f(@id:v)&quot;5&quot;&gt;&lt;f(@id:t)&quot;24000&quot;&gt;&gt;&lt;r(@id:26)&quot;&quot;&lt;f(@id:v)&quot;5&quot;&gt;&lt;f(@id:t)&quot;25400&quot;&gt;&gt;&lt;r(@id:30)&quot;&quot;&lt;f(@id:v)&quot;5&quot;&gt;&lt;f(@id:t)&quot;25400&quot;&gt;&gt;&lt;r(@id:70)&quot;&quot;&lt;f(@id:v)&quot;1&quot;&gt;&lt;f(@id:t)&quot;25500&quot;&gt;&gt;&lt;r(@id:71)&quot;&quot;&lt;f(@id:v)&quot;5&quot;&gt;&lt;f(@id:t)&quot;25500&quot;&gt;&gt;&lt;r(@id:5)&quot;&quot;&lt;f(@id:v)&quot;5&quot;&gt;&lt;f(@id:t)&quot;25850&quot;&gt;&gt;&lt;r(@id:20)&quot;&quot;&lt;f(@id:v)&quot;2&quot;&gt;&lt;f(@id:t)&quot;25900&quot;&gt;&gt;&lt;r(@id:19)&quot;&quot;&lt;f(@id:v)&quot;5&quot;&gt;&lt;f(@id:t)&quot;26400&quot;&gt;&gt;&lt;r(@id:51)&quot;&quot;&lt;f(@id:v)&quot;5&quot;&gt;&lt;f(@id:t)&quot;26500&quot;&gt;&gt;&lt;r(@id:53)&quot;&quot;&lt;f(@id:v)&quot;5&quot;&gt;&lt;f(@id:t)&quot;27550&quot;&gt;&gt;&lt;r(@id:29)&quot;&quot;&lt;f(@id:v)&quot;5&quot;&gt;&lt;f(@id:t)&quot;28000&quot;&gt;&gt;&lt;r(@id:73)&quot;&quot;&lt;f(@id:v)&quot;5&quot;&gt;&lt;f(@id:t)&quot;28150&quot;&gt;&gt;&lt;r(@id:65)&quot;&quot;&lt;f(@id:v)&quot;5&quot;&gt;&lt;f(@id:t)&quot;29150&quot;&gt;&gt;&lt;r(@id:12)&quot;&quot;&lt;f(@id:v)&quot;1&quot;&gt;&lt;f(@id:t)&quot;30050&quot;&gt;&gt;&gt;&lt;d(@id:003-008)&quot;&quot;&lt;r(@id:30)&quot;&quot;&lt;f(@id:v)&quot;5&quot;&gt;&lt;f(@id:t)&quot;31900&quot;&gt;&gt;&lt;r(@id:5)&quot;&quot;&lt;f(@id:v)&quot;5&quot;&gt;&lt;f(@id:t)&quot;32350&quot;&gt;&gt;&lt;r(@id:70)&quot;&quot;&lt;f(@id:v)&quot;5&quot;&gt;&lt;f(@id:t)&quot;32550&quot;&gt;&gt;&lt;r(@id:71)&quot;&quot;&lt;f(@id:v)&quot;5&quot;&gt;&lt;f(@id:t)&quot;32550&quot;&gt;&gt;&lt;r(@id:73)&quot;&quot;&lt;f(@id:v)&quot;5&quot;&gt;&lt;f(@id:t)&quot;32550&quot;&gt;&gt;&lt;r(@id:83)&quot;&quot;&lt;f(@id:v)&quot;5&quot;&gt;&lt;f(@id:t)&quot;33100&quot;&gt;&gt;&lt;r(@id:98)&quot;&quot;&lt;f(@id:v)&quot;5&quot;&gt;&lt;f(@id:t)&quot;33650&quot;&gt;&gt;&lt;r(@id:12)&quot;&quot;&lt;f(@id:v)&quot;5&quot;&gt;&lt;f(@id:t)&quot;33950&quot;&gt;&gt;&lt;r(@id:26)&quot;&quot;&lt;f(@id:v)&quot;5&quot;&gt;&lt;f(@id:t)&quot;34000&quot;&gt;&gt;&lt;r(@id:53)&quot;&quot;&lt;f(@id:v)&quot;5&quot;&gt;&lt;f(@id:t)&quot;34050&quot;&gt;&gt;&lt;r(@id:20)&quot;&quot;&lt;f(@id:v)&quot;5&quot;&gt;&lt;f(@id:t)&quot;35550&quot;&gt;&gt;&lt;r(@id:65)&quot;&quot;&lt;f(@id:v)&quot;5&quot;&gt;&lt;f(@id:t)&quot;35650&quot;&gt;&gt;&lt;r(@id:74)&quot;&quot;&lt;f(@id:v)&quot;5&quot;&gt;&lt;f(@id:t)&quot;36200&quot;&gt;&gt;&lt;r(@id:29)&quot;&quot;&lt;f(@id:v)&quot;5&quot;&gt;&lt;f(@id:t)&quot;37150&quot;&gt;&gt;&lt;r(@id:19)&quot;&quot;&lt;f(@id:v)&quot;5&quot;&gt;&lt;f(@id:t)&quot;37650&quot;&gt;&gt;&lt;r(@id:51)&quot;&quot;&lt;f(@id:v)&quot;5&quot;&gt;&lt;f(@id:t)&quot;39800&quot;&gt;&gt;&lt;r(@id:60)&quot;&quot;&lt;f(@id:v)&quot;5&quot;&gt;&lt;f(@id:t)&quot;39850&quot;&gt;&gt;&gt;&lt;d(@id:003-009)&quot;&quot;&lt;r(@id:60)&quot;&quot;&lt;f(@id:v)&quot;3&quot;&gt;&lt;f(@id:t)&quot;11900&quot;&gt;&gt;&lt;r(@id:29)&quot;&quot;&lt;f(@id:v)&quot;4&quot;&gt;&lt;f(@id:t)&quot;12350&quot;&gt;&gt;&lt;r(@id:65)&quot;&quot;&lt;f(@id:v)&quot;3&quot;&gt;&lt;f(@id:t)&quot;14000&quot;&gt;&gt;&lt;r(@id:73)&quot;&quot;&lt;f(@id:v)&quot;4&quot;&gt;&lt;f(@id:t)&quot;33400&quot;&gt;&gt;&lt;r(@id:26)&quot;&quot;&lt;f(@id:v)&quot;3&quot;&gt;&lt;f(@id:t)&quot;34350&quot;&gt;&gt;&lt;r(@id:12)&quot;&quot;&lt;f(@id:v)&quot;4&quot;&gt;&lt;f(@id:t)&quot;46350&quot;&gt;&gt;&lt;r(@id:30)&quot;&quot;&lt;f(@id:v)&quot;3&quot;&gt;&lt;f(@id:t)&quot;35400&quot;&gt;&gt;&lt;r(@id:83)&quot;&quot;&lt;f(@id:v)&quot;3&quot;&gt;&lt;f(@id:t)&quot;35550&quot;&gt;&gt;&lt;r(@id:98)&quot;&quot;&lt;f(@id:v)&quot;2&quot;&gt;&lt;f(@id:t)&quot;36100&quot;&gt;&gt;&lt;r(@id:19)&quot;&quot;&lt;f(@id:v)&quot;3&quot;&gt;&lt;f(@id:t)&quot;37450&quot;&gt;&gt;&lt;r(@id:20)&quot;&quot;&lt;f(@id:v)&quot;3&quot;&gt;&lt;f(@id:t)&quot;38000&quot;&gt;&gt;&lt;r(@id:53)&quot;&quot;&lt;f(@id:v)&quot;3&quot;&gt;&lt;f(@id:t)&quot;38600&quot;&gt;&gt;&lt;r(@id:70)&quot;&quot;&lt;f(@id:v)&quot;3&quot;&gt;&lt;f(@id:t)&quot;39150&quot;&gt;&gt;&lt;r(@id:71)&quot;&quot;&lt;f(@id:v)&quot;3&quot;&gt;&lt;f(@id:t)&quot;39150&quot;&gt;&gt;&lt;r(@id:5)&quot;&quot;&lt;f(@id:v)&quot;4&quot;&gt;&lt;f(@id:t)&quot;40550&quot;&gt;&gt;&lt;r(@id:51)&quot;&quot;&lt;f(@id:v)&quot;4&quot;&gt;&lt;f(@id:t)&quot;41750&quot;&gt;&gt;&gt;&lt;d(@id:005)&quot;&quot;&lt;r(@id:60)&quot;&quot;&lt;f(@id:v)&quot;4&quot;&gt;&lt;f(@id:t)&quot;17000&quot;&gt;&gt;&lt;r(@id:29)&quot;&quot;&lt;f(@id:v)&quot;4&quot;&gt;&lt;f(@id:t)&quot;22700&quot;&gt;&gt;&lt;r(@id:70)&quot;&quot;&lt;f(@id:v)&quot;4&quot;&gt;&lt;f(@id:t)&quot;29100&quot;&gt;&gt;&lt;r(@id:20)&quot;&quot;&lt;f(@id:v)&quot;4&quot;&gt;&lt;f(@id:t)&quot;29450&quot;&gt;&gt;&lt;r(@id:12)&quot;&quot;&lt;f(@id:v)&quot;4&quot;&gt;&lt;f(@id:t)&quot;30000&quot;&gt;&gt;&lt;r(@id:19)&quot;&quot;&lt;f(@id:v)&quot;4&quot;&gt;&lt;f(@id:t)&quot;31050&quot;&gt;&gt;&lt;r(@id:53)&quot;&quot;&lt;f(@id:v)&quot;4&quot;&gt;&lt;f(@id:t)&quot;31150&quot;&gt;&gt;&lt;r(@id:71)&quot;&quot;&lt;f(@id:v)&quot;4&quot;&gt;&lt;f(@id:t)&quot;31200&quot;&gt;&gt;&lt;r(@id:83)&quot;&quot;&lt;f(@id:v)&quot;4&quot;&gt;&lt;f(@id:t)&quot;31200&quot;&gt;&gt;&lt;r(@id:26)&quot;&quot;&lt;f(@id:v)&quot;4&quot;&gt;&lt;f(@id:t)&quot;31600&quot;&gt;&gt;&lt;r(@id:5)&quot;&quot;&lt;f(@id:v)&quot;4&quot;&gt;&lt;f(@id:t)&quot;32050&quot;&gt;&gt;&lt;r(@id:65)&quot;&quot;&lt;f(@id:v)&quot;4&quot;&gt;&lt;f(@id:t)&quot;32200&quot;&gt;&gt;&lt;r(@id:30)&quot;&quot;&lt;f(@id:v)&quot;4&quot;&gt;&lt;f(@id:t)&quot;33700&quot;&gt;&gt;&lt;r(@id:73)&quot;&quot;&lt;f(@id:v)&quot;4&quot;&gt;&lt;f(@id:t)&quot;34850&quot;&gt;&gt;&gt;&lt;d(@id:006)&quot;&quot;&lt;r(@id:98)&quot;&quot;&lt;f(@id:v)&quot;4&quot;&gt;&lt;f(@id:t)&quot;26100&quot;&gt;&gt;&lt;r(@id:26)&quot;&quot;&lt;f(@id:v)&quot;4&quot;&gt;&lt;f(@id:t)&quot;26450&quot;&gt;&gt;&lt;r(@id:5)&quot;&quot;&lt;f(@id:v)&quot;4&quot;&gt;&lt;f(@id:t)&quot;26900&quot;&gt;&gt;&lt;r(@id:19)&quot;&quot;&lt;f(@id:v)&quot;4&quot;&gt;&lt;f(@id:t)&quot;26950&quot;&gt;&gt;&lt;r(@id:20)&quot;&quot;&lt;f(@id:v)&quot;4&quot;&gt;&lt;f(@id:t)&quot;26950&quot;&gt;&gt;&lt;r(@id:65)&quot;&quot;&lt;f(@id:v)&quot;4&quot;&gt;&lt;f(@id:t)&quot;27100&quot;&gt;&gt;&lt;r(@id:73)&quot;&quot;&lt;f(@id:v)&quot;4&quot;&gt;&lt;f(@id:t)&quot;27100&quot;&gt;&gt;&lt;r(@id:29)&quot;&quot;&lt;f(@id:v)&quot;4&quot;&gt;&lt;f(@id:t)&quot;27500&quot;&gt;&gt;&lt;r(@id:83)&quot;&quot;&lt;f(@id:v)&quot;4&quot;&gt;&lt;f(@id:t)&quot;27650&quot;&gt;&gt;&lt;r(@id:12)&quot;&quot;&lt;f(@id:v)&quot;4&quot;&gt;&lt;f(@id:t)&quot;28500&quot;&gt;&gt;&lt;r(@id:53)&quot;&quot;&lt;f(@id:v)&quot;4&quot;&gt;&lt;f(@id:t)&quot;28600&quot;&gt;&gt;&lt;r(@id:70)&quot;&quot;&lt;f(@id:v)&quot;4&quot;&gt;&lt;f(@id:t)&quot;28650&quot;&gt;&gt;&lt;r(@id:30)&quot;&quot;&lt;f(@id:v)&quot;4&quot;&gt;&lt;f(@id:t)&quot;29100&quot;&gt;&gt;&lt;r(@id:51)&quot;&quot;&lt;f(@id:v)&quot;4&quot;&gt;&lt;f(@id:t)&quot;29150&quot;&gt;&gt;&gt;&gt;&lt;transceivers&quot;&quot;&lt;t(@id:1@tt:KeypointMiniBase@n:Transceiver 1)&quot;&quot;&lt;f(@id:c)&quot;1&quot;&gt;&lt;f(@id:comType)&quot;Usb&quot;&gt;&lt;f(@id:com)&quot;[Auto]&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SOUNDTYPE" val="none"/>
  <p:tag name="KPIPLAYSOUNDTYPE" val="DuringTimer"/>
  <p:tag name="KPICLOCKTEMPLATE" val="tru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WelcomeDoc">
  <a:themeElements>
    <a:clrScheme name="AdvancingDialysis">
      <a:dk1>
        <a:srgbClr val="3F3F3F"/>
      </a:dk1>
      <a:lt1>
        <a:srgbClr val="FFFFFF"/>
      </a:lt1>
      <a:dk2>
        <a:srgbClr val="7F7F7F"/>
      </a:dk2>
      <a:lt2>
        <a:srgbClr val="FFFFFF"/>
      </a:lt2>
      <a:accent1>
        <a:srgbClr val="5B9BD5"/>
      </a:accent1>
      <a:accent2>
        <a:srgbClr val="ED6B2A"/>
      </a:accent2>
      <a:accent3>
        <a:srgbClr val="EDAE28"/>
      </a:accent3>
      <a:accent4>
        <a:srgbClr val="312B42"/>
      </a:accent4>
      <a:accent5>
        <a:srgbClr val="B0AEBE"/>
      </a:accent5>
      <a:accent6>
        <a:srgbClr val="FFF8DA"/>
      </a:accent6>
      <a:hlink>
        <a:srgbClr val="5B9BD5"/>
      </a:hlink>
      <a:folHlink>
        <a:srgbClr val="2E75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3F63D4E-6519-4C23-B818-A36EFDABDB2B}" vid="{63AD890A-086C-4F98-896D-2E99EF4C4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AdvancingDialysis Widescreen Template</Template>
  <TotalTime>19583</TotalTime>
  <Words>1506</Words>
  <Application>Microsoft Office PowerPoint</Application>
  <PresentationFormat>Widescreen</PresentationFormat>
  <Paragraphs>179</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Adobe Fan Heiti Std B</vt:lpstr>
      <vt:lpstr>Calibri</vt:lpstr>
      <vt:lpstr>Leelawadee</vt:lpstr>
      <vt:lpstr>WelcomeDoc</vt:lpstr>
      <vt:lpstr>Hypertension in Dialysis Patients</vt:lpstr>
      <vt:lpstr>Important information</vt:lpstr>
      <vt:lpstr>PowerPoint Presentation</vt:lpstr>
      <vt:lpstr>Numerous Causes of Hypertension1</vt:lpstr>
      <vt:lpstr>Progressive Pathophysiology</vt:lpstr>
      <vt:lpstr>PowerPoint Presentation</vt:lpstr>
      <vt:lpstr>Bottom Line</vt:lpstr>
      <vt:lpstr>Volume Overload</vt:lpstr>
      <vt:lpstr>“Until fluid and sodium overload is removed during dialysis, a rise in peripheral vascular resistance will sustain hypertension in these individuals.”1</vt:lpstr>
      <vt:lpstr>Challenges with Thrice-weekly Hemodialysis</vt:lpstr>
      <vt:lpstr>PowerPoint Presentation</vt:lpstr>
      <vt:lpstr>Non-pharmacological Strategies to Reduce Blood Pressure</vt:lpstr>
      <vt:lpstr>Non-pharmacological Strategies to Reduce Blood Pressure</vt:lpstr>
      <vt:lpstr>Non-pharmacological Strategies to Reduce Blood Pressure</vt:lpstr>
      <vt:lpstr>PowerPoint Presentation</vt:lpstr>
      <vt:lpstr>More Frequent Hemodialysis  Reduced Need for Prescribed Antihypertensive Medication</vt:lpstr>
      <vt:lpstr>PowerPoint Presentation</vt:lpstr>
      <vt:lpstr>Key Takeaways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ITMac</dc:creator>
  <cp:keywords/>
  <cp:lastModifiedBy>LaGreca, Jennifer</cp:lastModifiedBy>
  <cp:revision>903</cp:revision>
  <cp:lastPrinted>2017-10-27T19:46:39Z</cp:lastPrinted>
  <dcterms:created xsi:type="dcterms:W3CDTF">2016-09-07T13:28:07Z</dcterms:created>
  <dcterms:modified xsi:type="dcterms:W3CDTF">2018-07-26T21:05:08Z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y fmtid="{D5CDD505-2E9C-101B-9397-08002B2CF9AE}" pid="3" name="_AdHocReviewCycleID">
    <vt:i4>100533502</vt:i4>
  </property>
  <property fmtid="{D5CDD505-2E9C-101B-9397-08002B2CF9AE}" pid="4" name="_NewReviewCycle">
    <vt:lpwstr/>
  </property>
  <property fmtid="{D5CDD505-2E9C-101B-9397-08002B2CF9AE}" pid="5" name="_EmailSubject">
    <vt:lpwstr>Don't faint - updated HTN slides and PDF attached</vt:lpwstr>
  </property>
  <property fmtid="{D5CDD505-2E9C-101B-9397-08002B2CF9AE}" pid="6" name="_AuthorEmail">
    <vt:lpwstr>jlagreca@nxstage.com</vt:lpwstr>
  </property>
  <property fmtid="{D5CDD505-2E9C-101B-9397-08002B2CF9AE}" pid="7" name="_AuthorEmailDisplayName">
    <vt:lpwstr>Jennifer LaGreca</vt:lpwstr>
  </property>
  <property fmtid="{D5CDD505-2E9C-101B-9397-08002B2CF9AE}" pid="8" name="_PreviousAdHocReviewCycleID">
    <vt:i4>798021714</vt:i4>
  </property>
</Properties>
</file>