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harts/chart3.xml" ContentType="application/vnd.openxmlformats-officedocument.drawingml.chart+xml"/>
  <Override PartName="/ppt/tags/tag16.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23.xml" ContentType="application/vnd.openxmlformats-officedocument.presentationml.tags+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4.xml" ContentType="application/vnd.openxmlformats-officedocument.presentationml.tags+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71" r:id="rId1"/>
  </p:sldMasterIdLst>
  <p:notesMasterIdLst>
    <p:notesMasterId r:id="rId38"/>
  </p:notesMasterIdLst>
  <p:handoutMasterIdLst>
    <p:handoutMasterId r:id="rId39"/>
  </p:handoutMasterIdLst>
  <p:sldIdLst>
    <p:sldId id="346" r:id="rId2"/>
    <p:sldId id="2834" r:id="rId3"/>
    <p:sldId id="2835" r:id="rId4"/>
    <p:sldId id="2836" r:id="rId5"/>
    <p:sldId id="2837" r:id="rId6"/>
    <p:sldId id="2838" r:id="rId7"/>
    <p:sldId id="2839" r:id="rId8"/>
    <p:sldId id="2840" r:id="rId9"/>
    <p:sldId id="2841" r:id="rId10"/>
    <p:sldId id="2842" r:id="rId11"/>
    <p:sldId id="2843" r:id="rId12"/>
    <p:sldId id="2844" r:id="rId13"/>
    <p:sldId id="2849" r:id="rId14"/>
    <p:sldId id="2845" r:id="rId15"/>
    <p:sldId id="2846" r:id="rId16"/>
    <p:sldId id="2847" r:id="rId17"/>
    <p:sldId id="2848" r:id="rId18"/>
    <p:sldId id="2850" r:id="rId19"/>
    <p:sldId id="2851" r:id="rId20"/>
    <p:sldId id="2852" r:id="rId21"/>
    <p:sldId id="2853" r:id="rId22"/>
    <p:sldId id="2854" r:id="rId23"/>
    <p:sldId id="2855" r:id="rId24"/>
    <p:sldId id="2856" r:id="rId25"/>
    <p:sldId id="2857" r:id="rId26"/>
    <p:sldId id="2858" r:id="rId27"/>
    <p:sldId id="2859" r:id="rId28"/>
    <p:sldId id="2860" r:id="rId29"/>
    <p:sldId id="2861" r:id="rId30"/>
    <p:sldId id="2862" r:id="rId31"/>
    <p:sldId id="2863" r:id="rId32"/>
    <p:sldId id="2864" r:id="rId33"/>
    <p:sldId id="2865" r:id="rId34"/>
    <p:sldId id="549" r:id="rId35"/>
    <p:sldId id="544" r:id="rId36"/>
    <p:sldId id="358" r:id="rId37"/>
  </p:sldIdLst>
  <p:sldSz cx="12192000" cy="6858000"/>
  <p:notesSz cx="6858000" cy="9239250"/>
  <p:embeddedFontLst>
    <p:embeddedFont>
      <p:font typeface="Arial Black" panose="020B0A04020102020204" pitchFamily="34" charset="0"/>
      <p:bold r:id="rId40"/>
    </p:embeddedFont>
    <p:embeddedFont>
      <p:font typeface="Arial Narrow" panose="020B0606020202030204" pitchFamily="34" charset="0"/>
      <p:regular r:id="rId41"/>
      <p:bold r:id="rId42"/>
      <p:italic r:id="rId43"/>
      <p:boldItalic r:id="rId44"/>
    </p:embeddedFont>
    <p:embeddedFont>
      <p:font typeface="Arial Rounded MT Bold" panose="020F0704030504030204" pitchFamily="34" charset="0"/>
      <p:regular r:id="rId45"/>
    </p:embeddedFont>
    <p:embeddedFont>
      <p:font typeface="Calibri" panose="020F0502020204030204" pitchFamily="34" charset="0"/>
      <p:regular r:id="rId46"/>
      <p:bold r:id="rId47"/>
      <p:italic r:id="rId48"/>
      <p:boldItalic r:id="rId49"/>
    </p:embeddedFont>
  </p:embeddedFontLst>
  <p:custDataLst>
    <p:tags r:id="rId50"/>
  </p:custDataLst>
  <p:defaultTextStyle>
    <a:defPPr>
      <a:defRPr lang="en-US"/>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096" userDrawn="1">
          <p15:clr>
            <a:srgbClr val="A4A3A4"/>
          </p15:clr>
        </p15:guide>
        <p15:guide id="2" pos="528" userDrawn="1">
          <p15:clr>
            <a:srgbClr val="A4A3A4"/>
          </p15:clr>
        </p15:guide>
        <p15:guide id="3" pos="1224" userDrawn="1">
          <p15:clr>
            <a:srgbClr val="A4A3A4"/>
          </p15:clr>
        </p15:guide>
        <p15:guide id="4" orient="horz" pos="984" userDrawn="1">
          <p15:clr>
            <a:srgbClr val="A4A3A4"/>
          </p15:clr>
        </p15:guide>
        <p15:guide id="5" pos="31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0FC1"/>
    <a:srgbClr val="7EA150"/>
    <a:srgbClr val="B0AEBE"/>
    <a:srgbClr val="6F6B7B"/>
    <a:srgbClr val="A64337"/>
    <a:srgbClr val="312B42"/>
    <a:srgbClr val="3B2F39"/>
    <a:srgbClr val="EFE9EB"/>
    <a:srgbClr val="ED6B2A"/>
    <a:srgbClr val="32323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54288-77D0-4CBA-8202-0A2E8E014959}" v="3" dt="2022-02-10T19:42:10.943"/>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4125" autoAdjust="0"/>
  </p:normalViewPr>
  <p:slideViewPr>
    <p:cSldViewPr snapToGrid="0">
      <p:cViewPr varScale="1">
        <p:scale>
          <a:sx n="101" d="100"/>
          <a:sy n="101" d="100"/>
        </p:scale>
        <p:origin x="696" y="114"/>
      </p:cViewPr>
      <p:guideLst>
        <p:guide orient="horz" pos="3096"/>
        <p:guide pos="528"/>
        <p:guide pos="1224"/>
        <p:guide orient="horz" pos="984"/>
        <p:guide pos="3124"/>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4509"/>
    </p:cViewPr>
  </p:sorterViewPr>
  <p:notesViewPr>
    <p:cSldViewPr snapToGrid="0" showGuides="1">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https://fmcna-my.sharepoint.com/personal/jennifer_lagreca_fmc-na_com/Documents/2020/Market%20Acceleration-MD/Executive%20Order/Facility%20HDPA%20and%20PPA_20200205.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https://fmcna-my.sharepoint.com/personal/jennifer_lagreca_fmc-na_com/Documents/2021/Campaigns/ETC/Rev%20E/Clustered%20Stacked%20column_HEI_2021110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73634414995005"/>
          <c:y val="3.951612127630566E-2"/>
          <c:w val="0.56777069697418392"/>
          <c:h val="0.88152348366431266"/>
        </c:manualLayout>
      </c:layout>
      <c:barChart>
        <c:barDir val="bar"/>
        <c:grouping val="clustered"/>
        <c:varyColors val="0"/>
        <c:ser>
          <c:idx val="0"/>
          <c:order val="0"/>
          <c:tx>
            <c:strRef>
              <c:f>Sheet1!$B$1</c:f>
              <c:strCache>
                <c:ptCount val="1"/>
                <c:pt idx="0">
                  <c:v>5-year survival</c:v>
                </c:pt>
              </c:strCache>
            </c:strRef>
          </c:tx>
          <c:spPr>
            <a:solidFill>
              <a:schemeClr val="accent1"/>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A6CD-4643-8685-C74BA71FBBA5}"/>
              </c:ext>
            </c:extLst>
          </c:dPt>
          <c:dPt>
            <c:idx val="1"/>
            <c:invertIfNegative val="0"/>
            <c:bubble3D val="0"/>
            <c:spPr>
              <a:solidFill>
                <a:schemeClr val="tx2"/>
              </a:solidFill>
              <a:ln>
                <a:noFill/>
              </a:ln>
              <a:effectLst/>
            </c:spPr>
            <c:extLst>
              <c:ext xmlns:c16="http://schemas.microsoft.com/office/drawing/2014/chart" uri="{C3380CC4-5D6E-409C-BE32-E72D297353CC}">
                <c16:uniqueId val="{00000003-A6CD-4643-8685-C74BA71FBBA5}"/>
              </c:ext>
            </c:extLst>
          </c:dPt>
          <c:dPt>
            <c:idx val="2"/>
            <c:invertIfNegative val="0"/>
            <c:bubble3D val="0"/>
            <c:spPr>
              <a:solidFill>
                <a:schemeClr val="tx2"/>
              </a:solidFill>
              <a:ln>
                <a:noFill/>
              </a:ln>
              <a:effectLst/>
            </c:spPr>
            <c:extLst>
              <c:ext xmlns:c16="http://schemas.microsoft.com/office/drawing/2014/chart" uri="{C3380CC4-5D6E-409C-BE32-E72D297353CC}">
                <c16:uniqueId val="{00000005-A6CD-4643-8685-C74BA71FBBA5}"/>
              </c:ext>
            </c:extLst>
          </c:dPt>
          <c:dPt>
            <c:idx val="3"/>
            <c:invertIfNegative val="0"/>
            <c:bubble3D val="0"/>
            <c:spPr>
              <a:solidFill>
                <a:schemeClr val="tx2"/>
              </a:solidFill>
              <a:ln>
                <a:noFill/>
              </a:ln>
              <a:effectLst/>
            </c:spPr>
            <c:extLst>
              <c:ext xmlns:c16="http://schemas.microsoft.com/office/drawing/2014/chart" uri="{C3380CC4-5D6E-409C-BE32-E72D297353CC}">
                <c16:uniqueId val="{00000007-A6CD-4643-8685-C74BA71FBBA5}"/>
              </c:ext>
            </c:extLst>
          </c:dPt>
          <c:dPt>
            <c:idx val="4"/>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9-A6CD-4643-8685-C74BA71FBBA5}"/>
              </c:ext>
            </c:extLst>
          </c:dPt>
          <c:dPt>
            <c:idx val="5"/>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B-A6CD-4643-8685-C74BA71FBBA5}"/>
              </c:ext>
            </c:extLst>
          </c:dPt>
          <c:dPt>
            <c:idx val="6"/>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D-A6CD-4643-8685-C74BA71FBBA5}"/>
              </c:ext>
            </c:extLst>
          </c:dPt>
          <c:dPt>
            <c:idx val="7"/>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F-A6CD-4643-8685-C74BA71FBBA5}"/>
              </c:ext>
            </c:extLst>
          </c:dPt>
          <c:dPt>
            <c:idx val="8"/>
            <c:invertIfNegative val="0"/>
            <c:bubble3D val="0"/>
            <c:spPr>
              <a:solidFill>
                <a:schemeClr val="tx2"/>
              </a:solidFill>
              <a:ln>
                <a:noFill/>
              </a:ln>
              <a:effectLst/>
            </c:spPr>
            <c:extLst>
              <c:ext xmlns:c16="http://schemas.microsoft.com/office/drawing/2014/chart" uri="{C3380CC4-5D6E-409C-BE32-E72D297353CC}">
                <c16:uniqueId val="{00000011-A6CD-4643-8685-C74BA71FBBA5}"/>
              </c:ext>
            </c:extLst>
          </c:dPt>
          <c:dPt>
            <c:idx val="9"/>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13-A6CD-4643-8685-C74BA71FBBA5}"/>
              </c:ext>
            </c:extLst>
          </c:dPt>
          <c:dPt>
            <c:idx val="1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15-A6CD-4643-8685-C74BA71FBBA5}"/>
              </c:ext>
            </c:extLst>
          </c:dPt>
          <c:dPt>
            <c:idx val="11"/>
            <c:invertIfNegative val="0"/>
            <c:bubble3D val="0"/>
            <c:spPr>
              <a:solidFill>
                <a:schemeClr val="tx2"/>
              </a:solidFill>
              <a:ln>
                <a:noFill/>
              </a:ln>
              <a:effectLst/>
            </c:spPr>
            <c:extLst>
              <c:ext xmlns:c16="http://schemas.microsoft.com/office/drawing/2014/chart" uri="{C3380CC4-5D6E-409C-BE32-E72D297353CC}">
                <c16:uniqueId val="{00000017-A6CD-4643-8685-C74BA71FBBA5}"/>
              </c:ext>
            </c:extLst>
          </c:dPt>
          <c:dPt>
            <c:idx val="12"/>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19-A6CD-4643-8685-C74BA71FBBA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Respitory cancer1</c:v>
                </c:pt>
                <c:pt idx="1">
                  <c:v>Hemodialysis2</c:v>
                </c:pt>
                <c:pt idx="2">
                  <c:v>Peritoneal dialysis2</c:v>
                </c:pt>
                <c:pt idx="3">
                  <c:v>More frequent hemodialysis3</c:v>
                </c:pt>
                <c:pt idx="4">
                  <c:v>Leukemia1</c:v>
                </c:pt>
                <c:pt idx="5">
                  <c:v>Colon cancer1</c:v>
                </c:pt>
                <c:pt idx="6">
                  <c:v>Cervical cancer1</c:v>
                </c:pt>
                <c:pt idx="7">
                  <c:v>Bone cancer1</c:v>
                </c:pt>
                <c:pt idx="8">
                  <c:v>Diseased donor kidney transpant2</c:v>
                </c:pt>
                <c:pt idx="9">
                  <c:v>Breast cancer1</c:v>
                </c:pt>
                <c:pt idx="10">
                  <c:v>Skin cancer1</c:v>
                </c:pt>
                <c:pt idx="11">
                  <c:v>Living donor kidney tranplant2</c:v>
                </c:pt>
                <c:pt idx="12">
                  <c:v>Prostate cancer1</c:v>
                </c:pt>
              </c:strCache>
            </c:strRef>
          </c:cat>
          <c:val>
            <c:numRef>
              <c:f>Sheet1!$B$2:$B$14</c:f>
              <c:numCache>
                <c:formatCode>General</c:formatCode>
                <c:ptCount val="13"/>
                <c:pt idx="0">
                  <c:v>0.223</c:v>
                </c:pt>
                <c:pt idx="1">
                  <c:v>0.4</c:v>
                </c:pt>
                <c:pt idx="2">
                  <c:v>0.5</c:v>
                </c:pt>
                <c:pt idx="3">
                  <c:v>0.57999999999999996</c:v>
                </c:pt>
                <c:pt idx="4">
                  <c:v>0.627</c:v>
                </c:pt>
                <c:pt idx="5">
                  <c:v>0.63400000000000001</c:v>
                </c:pt>
                <c:pt idx="6">
                  <c:v>0.65800000000000003</c:v>
                </c:pt>
                <c:pt idx="7">
                  <c:v>0.66200000000000003</c:v>
                </c:pt>
                <c:pt idx="8">
                  <c:v>0.73</c:v>
                </c:pt>
                <c:pt idx="9">
                  <c:v>0.89800000000000002</c:v>
                </c:pt>
                <c:pt idx="10">
                  <c:v>0.91600000000000004</c:v>
                </c:pt>
                <c:pt idx="11">
                  <c:v>0.92500000000000004</c:v>
                </c:pt>
                <c:pt idx="12">
                  <c:v>0.98</c:v>
                </c:pt>
              </c:numCache>
            </c:numRef>
          </c:val>
          <c:extLst>
            <c:ext xmlns:c16="http://schemas.microsoft.com/office/drawing/2014/chart" uri="{C3380CC4-5D6E-409C-BE32-E72D297353CC}">
              <c16:uniqueId val="{0000001A-A6CD-4643-8685-C74BA71FBBA5}"/>
            </c:ext>
          </c:extLst>
        </c:ser>
        <c:dLbls>
          <c:showLegendKey val="0"/>
          <c:showVal val="0"/>
          <c:showCatName val="0"/>
          <c:showSerName val="0"/>
          <c:showPercent val="0"/>
          <c:showBubbleSize val="0"/>
        </c:dLbls>
        <c:gapWidth val="75"/>
        <c:axId val="954472872"/>
        <c:axId val="954472544"/>
      </c:barChart>
      <c:catAx>
        <c:axId val="954472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54472544"/>
        <c:crosses val="autoZero"/>
        <c:auto val="1"/>
        <c:lblAlgn val="ctr"/>
        <c:lblOffset val="100"/>
        <c:noMultiLvlLbl val="0"/>
      </c:catAx>
      <c:valAx>
        <c:axId val="954472544"/>
        <c:scaling>
          <c:orientation val="minMax"/>
          <c:max val="1"/>
        </c:scaling>
        <c:delete val="1"/>
        <c:axPos val="b"/>
        <c:title>
          <c:tx>
            <c:rich>
              <a:bodyPr rot="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r>
                  <a:rPr lang="en-US" sz="1100" cap="all" baseline="0" dirty="0"/>
                  <a:t>Reported 5-year survival</a:t>
                </a:r>
              </a:p>
            </c:rich>
          </c:tx>
          <c:layout>
            <c:manualLayout>
              <c:xMode val="edge"/>
              <c:yMode val="edge"/>
              <c:x val="0.48838470455195082"/>
              <c:y val="0.9176213309360749"/>
            </c:manualLayout>
          </c:layout>
          <c:overlay val="0"/>
          <c:spPr>
            <a:noFill/>
            <a:ln>
              <a:noFill/>
            </a:ln>
            <a:effectLst/>
          </c:spPr>
          <c:txPr>
            <a:bodyPr rot="0" spcFirstLastPara="1" vertOverflow="ellipsis" vert="horz" wrap="square" anchor="ctr" anchorCtr="1"/>
            <a:lstStyle/>
            <a:p>
              <a:pPr>
                <a:defRPr sz="1100" b="0" i="0" u="none" strike="noStrike" kern="1200" cap="all"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954472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Medicare spending</c:v>
                </c:pt>
              </c:strCache>
            </c:strRef>
          </c:tx>
          <c:spPr>
            <a:solidFill>
              <a:schemeClr val="accent4"/>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2-8057-47FF-92CE-774A030017E2}"/>
              </c:ext>
            </c:extLst>
          </c:dPt>
          <c:dPt>
            <c:idx val="1"/>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1-8057-47FF-92CE-774A030017E2}"/>
              </c:ext>
            </c:extLst>
          </c:dPt>
          <c:cat>
            <c:strRef>
              <c:f>Sheet1!$A$2:$A$3</c:f>
              <c:strCache>
                <c:ptCount val="2"/>
                <c:pt idx="0">
                  <c:v>ESRD</c:v>
                </c:pt>
                <c:pt idx="1">
                  <c:v>All other</c:v>
                </c:pt>
              </c:strCache>
            </c:strRef>
          </c:cat>
          <c:val>
            <c:numRef>
              <c:f>Sheet1!$B$2:$B$3</c:f>
              <c:numCache>
                <c:formatCode>General</c:formatCode>
                <c:ptCount val="2"/>
                <c:pt idx="0">
                  <c:v>7.17E-2</c:v>
                </c:pt>
                <c:pt idx="1">
                  <c:v>0.92830000000000001</c:v>
                </c:pt>
              </c:numCache>
            </c:numRef>
          </c:val>
          <c:extLst>
            <c:ext xmlns:c16="http://schemas.microsoft.com/office/drawing/2014/chart" uri="{C3380CC4-5D6E-409C-BE32-E72D297353CC}">
              <c16:uniqueId val="{00000000-8057-47FF-92CE-774A030017E2}"/>
            </c:ext>
          </c:extLst>
        </c:ser>
        <c:dLbls>
          <c:showLegendKey val="0"/>
          <c:showVal val="0"/>
          <c:showCatName val="0"/>
          <c:showSerName val="0"/>
          <c:showPercent val="0"/>
          <c:showBubbleSize val="0"/>
          <c:showLeaderLines val="1"/>
        </c:dLbls>
        <c:firstSliceAng val="91"/>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332743371904503"/>
          <c:y val="0.21308986984671818"/>
          <c:w val="0.68039736651656668"/>
          <c:h val="0.64460243217960711"/>
        </c:manualLayout>
      </c:layout>
      <c:barChart>
        <c:barDir val="col"/>
        <c:grouping val="clustered"/>
        <c:varyColors val="0"/>
        <c:ser>
          <c:idx val="2"/>
          <c:order val="0"/>
          <c:tx>
            <c:strRef>
              <c:f>Year!$P$1</c:f>
              <c:strCache>
                <c:ptCount val="1"/>
                <c:pt idx="0">
                  <c:v>Performance Payment Adjustment (PPA)
All Dialysis Claims (Upside)</c:v>
                </c:pt>
              </c:strCache>
            </c:strRef>
          </c:tx>
          <c:spPr>
            <a:solidFill>
              <a:srgbClr val="92D050"/>
            </a:solidFill>
          </c:spPr>
          <c:invertIfNegative val="0"/>
          <c:dLbls>
            <c:spPr>
              <a:noFill/>
              <a:ln>
                <a:noFill/>
              </a:ln>
              <a:effectLst/>
            </c:spPr>
            <c:txPr>
              <a:bodyPr wrap="square" lIns="38100" tIns="19050" rIns="38100" bIns="19050" anchor="ctr">
                <a:spAutoFit/>
              </a:bodyPr>
              <a:lstStyle/>
              <a:p>
                <a:pPr>
                  <a:defRPr lang="en-US"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Year!$N$2:$N$7</c:f>
              <c:numCache>
                <c:formatCode>[$-409]mmm\-yy;@</c:formatCode>
                <c:ptCount val="6"/>
                <c:pt idx="0">
                  <c:v>44378</c:v>
                </c:pt>
                <c:pt idx="1">
                  <c:v>44743</c:v>
                </c:pt>
                <c:pt idx="2">
                  <c:v>45108</c:v>
                </c:pt>
                <c:pt idx="3">
                  <c:v>45474</c:v>
                </c:pt>
                <c:pt idx="4">
                  <c:v>45839</c:v>
                </c:pt>
                <c:pt idx="5">
                  <c:v>46204</c:v>
                </c:pt>
              </c:numCache>
            </c:numRef>
          </c:cat>
          <c:val>
            <c:numRef>
              <c:f>Year!$P$2:$P$7</c:f>
              <c:numCache>
                <c:formatCode>0%</c:formatCode>
                <c:ptCount val="6"/>
                <c:pt idx="1">
                  <c:v>0.04</c:v>
                </c:pt>
                <c:pt idx="2">
                  <c:v>0.05</c:v>
                </c:pt>
                <c:pt idx="3">
                  <c:v>0.06</c:v>
                </c:pt>
                <c:pt idx="4">
                  <c:v>7.0000000000000007E-2</c:v>
                </c:pt>
                <c:pt idx="5">
                  <c:v>0.08</c:v>
                </c:pt>
              </c:numCache>
            </c:numRef>
          </c:val>
          <c:extLst>
            <c:ext xmlns:c16="http://schemas.microsoft.com/office/drawing/2014/chart" uri="{C3380CC4-5D6E-409C-BE32-E72D297353CC}">
              <c16:uniqueId val="{00000001-EEF2-4FDB-9CBF-CDA071ED2B43}"/>
            </c:ext>
          </c:extLst>
        </c:ser>
        <c:ser>
          <c:idx val="0"/>
          <c:order val="1"/>
          <c:tx>
            <c:strRef>
              <c:f>Year!$Q$1</c:f>
              <c:strCache>
                <c:ptCount val="1"/>
                <c:pt idx="0">
                  <c:v>Performance Payment Adjustment (PPA)
All Dialysis Claims (Downside)</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Year!$N$2:$N$7</c:f>
              <c:numCache>
                <c:formatCode>[$-409]mmm\-yy;@</c:formatCode>
                <c:ptCount val="6"/>
                <c:pt idx="0">
                  <c:v>44378</c:v>
                </c:pt>
                <c:pt idx="1">
                  <c:v>44743</c:v>
                </c:pt>
                <c:pt idx="2">
                  <c:v>45108</c:v>
                </c:pt>
                <c:pt idx="3">
                  <c:v>45474</c:v>
                </c:pt>
                <c:pt idx="4">
                  <c:v>45839</c:v>
                </c:pt>
                <c:pt idx="5">
                  <c:v>46204</c:v>
                </c:pt>
              </c:numCache>
            </c:numRef>
          </c:cat>
          <c:val>
            <c:numRef>
              <c:f>Year!$Q$2:$Q$7</c:f>
              <c:numCache>
                <c:formatCode>0%</c:formatCode>
                <c:ptCount val="6"/>
                <c:pt idx="1">
                  <c:v>-0.05</c:v>
                </c:pt>
                <c:pt idx="2">
                  <c:v>-0.06</c:v>
                </c:pt>
                <c:pt idx="3">
                  <c:v>-7.0000000000000007E-2</c:v>
                </c:pt>
                <c:pt idx="4">
                  <c:v>-0.08</c:v>
                </c:pt>
                <c:pt idx="5">
                  <c:v>-0.09</c:v>
                </c:pt>
              </c:numCache>
            </c:numRef>
          </c:val>
          <c:extLst>
            <c:ext xmlns:c16="http://schemas.microsoft.com/office/drawing/2014/chart" uri="{C3380CC4-5D6E-409C-BE32-E72D297353CC}">
              <c16:uniqueId val="{00000002-EEF2-4FDB-9CBF-CDA071ED2B43}"/>
            </c:ext>
          </c:extLst>
        </c:ser>
        <c:ser>
          <c:idx val="1"/>
          <c:order val="2"/>
          <c:tx>
            <c:strRef>
              <c:f>Year!$O$1</c:f>
              <c:strCache>
                <c:ptCount val="1"/>
                <c:pt idx="0">
                  <c:v>Home Dialysis Payment Adjustment (HDPA)
All Home Dialysis Claims</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Year!$N$2:$N$7</c:f>
              <c:numCache>
                <c:formatCode>[$-409]mmm\-yy;@</c:formatCode>
                <c:ptCount val="6"/>
                <c:pt idx="0">
                  <c:v>44378</c:v>
                </c:pt>
                <c:pt idx="1">
                  <c:v>44743</c:v>
                </c:pt>
                <c:pt idx="2">
                  <c:v>45108</c:v>
                </c:pt>
                <c:pt idx="3">
                  <c:v>45474</c:v>
                </c:pt>
                <c:pt idx="4">
                  <c:v>45839</c:v>
                </c:pt>
                <c:pt idx="5">
                  <c:v>46204</c:v>
                </c:pt>
              </c:numCache>
            </c:numRef>
          </c:cat>
          <c:val>
            <c:numRef>
              <c:f>Year!$O$2:$O$7</c:f>
              <c:numCache>
                <c:formatCode>0%</c:formatCode>
                <c:ptCount val="6"/>
                <c:pt idx="0">
                  <c:v>0.03</c:v>
                </c:pt>
                <c:pt idx="1">
                  <c:v>0.02</c:v>
                </c:pt>
                <c:pt idx="2">
                  <c:v>0.01</c:v>
                </c:pt>
              </c:numCache>
            </c:numRef>
          </c:val>
          <c:extLst>
            <c:ext xmlns:c16="http://schemas.microsoft.com/office/drawing/2014/chart" uri="{C3380CC4-5D6E-409C-BE32-E72D297353CC}">
              <c16:uniqueId val="{00000000-EEF2-4FDB-9CBF-CDA071ED2B43}"/>
            </c:ext>
          </c:extLst>
        </c:ser>
        <c:dLbls>
          <c:dLblPos val="outEnd"/>
          <c:showLegendKey val="0"/>
          <c:showVal val="1"/>
          <c:showCatName val="0"/>
          <c:showSerName val="0"/>
          <c:showPercent val="0"/>
          <c:showBubbleSize val="0"/>
        </c:dLbls>
        <c:gapWidth val="75"/>
        <c:overlap val="100"/>
        <c:axId val="499198896"/>
        <c:axId val="499200208"/>
      </c:barChart>
      <c:dateAx>
        <c:axId val="499198896"/>
        <c:scaling>
          <c:orientation val="minMax"/>
        </c:scaling>
        <c:delete val="0"/>
        <c:axPos val="b"/>
        <c:numFmt formatCode="[$-409]yy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n-US"/>
          </a:p>
        </c:txPr>
        <c:crossAx val="499200208"/>
        <c:crosses val="autoZero"/>
        <c:auto val="0"/>
        <c:lblOffset val="100"/>
        <c:baseTimeUnit val="years"/>
      </c:dateAx>
      <c:valAx>
        <c:axId val="499200208"/>
        <c:scaling>
          <c:orientation val="minMax"/>
          <c:max val="8.0000000000000016E-2"/>
          <c:min val="-0.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mn-lt"/>
                <a:ea typeface="+mn-ea"/>
                <a:cs typeface="+mn-cs"/>
              </a:defRPr>
            </a:pPr>
            <a:endParaRPr lang="en-US"/>
          </a:p>
        </c:txPr>
        <c:crossAx val="499198896"/>
        <c:crossesAt val="44013"/>
        <c:crossBetween val="between"/>
      </c:valAx>
    </c:plotArea>
    <c:legend>
      <c:legendPos val="l"/>
      <c:layout>
        <c:manualLayout>
          <c:xMode val="edge"/>
          <c:yMode val="edge"/>
          <c:x val="8.8773816896663086E-3"/>
          <c:y val="0.26355575524995767"/>
          <c:w val="0.23999628594582328"/>
          <c:h val="0.57017537915337746"/>
        </c:manualLayout>
      </c:layout>
      <c:overlay val="1"/>
      <c:txPr>
        <a:bodyPr/>
        <a:lstStyle/>
        <a:p>
          <a:pPr>
            <a:defRPr sz="1200">
              <a:ln>
                <a:noFill/>
              </a:ln>
              <a:solidFill>
                <a:schemeClr val="bg1"/>
              </a:solidFill>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cap="all" spc="50" baseline="0">
                <a:solidFill>
                  <a:schemeClr val="tx2"/>
                </a:solidFill>
                <a:latin typeface="+mn-lt"/>
                <a:ea typeface="+mn-ea"/>
                <a:cs typeface="+mn-cs"/>
              </a:defRPr>
            </a:pPr>
            <a:r>
              <a:rPr lang="en-US" sz="1000">
                <a:solidFill>
                  <a:schemeClr val="tx2"/>
                </a:solidFill>
              </a:rPr>
              <a:t>Modality Performance Score Weighting</a:t>
            </a:r>
          </a:p>
        </c:rich>
      </c:tx>
      <c:overlay val="0"/>
      <c:spPr>
        <a:noFill/>
        <a:ln>
          <a:noFill/>
        </a:ln>
        <a:effectLst/>
      </c:spPr>
      <c:txPr>
        <a:bodyPr rot="0" spcFirstLastPara="1" vertOverflow="ellipsis" vert="horz" wrap="square" anchor="ctr" anchorCtr="1"/>
        <a:lstStyle/>
        <a:p>
          <a:pPr>
            <a:defRPr sz="1000" b="1" i="0" u="none" strike="noStrike" kern="1200" cap="all" spc="50" baseline="0">
              <a:solidFill>
                <a:schemeClr val="tx2"/>
              </a:solidFill>
              <a:latin typeface="+mn-lt"/>
              <a:ea typeface="+mn-ea"/>
              <a:cs typeface="+mn-cs"/>
            </a:defRPr>
          </a:pPr>
          <a:endParaRPr lang="en-US"/>
        </a:p>
      </c:txPr>
    </c:title>
    <c:autoTitleDeleted val="0"/>
    <c:plotArea>
      <c:layout>
        <c:manualLayout>
          <c:layoutTarget val="inner"/>
          <c:xMode val="edge"/>
          <c:yMode val="edge"/>
          <c:x val="0.21656795147778235"/>
          <c:y val="0.13832417569615801"/>
          <c:w val="0.56686434250284123"/>
          <c:h val="0.71743364143213906"/>
        </c:manualLayout>
      </c:layout>
      <c:doughnutChart>
        <c:varyColors val="1"/>
        <c:ser>
          <c:idx val="0"/>
          <c:order val="0"/>
          <c:tx>
            <c:strRef>
              <c:f>Sheet1!$B$1</c:f>
              <c:strCache>
                <c:ptCount val="1"/>
                <c:pt idx="0">
                  <c:v>MPS Weight</c:v>
                </c:pt>
              </c:strCache>
            </c:strRef>
          </c:tx>
          <c:dPt>
            <c:idx val="0"/>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7E3-4F36-BE18-E834A294FD9E}"/>
              </c:ext>
            </c:extLst>
          </c:dPt>
          <c:dPt>
            <c:idx val="1"/>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7E3-4F36-BE18-E834A294FD9E}"/>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400" b="1"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045507988443818"/>
                      <c:h val="0.12214766810324608"/>
                    </c:manualLayout>
                  </c15:layout>
                </c:ext>
                <c:ext xmlns:c16="http://schemas.microsoft.com/office/drawing/2014/chart" uri="{C3380CC4-5D6E-409C-BE32-E72D297353CC}">
                  <c16:uniqueId val="{00000001-97E3-4F36-BE18-E834A294FD9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Home Dialysis</c:v>
                </c:pt>
                <c:pt idx="1">
                  <c:v>Transplant</c:v>
                </c:pt>
              </c:strCache>
            </c:strRef>
          </c:cat>
          <c:val>
            <c:numRef>
              <c:f>Sheet1!$B$2:$B$3</c:f>
              <c:numCache>
                <c:formatCode>0%</c:formatCode>
                <c:ptCount val="2"/>
                <c:pt idx="0">
                  <c:v>0.66669999999999996</c:v>
                </c:pt>
                <c:pt idx="1">
                  <c:v>0.33329999999999999</c:v>
                </c:pt>
              </c:numCache>
            </c:numRef>
          </c:val>
          <c:extLst>
            <c:ext xmlns:c16="http://schemas.microsoft.com/office/drawing/2014/chart" uri="{C3380CC4-5D6E-409C-BE32-E72D297353CC}">
              <c16:uniqueId val="{00000004-97E3-4F36-BE18-E834A294FD9E}"/>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71668264383174"/>
          <c:y val="0.27363540807106557"/>
          <c:w val="0.71550156353885574"/>
          <c:h val="0.57922001549643887"/>
        </c:manualLayout>
      </c:layout>
      <c:barChart>
        <c:barDir val="col"/>
        <c:grouping val="clustered"/>
        <c:varyColors val="0"/>
        <c:ser>
          <c:idx val="0"/>
          <c:order val="0"/>
          <c:tx>
            <c:strRef>
              <c:f>Sheet1!$A$61</c:f>
              <c:strCache>
                <c:ptCount val="1"/>
                <c:pt idx="0">
                  <c:v>Improvement Score</c:v>
                </c:pt>
              </c:strCache>
            </c:strRef>
          </c:tx>
          <c:spPr>
            <a:solidFill>
              <a:schemeClr val="accent2">
                <a:lumMod val="60000"/>
                <a:lumOff val="4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Sheet1!$B$60:$E$60</c:f>
              <c:strCache>
                <c:ptCount val="4"/>
                <c:pt idx="0">
                  <c:v>&lt;0 – 0%</c:v>
                </c:pt>
                <c:pt idx="1">
                  <c:v>&gt;0 – 5%</c:v>
                </c:pt>
                <c:pt idx="2">
                  <c:v>&gt;5 – 10%</c:v>
                </c:pt>
                <c:pt idx="3">
                  <c:v>&gt;10%</c:v>
                </c:pt>
              </c:strCache>
            </c:strRef>
          </c:cat>
          <c:val>
            <c:numRef>
              <c:f>Sheet1!$B$61:$E$61</c:f>
              <c:numCache>
                <c:formatCode>0.0</c:formatCode>
                <c:ptCount val="4"/>
                <c:pt idx="0" formatCode="0">
                  <c:v>0</c:v>
                </c:pt>
                <c:pt idx="1">
                  <c:v>1.5</c:v>
                </c:pt>
                <c:pt idx="2">
                  <c:v>3</c:v>
                </c:pt>
                <c:pt idx="3">
                  <c:v>4.5</c:v>
                </c:pt>
              </c:numCache>
            </c:numRef>
          </c:val>
          <c:extLst>
            <c:ext xmlns:c16="http://schemas.microsoft.com/office/drawing/2014/chart" uri="{C3380CC4-5D6E-409C-BE32-E72D297353CC}">
              <c16:uniqueId val="{00000000-BE30-45C2-A2E3-EBEADFD28019}"/>
            </c:ext>
          </c:extLst>
        </c:ser>
        <c:ser>
          <c:idx val="1"/>
          <c:order val="1"/>
          <c:tx>
            <c:strRef>
              <c:f>Sheet1!$A$62</c:f>
              <c:strCache>
                <c:ptCount val="1"/>
                <c:pt idx="0">
                  <c:v>Improvement Score + Health Equity Incentive Score</c:v>
                </c:pt>
              </c:strCache>
            </c:strRef>
          </c:tx>
          <c:spPr>
            <a:solidFill>
              <a:srgbClr val="92D05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Sheet1!$B$60:$E$60</c:f>
              <c:strCache>
                <c:ptCount val="4"/>
                <c:pt idx="0">
                  <c:v>&lt;0 – 0%</c:v>
                </c:pt>
                <c:pt idx="1">
                  <c:v>&gt;0 – 5%</c:v>
                </c:pt>
                <c:pt idx="2">
                  <c:v>&gt;5 – 10%</c:v>
                </c:pt>
                <c:pt idx="3">
                  <c:v>&gt;10%</c:v>
                </c:pt>
              </c:strCache>
            </c:strRef>
          </c:cat>
          <c:val>
            <c:numRef>
              <c:f>Sheet1!$B$62:$E$62</c:f>
              <c:numCache>
                <c:formatCode>0.0</c:formatCode>
                <c:ptCount val="4"/>
                <c:pt idx="0">
                  <c:v>1.5</c:v>
                </c:pt>
                <c:pt idx="1">
                  <c:v>3</c:v>
                </c:pt>
                <c:pt idx="2">
                  <c:v>4.5</c:v>
                </c:pt>
                <c:pt idx="3">
                  <c:v>6</c:v>
                </c:pt>
              </c:numCache>
            </c:numRef>
          </c:val>
          <c:extLst>
            <c:ext xmlns:c16="http://schemas.microsoft.com/office/drawing/2014/chart" uri="{C3380CC4-5D6E-409C-BE32-E72D297353CC}">
              <c16:uniqueId val="{00000001-BE30-45C2-A2E3-EBEADFD28019}"/>
            </c:ext>
          </c:extLst>
        </c:ser>
        <c:dLbls>
          <c:dLblPos val="outEnd"/>
          <c:showLegendKey val="0"/>
          <c:showVal val="1"/>
          <c:showCatName val="0"/>
          <c:showSerName val="0"/>
          <c:showPercent val="0"/>
          <c:showBubbleSize val="0"/>
        </c:dLbls>
        <c:gapWidth val="111"/>
        <c:axId val="1411226415"/>
        <c:axId val="1411223503"/>
      </c:barChart>
      <c:catAx>
        <c:axId val="1411226415"/>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bg1">
                        <a:lumMod val="50000"/>
                      </a:schemeClr>
                    </a:solidFill>
                    <a:latin typeface="+mn-lt"/>
                    <a:ea typeface="+mn-ea"/>
                    <a:cs typeface="+mn-cs"/>
                  </a:defRPr>
                </a:pPr>
                <a:r>
                  <a:rPr lang="en-US" sz="1100" b="1" i="0" baseline="0" dirty="0">
                    <a:solidFill>
                      <a:schemeClr val="bg1">
                        <a:lumMod val="50000"/>
                      </a:schemeClr>
                    </a:solidFill>
                    <a:effectLst/>
                  </a:rPr>
                  <a:t>Measurement Year Improvement over Benchmark Year</a:t>
                </a:r>
                <a:endParaRPr lang="en-US" sz="1100" b="1" dirty="0">
                  <a:solidFill>
                    <a:schemeClr val="bg1">
                      <a:lumMod val="50000"/>
                    </a:schemeClr>
                  </a:solidFill>
                  <a:effectLst/>
                </a:endParaRPr>
              </a:p>
            </c:rich>
          </c:tx>
          <c:layout>
            <c:manualLayout>
              <c:xMode val="edge"/>
              <c:yMode val="edge"/>
              <c:x val="0.28634385224469122"/>
              <c:y val="0.945482552777811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1">
                      <a:lumMod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1411223503"/>
        <c:crosses val="autoZero"/>
        <c:auto val="1"/>
        <c:lblAlgn val="ctr"/>
        <c:lblOffset val="100"/>
        <c:noMultiLvlLbl val="0"/>
      </c:catAx>
      <c:valAx>
        <c:axId val="1411223503"/>
        <c:scaling>
          <c:orientation val="minMax"/>
          <c:max val="6.9"/>
          <c:min val="0"/>
        </c:scaling>
        <c:delete val="0"/>
        <c:axPos val="l"/>
        <c:majorGridlines>
          <c:spPr>
            <a:ln w="9525" cap="flat" cmpd="sng" algn="ctr">
              <a:solidFill>
                <a:schemeClr val="bg1">
                  <a:lumMod val="85000"/>
                </a:schemeClr>
              </a:solidFill>
              <a:round/>
            </a:ln>
            <a:effectLst/>
          </c:spPr>
        </c:majorGridlines>
        <c:title>
          <c:tx>
            <c:rich>
              <a:bodyPr rot="0" spcFirstLastPara="1" vertOverflow="ellipsis" wrap="square" anchor="ctr" anchorCtr="1"/>
              <a:lstStyle/>
              <a:p>
                <a:pPr>
                  <a:defRPr sz="1200" b="1" i="0" u="none" strike="noStrike" kern="1200" baseline="0">
                    <a:solidFill>
                      <a:schemeClr val="bg1">
                        <a:lumMod val="50000"/>
                      </a:schemeClr>
                    </a:solidFill>
                    <a:latin typeface="+mn-lt"/>
                    <a:ea typeface="+mn-ea"/>
                    <a:cs typeface="+mn-cs"/>
                  </a:defRPr>
                </a:pPr>
                <a:r>
                  <a:rPr lang="en-US" sz="1200" b="1" dirty="0">
                    <a:solidFill>
                      <a:schemeClr val="bg1">
                        <a:lumMod val="50000"/>
                      </a:schemeClr>
                    </a:solidFill>
                  </a:rPr>
                  <a:t>Total Modality</a:t>
                </a:r>
                <a:r>
                  <a:rPr lang="en-US" sz="1200" b="1" baseline="0" dirty="0">
                    <a:solidFill>
                      <a:schemeClr val="bg1">
                        <a:lumMod val="50000"/>
                      </a:schemeClr>
                    </a:solidFill>
                  </a:rPr>
                  <a:t> Performance Improvement Score</a:t>
                </a:r>
                <a:endParaRPr lang="en-US" sz="1200" b="1" dirty="0">
                  <a:solidFill>
                    <a:schemeClr val="bg1">
                      <a:lumMod val="50000"/>
                    </a:schemeClr>
                  </a:solidFill>
                </a:endParaRPr>
              </a:p>
            </c:rich>
          </c:tx>
          <c:layout>
            <c:manualLayout>
              <c:xMode val="edge"/>
              <c:yMode val="edge"/>
              <c:x val="0"/>
              <c:y val="0.43295847143194693"/>
            </c:manualLayout>
          </c:layout>
          <c:overlay val="0"/>
          <c:spPr>
            <a:noFill/>
            <a:ln>
              <a:noFill/>
            </a:ln>
            <a:effectLst/>
          </c:spPr>
          <c:txPr>
            <a:bodyPr rot="0" spcFirstLastPara="1" vertOverflow="ellipsis" wrap="square" anchor="ctr" anchorCtr="1"/>
            <a:lstStyle/>
            <a:p>
              <a:pPr>
                <a:defRPr sz="1200" b="1" i="0" u="none" strike="noStrike" kern="1200" baseline="0">
                  <a:solidFill>
                    <a:schemeClr val="bg1">
                      <a:lumMod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411226415"/>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legendEntry>
      <c:layout>
        <c:manualLayout>
          <c:xMode val="edge"/>
          <c:yMode val="edge"/>
          <c:x val="0.20281958528435687"/>
          <c:y val="0.10995969130603366"/>
          <c:w val="0.39385373478946684"/>
          <c:h val="0.142491703887968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_rels/data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image" Target="../media/image32.png"/></Relationships>
</file>

<file path=ppt/diagrams/_rels/data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image" Target="../media/image39.png"/><Relationship Id="rId5" Type="http://schemas.openxmlformats.org/officeDocument/2006/relationships/image" Target="../media/image33.png"/><Relationship Id="rId4" Type="http://schemas.openxmlformats.org/officeDocument/2006/relationships/image" Target="../media/image3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5D621-DC78-4E3B-98B2-9C7F9AD61FAD}" type="doc">
      <dgm:prSet loTypeId="urn:microsoft.com/office/officeart/2005/8/layout/vList4" loCatId="list" qsTypeId="urn:microsoft.com/office/officeart/2005/8/quickstyle/simple1" qsCatId="simple" csTypeId="urn:microsoft.com/office/officeart/2005/8/colors/accent5_2" csCatId="accent5" phldr="1"/>
      <dgm:spPr/>
      <dgm:t>
        <a:bodyPr/>
        <a:lstStyle/>
        <a:p>
          <a:endParaRPr lang="en-US"/>
        </a:p>
      </dgm:t>
    </dgm:pt>
    <dgm:pt modelId="{22FFF4A9-1373-4E94-B747-0B91A55DF70D}">
      <dgm:prSet phldrT="[Text]" custT="1"/>
      <dgm:spPr/>
      <dgm:t>
        <a:bodyPr/>
        <a:lstStyle/>
        <a:p>
          <a:pPr marL="117475" indent="0"/>
          <a:r>
            <a:rPr lang="en-US" sz="1800" b="1" dirty="0"/>
            <a:t>ETC Achievement benchmarks will increase by 10% every two measurement years</a:t>
          </a:r>
        </a:p>
      </dgm:t>
    </dgm:pt>
    <dgm:pt modelId="{7DE74A21-CA20-4FE5-9D3E-2313359FB4E2}" type="parTrans" cxnId="{79E88450-81D9-4EFA-BE44-AE5A73E7D946}">
      <dgm:prSet/>
      <dgm:spPr/>
      <dgm:t>
        <a:bodyPr/>
        <a:lstStyle/>
        <a:p>
          <a:endParaRPr lang="en-US" sz="1800" b="1"/>
        </a:p>
      </dgm:t>
    </dgm:pt>
    <dgm:pt modelId="{877CFF5F-4420-4923-8D8D-3E443382B0BE}" type="sibTrans" cxnId="{79E88450-81D9-4EFA-BE44-AE5A73E7D946}">
      <dgm:prSet/>
      <dgm:spPr/>
      <dgm:t>
        <a:bodyPr/>
        <a:lstStyle/>
        <a:p>
          <a:endParaRPr lang="en-US" sz="1800" b="1"/>
        </a:p>
      </dgm:t>
    </dgm:pt>
    <dgm:pt modelId="{75DF39E3-01C9-4664-9F39-1DA40E967B5E}">
      <dgm:prSet phldrT="[Text]" custT="1"/>
      <dgm:spPr/>
      <dgm:t>
        <a:bodyPr/>
        <a:lstStyle/>
        <a:p>
          <a:pPr marL="117475" indent="0"/>
          <a:r>
            <a:rPr lang="en-US" sz="1800" b="1" dirty="0"/>
            <a:t>Home Rate =</a:t>
          </a:r>
          <a:br>
            <a:rPr lang="en-US" sz="1800" b="1" dirty="0"/>
          </a:br>
          <a:r>
            <a:rPr lang="en-US" sz="1600" b="1" dirty="0"/>
            <a:t>Home dialysis + 50% in-center self-dialysis + 50% in-center nocturnal hemodialysis </a:t>
          </a:r>
          <a:endParaRPr lang="en-US" sz="1800" b="1" dirty="0"/>
        </a:p>
      </dgm:t>
    </dgm:pt>
    <dgm:pt modelId="{5BBB3BCE-121C-45DB-A2DE-D6C3C57F3363}" type="parTrans" cxnId="{1E67CBAA-4D64-40CE-AB6A-EAA07B3EF381}">
      <dgm:prSet/>
      <dgm:spPr/>
      <dgm:t>
        <a:bodyPr/>
        <a:lstStyle/>
        <a:p>
          <a:endParaRPr lang="en-US" sz="1800" b="1"/>
        </a:p>
      </dgm:t>
    </dgm:pt>
    <dgm:pt modelId="{0BB89262-5CD9-4206-8AE1-FBBC0159DE3C}" type="sibTrans" cxnId="{1E67CBAA-4D64-40CE-AB6A-EAA07B3EF381}">
      <dgm:prSet/>
      <dgm:spPr/>
      <dgm:t>
        <a:bodyPr/>
        <a:lstStyle/>
        <a:p>
          <a:endParaRPr lang="en-US" sz="1800" b="1"/>
        </a:p>
      </dgm:t>
    </dgm:pt>
    <dgm:pt modelId="{D325F9F6-FC47-4B65-BC9A-231B8AF79282}">
      <dgm:prSet phldrT="[Text]" custT="1"/>
      <dgm:spPr/>
      <dgm:t>
        <a:bodyPr/>
        <a:lstStyle/>
        <a:p>
          <a:pPr marL="117475" indent="0"/>
          <a:r>
            <a:rPr lang="en-US" sz="1800" b="1" dirty="0"/>
            <a:t>Transplant Rate</a:t>
          </a:r>
          <a:br>
            <a:rPr lang="en-US" sz="1800" b="1" dirty="0"/>
          </a:br>
          <a:r>
            <a:rPr lang="en-US" sz="1600" b="1" dirty="0"/>
            <a:t>Excludes patients who had a vital solid organ cancer diagnosis and were receiving treatment with chemotherapy or radiation for diagnosis during measurement years or 6 months prior</a:t>
          </a:r>
          <a:endParaRPr lang="en-US" sz="1800" b="1" dirty="0"/>
        </a:p>
      </dgm:t>
    </dgm:pt>
    <dgm:pt modelId="{4B17C96C-C25E-47A3-B66C-F9443C74576B}" type="parTrans" cxnId="{E9353169-D8D8-4D1B-AB1D-32AB7CAA463A}">
      <dgm:prSet/>
      <dgm:spPr/>
      <dgm:t>
        <a:bodyPr/>
        <a:lstStyle/>
        <a:p>
          <a:endParaRPr lang="en-US" sz="1800" b="1"/>
        </a:p>
      </dgm:t>
    </dgm:pt>
    <dgm:pt modelId="{046FB0CF-3B85-451B-9D20-9CDB79D99638}" type="sibTrans" cxnId="{E9353169-D8D8-4D1B-AB1D-32AB7CAA463A}">
      <dgm:prSet/>
      <dgm:spPr/>
      <dgm:t>
        <a:bodyPr/>
        <a:lstStyle/>
        <a:p>
          <a:endParaRPr lang="en-US" sz="1800" b="1"/>
        </a:p>
      </dgm:t>
    </dgm:pt>
    <dgm:pt modelId="{D5B42363-ADD8-4ACC-9B3C-D43E2C3EBF5E}">
      <dgm:prSet phldrT="[Text]" custT="1"/>
      <dgm:spPr/>
      <dgm:t>
        <a:bodyPr/>
        <a:lstStyle/>
        <a:p>
          <a:pPr marL="117475" indent="0"/>
          <a:r>
            <a:rPr lang="en-US" sz="1800" b="1" dirty="0"/>
            <a:t>Comparable improvement scores can be earned by increasing dual-eligible home &amp; transplant rates by 2.5 percentage during measurement years</a:t>
          </a:r>
        </a:p>
      </dgm:t>
    </dgm:pt>
    <dgm:pt modelId="{60FE4CC1-9ADD-426C-A0FF-77F1224C67FE}" type="parTrans" cxnId="{1E156F65-9451-4219-A841-303850DE76BA}">
      <dgm:prSet/>
      <dgm:spPr/>
      <dgm:t>
        <a:bodyPr/>
        <a:lstStyle/>
        <a:p>
          <a:endParaRPr lang="en-US" sz="1800" b="1"/>
        </a:p>
      </dgm:t>
    </dgm:pt>
    <dgm:pt modelId="{A603C0B8-9F45-4D23-80CE-2D4C08F1A25E}" type="sibTrans" cxnId="{1E156F65-9451-4219-A841-303850DE76BA}">
      <dgm:prSet/>
      <dgm:spPr/>
      <dgm:t>
        <a:bodyPr/>
        <a:lstStyle/>
        <a:p>
          <a:endParaRPr lang="en-US" sz="1800" b="1"/>
        </a:p>
      </dgm:t>
    </dgm:pt>
    <dgm:pt modelId="{FB11E299-5343-48B0-B5EB-A3D6C488E457}">
      <dgm:prSet phldrT="[Text]" custT="1"/>
      <dgm:spPr/>
      <dgm:t>
        <a:bodyPr/>
        <a:lstStyle/>
        <a:p>
          <a:pPr marL="117475" indent="0">
            <a:spcAft>
              <a:spcPts val="0"/>
            </a:spcAft>
          </a:pPr>
          <a:r>
            <a:rPr lang="en-US" sz="1800" b="1" dirty="0"/>
            <a:t>Kidney Disease Education (KDE) Benefit:</a:t>
          </a:r>
        </a:p>
        <a:p>
          <a:pPr marL="117475" indent="0">
            <a:spcAft>
              <a:spcPts val="0"/>
            </a:spcAft>
          </a:pPr>
          <a:r>
            <a:rPr lang="en-US" sz="1600" b="1" dirty="0"/>
            <a:t>Clarification of who benefits, who can deliver education, and where</a:t>
          </a:r>
        </a:p>
      </dgm:t>
    </dgm:pt>
    <dgm:pt modelId="{A9FFD19E-2F7F-440D-8EA3-F1BF61D0472D}" type="parTrans" cxnId="{4808A646-ECA7-417B-922C-A35C8DA70566}">
      <dgm:prSet/>
      <dgm:spPr/>
      <dgm:t>
        <a:bodyPr/>
        <a:lstStyle/>
        <a:p>
          <a:endParaRPr lang="en-US" b="1"/>
        </a:p>
      </dgm:t>
    </dgm:pt>
    <dgm:pt modelId="{D11C62FA-10D6-47D4-81FD-800E9389C993}" type="sibTrans" cxnId="{4808A646-ECA7-417B-922C-A35C8DA70566}">
      <dgm:prSet/>
      <dgm:spPr/>
      <dgm:t>
        <a:bodyPr/>
        <a:lstStyle/>
        <a:p>
          <a:endParaRPr lang="en-US" b="1"/>
        </a:p>
      </dgm:t>
    </dgm:pt>
    <dgm:pt modelId="{663D9403-6FE4-494F-99FA-F352AA33DB07}" type="pres">
      <dgm:prSet presAssocID="{4045D621-DC78-4E3B-98B2-9C7F9AD61FAD}" presName="linear" presStyleCnt="0">
        <dgm:presLayoutVars>
          <dgm:dir/>
          <dgm:resizeHandles val="exact"/>
        </dgm:presLayoutVars>
      </dgm:prSet>
      <dgm:spPr/>
    </dgm:pt>
    <dgm:pt modelId="{D7DC1596-5A83-40EB-808C-35B3A51CE86E}" type="pres">
      <dgm:prSet presAssocID="{FB11E299-5343-48B0-B5EB-A3D6C488E457}" presName="comp" presStyleCnt="0"/>
      <dgm:spPr/>
    </dgm:pt>
    <dgm:pt modelId="{91396B7E-0A29-4C30-A38D-8C562562371B}" type="pres">
      <dgm:prSet presAssocID="{FB11E299-5343-48B0-B5EB-A3D6C488E457}" presName="box" presStyleLbl="node1" presStyleIdx="0" presStyleCnt="5"/>
      <dgm:spPr/>
    </dgm:pt>
    <dgm:pt modelId="{EC456AE5-E08B-4BFB-A48E-EE419F3261F0}" type="pres">
      <dgm:prSet presAssocID="{FB11E299-5343-48B0-B5EB-A3D6C488E457}" presName="img" presStyleLbl="fgImgPlace1" presStyleIdx="0" presStyleCnt="5" custLinFactNeighborX="-420"/>
      <dgm:spPr>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7433" t="5083" r="37445" b="1459"/>
          </a:stretch>
        </a:blipFill>
      </dgm:spPr>
    </dgm:pt>
    <dgm:pt modelId="{293A00A4-0181-405B-83E7-69864F5325DE}" type="pres">
      <dgm:prSet presAssocID="{FB11E299-5343-48B0-B5EB-A3D6C488E457}" presName="text" presStyleLbl="node1" presStyleIdx="0" presStyleCnt="5">
        <dgm:presLayoutVars>
          <dgm:bulletEnabled val="1"/>
        </dgm:presLayoutVars>
      </dgm:prSet>
      <dgm:spPr/>
    </dgm:pt>
    <dgm:pt modelId="{7F14658D-B7A4-490F-B719-8787B67C54D9}" type="pres">
      <dgm:prSet presAssocID="{D11C62FA-10D6-47D4-81FD-800E9389C993}" presName="spacer" presStyleCnt="0"/>
      <dgm:spPr/>
    </dgm:pt>
    <dgm:pt modelId="{593EBFB8-F7FE-4B9D-8D10-7FAA4EA0302E}" type="pres">
      <dgm:prSet presAssocID="{75DF39E3-01C9-4664-9F39-1DA40E967B5E}" presName="comp" presStyleCnt="0"/>
      <dgm:spPr/>
    </dgm:pt>
    <dgm:pt modelId="{6E005241-6FB2-4DC4-B443-4EB8CDD3BF12}" type="pres">
      <dgm:prSet presAssocID="{75DF39E3-01C9-4664-9F39-1DA40E967B5E}" presName="box" presStyleLbl="node1" presStyleIdx="1" presStyleCnt="5"/>
      <dgm:spPr/>
    </dgm:pt>
    <dgm:pt modelId="{C94F08DA-D215-4843-9EB8-09F23C24E821}" type="pres">
      <dgm:prSet presAssocID="{75DF39E3-01C9-4664-9F39-1DA40E967B5E}" presName="img" presStyleLbl="fgImgPlace1" presStyleIdx="1" presStyleCnt="5"/>
      <dgm:spPr>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6808" t="478" r="65437" b="17367"/>
          </a:stretch>
        </a:blipFill>
      </dgm:spPr>
    </dgm:pt>
    <dgm:pt modelId="{7C7BF5E4-02C3-4811-8FEA-797992B4E4A2}" type="pres">
      <dgm:prSet presAssocID="{75DF39E3-01C9-4664-9F39-1DA40E967B5E}" presName="text" presStyleLbl="node1" presStyleIdx="1" presStyleCnt="5">
        <dgm:presLayoutVars>
          <dgm:bulletEnabled val="1"/>
        </dgm:presLayoutVars>
      </dgm:prSet>
      <dgm:spPr/>
    </dgm:pt>
    <dgm:pt modelId="{0D14D5A5-E8C1-439C-A429-5CF5681D2019}" type="pres">
      <dgm:prSet presAssocID="{0BB89262-5CD9-4206-8AE1-FBBC0159DE3C}" presName="spacer" presStyleCnt="0"/>
      <dgm:spPr/>
    </dgm:pt>
    <dgm:pt modelId="{8CBCE1E5-7E19-431A-8036-F5756B88E476}" type="pres">
      <dgm:prSet presAssocID="{D325F9F6-FC47-4B65-BC9A-231B8AF79282}" presName="comp" presStyleCnt="0"/>
      <dgm:spPr/>
    </dgm:pt>
    <dgm:pt modelId="{BF1D3C0D-E6EB-4322-8E91-6F1F2EAC7E32}" type="pres">
      <dgm:prSet presAssocID="{D325F9F6-FC47-4B65-BC9A-231B8AF79282}" presName="box" presStyleLbl="node1" presStyleIdx="2" presStyleCnt="5"/>
      <dgm:spPr/>
    </dgm:pt>
    <dgm:pt modelId="{E61C52E1-A643-400B-B9DE-71F457EF1BFD}" type="pres">
      <dgm:prSet presAssocID="{D325F9F6-FC47-4B65-BC9A-231B8AF79282}" presName="img" presStyleLbl="fgImgPlace1" presStyleIdx="2" presStyleCnt="5" custLinFactNeighborX="2694"/>
      <dgm:spPr>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9083" t="9943" r="64743" b="12583"/>
          </a:stretch>
        </a:blipFill>
      </dgm:spPr>
    </dgm:pt>
    <dgm:pt modelId="{EBAC4FB2-7A1B-4368-BCDB-5D07033643F8}" type="pres">
      <dgm:prSet presAssocID="{D325F9F6-FC47-4B65-BC9A-231B8AF79282}" presName="text" presStyleLbl="node1" presStyleIdx="2" presStyleCnt="5">
        <dgm:presLayoutVars>
          <dgm:bulletEnabled val="1"/>
        </dgm:presLayoutVars>
      </dgm:prSet>
      <dgm:spPr/>
    </dgm:pt>
    <dgm:pt modelId="{85699FF1-F007-47E5-8083-0272203F110A}" type="pres">
      <dgm:prSet presAssocID="{046FB0CF-3B85-451B-9D20-9CDB79D99638}" presName="spacer" presStyleCnt="0"/>
      <dgm:spPr/>
    </dgm:pt>
    <dgm:pt modelId="{BDA1494D-0BB8-4991-8F4A-57DA2CA6A755}" type="pres">
      <dgm:prSet presAssocID="{22FFF4A9-1373-4E94-B747-0B91A55DF70D}" presName="comp" presStyleCnt="0"/>
      <dgm:spPr/>
    </dgm:pt>
    <dgm:pt modelId="{092AA890-395C-416C-BCE3-DA3E75CC14D9}" type="pres">
      <dgm:prSet presAssocID="{22FFF4A9-1373-4E94-B747-0B91A55DF70D}" presName="box" presStyleLbl="node1" presStyleIdx="3" presStyleCnt="5"/>
      <dgm:spPr/>
    </dgm:pt>
    <dgm:pt modelId="{B5DA645C-5546-4A8D-BEA9-1395A8EBEFAF}" type="pres">
      <dgm:prSet presAssocID="{22FFF4A9-1373-4E94-B747-0B91A55DF70D}" presName="img" presStyleLbl="fgImgPlace1" presStyleIdx="3" presStyleCnt="5" custFlipVert="0"/>
      <dgm:spPr>
        <a:blipFill dpi="0" rotWithShape="1">
          <a:blip xmlns:r="http://schemas.openxmlformats.org/officeDocument/2006/relationships" r:embed="rId4">
            <a:biLevel thresh="25000"/>
          </a:blip>
          <a:srcRect/>
          <a:stretch>
            <a:fillRect l="32455" t="-586" r="28239" b="-15762"/>
          </a:stretch>
        </a:blipFill>
      </dgm:spPr>
    </dgm:pt>
    <dgm:pt modelId="{63F06699-71D4-48D9-891D-BAB537FC6FF0}" type="pres">
      <dgm:prSet presAssocID="{22FFF4A9-1373-4E94-B747-0B91A55DF70D}" presName="text" presStyleLbl="node1" presStyleIdx="3" presStyleCnt="5">
        <dgm:presLayoutVars>
          <dgm:bulletEnabled val="1"/>
        </dgm:presLayoutVars>
      </dgm:prSet>
      <dgm:spPr/>
    </dgm:pt>
    <dgm:pt modelId="{A92DCB04-7639-473C-86EC-910121BB1CE2}" type="pres">
      <dgm:prSet presAssocID="{877CFF5F-4420-4923-8D8D-3E443382B0BE}" presName="spacer" presStyleCnt="0"/>
      <dgm:spPr/>
    </dgm:pt>
    <dgm:pt modelId="{5F3BF17D-4C85-4EA3-8F11-E2B2A3EF53A8}" type="pres">
      <dgm:prSet presAssocID="{D5B42363-ADD8-4ACC-9B3C-D43E2C3EBF5E}" presName="comp" presStyleCnt="0"/>
      <dgm:spPr/>
    </dgm:pt>
    <dgm:pt modelId="{3B2B2828-9F8D-40B6-B889-A9D158758D2C}" type="pres">
      <dgm:prSet presAssocID="{D5B42363-ADD8-4ACC-9B3C-D43E2C3EBF5E}" presName="box" presStyleLbl="node1" presStyleIdx="4" presStyleCnt="5"/>
      <dgm:spPr/>
    </dgm:pt>
    <dgm:pt modelId="{FA195127-896E-40BD-B7BD-81BDA3301D28}" type="pres">
      <dgm:prSet presAssocID="{D5B42363-ADD8-4ACC-9B3C-D43E2C3EBF5E}" presName="img" presStyleLbl="fgImgPlace1" presStyleIdx="4" presStyleCnt="5" custLinFactNeighborX="-1140" custLinFactNeighborY="1183"/>
      <dgm:spPr>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35584" t="8438" r="35578" b="6205"/>
          </a:stretch>
        </a:blipFill>
      </dgm:spPr>
    </dgm:pt>
    <dgm:pt modelId="{E4D855BF-1EE9-499D-8992-DB3BA05029D5}" type="pres">
      <dgm:prSet presAssocID="{D5B42363-ADD8-4ACC-9B3C-D43E2C3EBF5E}" presName="text" presStyleLbl="node1" presStyleIdx="4" presStyleCnt="5">
        <dgm:presLayoutVars>
          <dgm:bulletEnabled val="1"/>
        </dgm:presLayoutVars>
      </dgm:prSet>
      <dgm:spPr/>
    </dgm:pt>
  </dgm:ptLst>
  <dgm:cxnLst>
    <dgm:cxn modelId="{A6534E1A-510A-41BB-94C5-03355712EC6C}" type="presOf" srcId="{FB11E299-5343-48B0-B5EB-A3D6C488E457}" destId="{293A00A4-0181-405B-83E7-69864F5325DE}" srcOrd="1" destOrd="0" presId="urn:microsoft.com/office/officeart/2005/8/layout/vList4"/>
    <dgm:cxn modelId="{E6F3ED35-90FF-44B4-BAEC-92190E0768B8}" type="presOf" srcId="{22FFF4A9-1373-4E94-B747-0B91A55DF70D}" destId="{63F06699-71D4-48D9-891D-BAB537FC6FF0}" srcOrd="1" destOrd="0" presId="urn:microsoft.com/office/officeart/2005/8/layout/vList4"/>
    <dgm:cxn modelId="{31D23B3A-F997-4CEA-9CE5-A6E236EE35E3}" type="presOf" srcId="{D325F9F6-FC47-4B65-BC9A-231B8AF79282}" destId="{BF1D3C0D-E6EB-4322-8E91-6F1F2EAC7E32}" srcOrd="0" destOrd="0" presId="urn:microsoft.com/office/officeart/2005/8/layout/vList4"/>
    <dgm:cxn modelId="{90145D63-8F45-43B0-9BA3-9A6691FBD710}" type="presOf" srcId="{FB11E299-5343-48B0-B5EB-A3D6C488E457}" destId="{91396B7E-0A29-4C30-A38D-8C562562371B}" srcOrd="0" destOrd="0" presId="urn:microsoft.com/office/officeart/2005/8/layout/vList4"/>
    <dgm:cxn modelId="{1E156F65-9451-4219-A841-303850DE76BA}" srcId="{4045D621-DC78-4E3B-98B2-9C7F9AD61FAD}" destId="{D5B42363-ADD8-4ACC-9B3C-D43E2C3EBF5E}" srcOrd="4" destOrd="0" parTransId="{60FE4CC1-9ADD-426C-A0FF-77F1224C67FE}" sibTransId="{A603C0B8-9F45-4D23-80CE-2D4C08F1A25E}"/>
    <dgm:cxn modelId="{4808A646-ECA7-417B-922C-A35C8DA70566}" srcId="{4045D621-DC78-4E3B-98B2-9C7F9AD61FAD}" destId="{FB11E299-5343-48B0-B5EB-A3D6C488E457}" srcOrd="0" destOrd="0" parTransId="{A9FFD19E-2F7F-440D-8EA3-F1BF61D0472D}" sibTransId="{D11C62FA-10D6-47D4-81FD-800E9389C993}"/>
    <dgm:cxn modelId="{E9353169-D8D8-4D1B-AB1D-32AB7CAA463A}" srcId="{4045D621-DC78-4E3B-98B2-9C7F9AD61FAD}" destId="{D325F9F6-FC47-4B65-BC9A-231B8AF79282}" srcOrd="2" destOrd="0" parTransId="{4B17C96C-C25E-47A3-B66C-F9443C74576B}" sibTransId="{046FB0CF-3B85-451B-9D20-9CDB79D99638}"/>
    <dgm:cxn modelId="{79E88450-81D9-4EFA-BE44-AE5A73E7D946}" srcId="{4045D621-DC78-4E3B-98B2-9C7F9AD61FAD}" destId="{22FFF4A9-1373-4E94-B747-0B91A55DF70D}" srcOrd="3" destOrd="0" parTransId="{7DE74A21-CA20-4FE5-9D3E-2313359FB4E2}" sibTransId="{877CFF5F-4420-4923-8D8D-3E443382B0BE}"/>
    <dgm:cxn modelId="{1E67CBAA-4D64-40CE-AB6A-EAA07B3EF381}" srcId="{4045D621-DC78-4E3B-98B2-9C7F9AD61FAD}" destId="{75DF39E3-01C9-4664-9F39-1DA40E967B5E}" srcOrd="1" destOrd="0" parTransId="{5BBB3BCE-121C-45DB-A2DE-D6C3C57F3363}" sibTransId="{0BB89262-5CD9-4206-8AE1-FBBC0159DE3C}"/>
    <dgm:cxn modelId="{6B33E5BB-C9F7-4449-ACC1-BAF74264113A}" type="presOf" srcId="{75DF39E3-01C9-4664-9F39-1DA40E967B5E}" destId="{6E005241-6FB2-4DC4-B443-4EB8CDD3BF12}" srcOrd="0" destOrd="0" presId="urn:microsoft.com/office/officeart/2005/8/layout/vList4"/>
    <dgm:cxn modelId="{F4A92FC8-9515-489F-8010-64CFF86AB495}" type="presOf" srcId="{75DF39E3-01C9-4664-9F39-1DA40E967B5E}" destId="{7C7BF5E4-02C3-4811-8FEA-797992B4E4A2}" srcOrd="1" destOrd="0" presId="urn:microsoft.com/office/officeart/2005/8/layout/vList4"/>
    <dgm:cxn modelId="{950532C8-E809-496E-BD2D-DC8FD07A166E}" type="presOf" srcId="{D5B42363-ADD8-4ACC-9B3C-D43E2C3EBF5E}" destId="{3B2B2828-9F8D-40B6-B889-A9D158758D2C}" srcOrd="0" destOrd="0" presId="urn:microsoft.com/office/officeart/2005/8/layout/vList4"/>
    <dgm:cxn modelId="{B9A67ADE-F8DD-481C-941E-6F16A8EFC0CA}" type="presOf" srcId="{4045D621-DC78-4E3B-98B2-9C7F9AD61FAD}" destId="{663D9403-6FE4-494F-99FA-F352AA33DB07}" srcOrd="0" destOrd="0" presId="urn:microsoft.com/office/officeart/2005/8/layout/vList4"/>
    <dgm:cxn modelId="{2264FCE3-34BF-4B76-B5D3-BC123D02B626}" type="presOf" srcId="{22FFF4A9-1373-4E94-B747-0B91A55DF70D}" destId="{092AA890-395C-416C-BCE3-DA3E75CC14D9}" srcOrd="0" destOrd="0" presId="urn:microsoft.com/office/officeart/2005/8/layout/vList4"/>
    <dgm:cxn modelId="{5FFD7DEC-BB04-4336-9314-692BFB896CA5}" type="presOf" srcId="{D5B42363-ADD8-4ACC-9B3C-D43E2C3EBF5E}" destId="{E4D855BF-1EE9-499D-8992-DB3BA05029D5}" srcOrd="1" destOrd="0" presId="urn:microsoft.com/office/officeart/2005/8/layout/vList4"/>
    <dgm:cxn modelId="{A8A07FF5-A69F-404B-9745-E743BC890F6E}" type="presOf" srcId="{D325F9F6-FC47-4B65-BC9A-231B8AF79282}" destId="{EBAC4FB2-7A1B-4368-BCDB-5D07033643F8}" srcOrd="1" destOrd="0" presId="urn:microsoft.com/office/officeart/2005/8/layout/vList4"/>
    <dgm:cxn modelId="{130E37BB-E511-4730-A2BD-F1C929FE0363}" type="presParOf" srcId="{663D9403-6FE4-494F-99FA-F352AA33DB07}" destId="{D7DC1596-5A83-40EB-808C-35B3A51CE86E}" srcOrd="0" destOrd="0" presId="urn:microsoft.com/office/officeart/2005/8/layout/vList4"/>
    <dgm:cxn modelId="{8FBAECA6-E33C-45FF-A4D2-8BE5327AE64C}" type="presParOf" srcId="{D7DC1596-5A83-40EB-808C-35B3A51CE86E}" destId="{91396B7E-0A29-4C30-A38D-8C562562371B}" srcOrd="0" destOrd="0" presId="urn:microsoft.com/office/officeart/2005/8/layout/vList4"/>
    <dgm:cxn modelId="{8AA92C8B-8A1E-4400-899D-A3E1B4657C34}" type="presParOf" srcId="{D7DC1596-5A83-40EB-808C-35B3A51CE86E}" destId="{EC456AE5-E08B-4BFB-A48E-EE419F3261F0}" srcOrd="1" destOrd="0" presId="urn:microsoft.com/office/officeart/2005/8/layout/vList4"/>
    <dgm:cxn modelId="{D0AB471E-3AF3-46FC-8BE8-6EEA2A081A60}" type="presParOf" srcId="{D7DC1596-5A83-40EB-808C-35B3A51CE86E}" destId="{293A00A4-0181-405B-83E7-69864F5325DE}" srcOrd="2" destOrd="0" presId="urn:microsoft.com/office/officeart/2005/8/layout/vList4"/>
    <dgm:cxn modelId="{AC27E6B4-1533-4976-A4EC-FBDD7BD75C51}" type="presParOf" srcId="{663D9403-6FE4-494F-99FA-F352AA33DB07}" destId="{7F14658D-B7A4-490F-B719-8787B67C54D9}" srcOrd="1" destOrd="0" presId="urn:microsoft.com/office/officeart/2005/8/layout/vList4"/>
    <dgm:cxn modelId="{333C91AA-9BEE-476C-A315-E4AD255065F4}" type="presParOf" srcId="{663D9403-6FE4-494F-99FA-F352AA33DB07}" destId="{593EBFB8-F7FE-4B9D-8D10-7FAA4EA0302E}" srcOrd="2" destOrd="0" presId="urn:microsoft.com/office/officeart/2005/8/layout/vList4"/>
    <dgm:cxn modelId="{778A9041-9CB4-457E-8424-89C7284D9B8E}" type="presParOf" srcId="{593EBFB8-F7FE-4B9D-8D10-7FAA4EA0302E}" destId="{6E005241-6FB2-4DC4-B443-4EB8CDD3BF12}" srcOrd="0" destOrd="0" presId="urn:microsoft.com/office/officeart/2005/8/layout/vList4"/>
    <dgm:cxn modelId="{0BCF7FB3-A44F-4D3D-8990-42889E71095F}" type="presParOf" srcId="{593EBFB8-F7FE-4B9D-8D10-7FAA4EA0302E}" destId="{C94F08DA-D215-4843-9EB8-09F23C24E821}" srcOrd="1" destOrd="0" presId="urn:microsoft.com/office/officeart/2005/8/layout/vList4"/>
    <dgm:cxn modelId="{4D225592-D540-4822-B7AC-2C0B9C24D26A}" type="presParOf" srcId="{593EBFB8-F7FE-4B9D-8D10-7FAA4EA0302E}" destId="{7C7BF5E4-02C3-4811-8FEA-797992B4E4A2}" srcOrd="2" destOrd="0" presId="urn:microsoft.com/office/officeart/2005/8/layout/vList4"/>
    <dgm:cxn modelId="{9752567A-0B4D-4EE0-B4E0-D4738F2BE7F6}" type="presParOf" srcId="{663D9403-6FE4-494F-99FA-F352AA33DB07}" destId="{0D14D5A5-E8C1-439C-A429-5CF5681D2019}" srcOrd="3" destOrd="0" presId="urn:microsoft.com/office/officeart/2005/8/layout/vList4"/>
    <dgm:cxn modelId="{85D077C9-0961-481D-A02B-A3FE7726A326}" type="presParOf" srcId="{663D9403-6FE4-494F-99FA-F352AA33DB07}" destId="{8CBCE1E5-7E19-431A-8036-F5756B88E476}" srcOrd="4" destOrd="0" presId="urn:microsoft.com/office/officeart/2005/8/layout/vList4"/>
    <dgm:cxn modelId="{CB1978AE-8DF0-4824-890A-2CD1CB423FCE}" type="presParOf" srcId="{8CBCE1E5-7E19-431A-8036-F5756B88E476}" destId="{BF1D3C0D-E6EB-4322-8E91-6F1F2EAC7E32}" srcOrd="0" destOrd="0" presId="urn:microsoft.com/office/officeart/2005/8/layout/vList4"/>
    <dgm:cxn modelId="{1541C66E-DA72-41BD-9B23-D63B0D04078B}" type="presParOf" srcId="{8CBCE1E5-7E19-431A-8036-F5756B88E476}" destId="{E61C52E1-A643-400B-B9DE-71F457EF1BFD}" srcOrd="1" destOrd="0" presId="urn:microsoft.com/office/officeart/2005/8/layout/vList4"/>
    <dgm:cxn modelId="{81D9FC5F-4A8B-43DC-8BE7-876B642E781C}" type="presParOf" srcId="{8CBCE1E5-7E19-431A-8036-F5756B88E476}" destId="{EBAC4FB2-7A1B-4368-BCDB-5D07033643F8}" srcOrd="2" destOrd="0" presId="urn:microsoft.com/office/officeart/2005/8/layout/vList4"/>
    <dgm:cxn modelId="{8D55463B-D365-4642-AD40-97C8BDC0E7D7}" type="presParOf" srcId="{663D9403-6FE4-494F-99FA-F352AA33DB07}" destId="{85699FF1-F007-47E5-8083-0272203F110A}" srcOrd="5" destOrd="0" presId="urn:microsoft.com/office/officeart/2005/8/layout/vList4"/>
    <dgm:cxn modelId="{339B4E99-1B59-47A2-A5C8-8A6B0D307F15}" type="presParOf" srcId="{663D9403-6FE4-494F-99FA-F352AA33DB07}" destId="{BDA1494D-0BB8-4991-8F4A-57DA2CA6A755}" srcOrd="6" destOrd="0" presId="urn:microsoft.com/office/officeart/2005/8/layout/vList4"/>
    <dgm:cxn modelId="{8EF49770-A026-43BF-8015-E6995937ABE4}" type="presParOf" srcId="{BDA1494D-0BB8-4991-8F4A-57DA2CA6A755}" destId="{092AA890-395C-416C-BCE3-DA3E75CC14D9}" srcOrd="0" destOrd="0" presId="urn:microsoft.com/office/officeart/2005/8/layout/vList4"/>
    <dgm:cxn modelId="{658FAE8D-DDB9-4A65-894D-643BCDF42F1E}" type="presParOf" srcId="{BDA1494D-0BB8-4991-8F4A-57DA2CA6A755}" destId="{B5DA645C-5546-4A8D-BEA9-1395A8EBEFAF}" srcOrd="1" destOrd="0" presId="urn:microsoft.com/office/officeart/2005/8/layout/vList4"/>
    <dgm:cxn modelId="{9E82F6EF-0812-4F3A-ABB8-9ED1DB84D469}" type="presParOf" srcId="{BDA1494D-0BB8-4991-8F4A-57DA2CA6A755}" destId="{63F06699-71D4-48D9-891D-BAB537FC6FF0}" srcOrd="2" destOrd="0" presId="urn:microsoft.com/office/officeart/2005/8/layout/vList4"/>
    <dgm:cxn modelId="{12892E25-B4C3-443B-A920-D93F7F933591}" type="presParOf" srcId="{663D9403-6FE4-494F-99FA-F352AA33DB07}" destId="{A92DCB04-7639-473C-86EC-910121BB1CE2}" srcOrd="7" destOrd="0" presId="urn:microsoft.com/office/officeart/2005/8/layout/vList4"/>
    <dgm:cxn modelId="{2543AFDA-A423-4BCA-A250-888B164BD830}" type="presParOf" srcId="{663D9403-6FE4-494F-99FA-F352AA33DB07}" destId="{5F3BF17D-4C85-4EA3-8F11-E2B2A3EF53A8}" srcOrd="8" destOrd="0" presId="urn:microsoft.com/office/officeart/2005/8/layout/vList4"/>
    <dgm:cxn modelId="{6E772D9C-1995-43E6-9058-0568D0027185}" type="presParOf" srcId="{5F3BF17D-4C85-4EA3-8F11-E2B2A3EF53A8}" destId="{3B2B2828-9F8D-40B6-B889-A9D158758D2C}" srcOrd="0" destOrd="0" presId="urn:microsoft.com/office/officeart/2005/8/layout/vList4"/>
    <dgm:cxn modelId="{8ABC68E6-699D-4C00-BE76-2C078F96382B}" type="presParOf" srcId="{5F3BF17D-4C85-4EA3-8F11-E2B2A3EF53A8}" destId="{FA195127-896E-40BD-B7BD-81BDA3301D28}" srcOrd="1" destOrd="0" presId="urn:microsoft.com/office/officeart/2005/8/layout/vList4"/>
    <dgm:cxn modelId="{27EF430B-2315-4A21-A7A4-071E869281B8}" type="presParOf" srcId="{5F3BF17D-4C85-4EA3-8F11-E2B2A3EF53A8}" destId="{E4D855BF-1EE9-499D-8992-DB3BA05029D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5D621-DC78-4E3B-98B2-9C7F9AD61FA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FFF4A9-1373-4E94-B747-0B91A55DF70D}">
      <dgm:prSet phldrT="[Text]" custT="1"/>
      <dgm:spPr/>
      <dgm:t>
        <a:bodyPr/>
        <a:lstStyle/>
        <a:p>
          <a:pPr marL="117475" indent="0"/>
          <a:r>
            <a:rPr lang="en-US" sz="1800" b="0" dirty="0"/>
            <a:t>ETC Achievement benchmarks will increase by 10% every two measurement years</a:t>
          </a:r>
        </a:p>
      </dgm:t>
    </dgm:pt>
    <dgm:pt modelId="{7DE74A21-CA20-4FE5-9D3E-2313359FB4E2}" type="parTrans" cxnId="{79E88450-81D9-4EFA-BE44-AE5A73E7D946}">
      <dgm:prSet/>
      <dgm:spPr/>
      <dgm:t>
        <a:bodyPr/>
        <a:lstStyle/>
        <a:p>
          <a:endParaRPr lang="en-US" sz="1800"/>
        </a:p>
      </dgm:t>
    </dgm:pt>
    <dgm:pt modelId="{877CFF5F-4420-4923-8D8D-3E443382B0BE}" type="sibTrans" cxnId="{79E88450-81D9-4EFA-BE44-AE5A73E7D946}">
      <dgm:prSet/>
      <dgm:spPr/>
      <dgm:t>
        <a:bodyPr/>
        <a:lstStyle/>
        <a:p>
          <a:endParaRPr lang="en-US" sz="1800"/>
        </a:p>
      </dgm:t>
    </dgm:pt>
    <dgm:pt modelId="{75DF39E3-01C9-4664-9F39-1DA40E967B5E}">
      <dgm:prSet phldrT="[Text]" custT="1"/>
      <dgm:spPr>
        <a:solidFill>
          <a:schemeClr val="accent5"/>
        </a:solidFill>
      </dgm:spPr>
      <dgm:t>
        <a:bodyPr/>
        <a:lstStyle/>
        <a:p>
          <a:pPr marL="117475" indent="0"/>
          <a:r>
            <a:rPr lang="en-US" sz="1800" b="1" dirty="0"/>
            <a:t>Home Rate =</a:t>
          </a:r>
          <a:br>
            <a:rPr lang="en-US" sz="1800" dirty="0"/>
          </a:br>
          <a:r>
            <a:rPr lang="en-US" sz="1600" dirty="0"/>
            <a:t>Home dialysis + 50% in-center self-dialysis + </a:t>
          </a:r>
          <a:r>
            <a:rPr lang="en-US" sz="1600" b="0" dirty="0"/>
            <a:t>50% in-center nocturnal hemodialysis </a:t>
          </a:r>
          <a:endParaRPr lang="en-US" sz="1800" b="0" dirty="0"/>
        </a:p>
      </dgm:t>
    </dgm:pt>
    <dgm:pt modelId="{5BBB3BCE-121C-45DB-A2DE-D6C3C57F3363}" type="parTrans" cxnId="{1E67CBAA-4D64-40CE-AB6A-EAA07B3EF381}">
      <dgm:prSet/>
      <dgm:spPr/>
      <dgm:t>
        <a:bodyPr/>
        <a:lstStyle/>
        <a:p>
          <a:endParaRPr lang="en-US" sz="1800"/>
        </a:p>
      </dgm:t>
    </dgm:pt>
    <dgm:pt modelId="{0BB89262-5CD9-4206-8AE1-FBBC0159DE3C}" type="sibTrans" cxnId="{1E67CBAA-4D64-40CE-AB6A-EAA07B3EF381}">
      <dgm:prSet/>
      <dgm:spPr/>
      <dgm:t>
        <a:bodyPr/>
        <a:lstStyle/>
        <a:p>
          <a:endParaRPr lang="en-US" sz="1800"/>
        </a:p>
      </dgm:t>
    </dgm:pt>
    <dgm:pt modelId="{D325F9F6-FC47-4B65-BC9A-231B8AF79282}">
      <dgm:prSet phldrT="[Text]" custT="1"/>
      <dgm:spPr>
        <a:solidFill>
          <a:schemeClr val="accent5"/>
        </a:solidFill>
      </dgm:spPr>
      <dgm:t>
        <a:bodyPr/>
        <a:lstStyle/>
        <a:p>
          <a:pPr marL="117475" indent="0"/>
          <a:r>
            <a:rPr lang="en-US" sz="1800" b="1" dirty="0"/>
            <a:t>Transplant Rate = </a:t>
          </a:r>
          <a:br>
            <a:rPr lang="en-US" sz="1800" dirty="0"/>
          </a:br>
          <a:r>
            <a:rPr lang="en-US" sz="1600" dirty="0"/>
            <a:t>E</a:t>
          </a:r>
          <a:r>
            <a:rPr lang="en-US" sz="1600" b="0" dirty="0"/>
            <a:t>xcludes p</a:t>
          </a:r>
          <a:r>
            <a:rPr lang="en-US" sz="1600" dirty="0"/>
            <a:t>atients who had a vital solid organ cancer diagnosis and were receiving treatment with chemotherapy or radiation for diagnosis during measurement years or 6 months prior</a:t>
          </a:r>
          <a:endParaRPr lang="en-US" sz="1800" b="0" dirty="0"/>
        </a:p>
      </dgm:t>
    </dgm:pt>
    <dgm:pt modelId="{4B17C96C-C25E-47A3-B66C-F9443C74576B}" type="parTrans" cxnId="{E9353169-D8D8-4D1B-AB1D-32AB7CAA463A}">
      <dgm:prSet/>
      <dgm:spPr/>
      <dgm:t>
        <a:bodyPr/>
        <a:lstStyle/>
        <a:p>
          <a:endParaRPr lang="en-US" sz="1800"/>
        </a:p>
      </dgm:t>
    </dgm:pt>
    <dgm:pt modelId="{046FB0CF-3B85-451B-9D20-9CDB79D99638}" type="sibTrans" cxnId="{E9353169-D8D8-4D1B-AB1D-32AB7CAA463A}">
      <dgm:prSet/>
      <dgm:spPr/>
      <dgm:t>
        <a:bodyPr/>
        <a:lstStyle/>
        <a:p>
          <a:endParaRPr lang="en-US" sz="1800"/>
        </a:p>
      </dgm:t>
    </dgm:pt>
    <dgm:pt modelId="{D5B42363-ADD8-4ACC-9B3C-D43E2C3EBF5E}">
      <dgm:prSet phldrT="[Text]" custT="1"/>
      <dgm:spPr/>
      <dgm:t>
        <a:bodyPr/>
        <a:lstStyle/>
        <a:p>
          <a:pPr marL="117475" indent="0"/>
          <a:r>
            <a:rPr lang="en-US" sz="1800" b="0" dirty="0"/>
            <a:t>Comparable improvement scores can be earned by increasing dual-eligible home &amp; transplant rates by 2.5 percentage during measurement years</a:t>
          </a:r>
        </a:p>
      </dgm:t>
    </dgm:pt>
    <dgm:pt modelId="{60FE4CC1-9ADD-426C-A0FF-77F1224C67FE}" type="parTrans" cxnId="{1E156F65-9451-4219-A841-303850DE76BA}">
      <dgm:prSet/>
      <dgm:spPr/>
      <dgm:t>
        <a:bodyPr/>
        <a:lstStyle/>
        <a:p>
          <a:endParaRPr lang="en-US" sz="1800"/>
        </a:p>
      </dgm:t>
    </dgm:pt>
    <dgm:pt modelId="{A603C0B8-9F45-4D23-80CE-2D4C08F1A25E}" type="sibTrans" cxnId="{1E156F65-9451-4219-A841-303850DE76BA}">
      <dgm:prSet/>
      <dgm:spPr/>
      <dgm:t>
        <a:bodyPr/>
        <a:lstStyle/>
        <a:p>
          <a:endParaRPr lang="en-US" sz="1800"/>
        </a:p>
      </dgm:t>
    </dgm:pt>
    <dgm:pt modelId="{FB11E299-5343-48B0-B5EB-A3D6C488E457}">
      <dgm:prSet phldrT="[Text]" custT="1"/>
      <dgm:spPr>
        <a:solidFill>
          <a:schemeClr val="bg1">
            <a:lumMod val="85000"/>
          </a:schemeClr>
        </a:solidFill>
      </dgm:spPr>
      <dgm:t>
        <a:bodyPr/>
        <a:lstStyle/>
        <a:p>
          <a:pPr marL="117475" indent="0">
            <a:spcAft>
              <a:spcPts val="0"/>
            </a:spcAft>
          </a:pPr>
          <a:r>
            <a:rPr lang="en-US" sz="1800" b="0" dirty="0"/>
            <a:t>Kidney Disease Education (KDE) Benefit:</a:t>
          </a:r>
        </a:p>
        <a:p>
          <a:pPr marL="117475" indent="0">
            <a:spcAft>
              <a:spcPts val="0"/>
            </a:spcAft>
          </a:pPr>
          <a:r>
            <a:rPr lang="en-US" sz="1600" b="0" dirty="0"/>
            <a:t>Clarification of who benefits, who can deliver benefit, and where</a:t>
          </a:r>
        </a:p>
      </dgm:t>
    </dgm:pt>
    <dgm:pt modelId="{A9FFD19E-2F7F-440D-8EA3-F1BF61D0472D}" type="parTrans" cxnId="{4808A646-ECA7-417B-922C-A35C8DA70566}">
      <dgm:prSet/>
      <dgm:spPr/>
      <dgm:t>
        <a:bodyPr/>
        <a:lstStyle/>
        <a:p>
          <a:endParaRPr lang="en-US"/>
        </a:p>
      </dgm:t>
    </dgm:pt>
    <dgm:pt modelId="{D11C62FA-10D6-47D4-81FD-800E9389C993}" type="sibTrans" cxnId="{4808A646-ECA7-417B-922C-A35C8DA70566}">
      <dgm:prSet/>
      <dgm:spPr/>
      <dgm:t>
        <a:bodyPr/>
        <a:lstStyle/>
        <a:p>
          <a:endParaRPr lang="en-US"/>
        </a:p>
      </dgm:t>
    </dgm:pt>
    <dgm:pt modelId="{663D9403-6FE4-494F-99FA-F352AA33DB07}" type="pres">
      <dgm:prSet presAssocID="{4045D621-DC78-4E3B-98B2-9C7F9AD61FAD}" presName="linear" presStyleCnt="0">
        <dgm:presLayoutVars>
          <dgm:dir/>
          <dgm:resizeHandles val="exact"/>
        </dgm:presLayoutVars>
      </dgm:prSet>
      <dgm:spPr/>
    </dgm:pt>
    <dgm:pt modelId="{D7DC1596-5A83-40EB-808C-35B3A51CE86E}" type="pres">
      <dgm:prSet presAssocID="{FB11E299-5343-48B0-B5EB-A3D6C488E457}" presName="comp" presStyleCnt="0"/>
      <dgm:spPr/>
    </dgm:pt>
    <dgm:pt modelId="{91396B7E-0A29-4C30-A38D-8C562562371B}" type="pres">
      <dgm:prSet presAssocID="{FB11E299-5343-48B0-B5EB-A3D6C488E457}" presName="box" presStyleLbl="node1" presStyleIdx="0" presStyleCnt="5"/>
      <dgm:spPr/>
    </dgm:pt>
    <dgm:pt modelId="{EC456AE5-E08B-4BFB-A48E-EE419F3261F0}" type="pres">
      <dgm:prSet presAssocID="{FB11E299-5343-48B0-B5EB-A3D6C488E457}" presName="img" presStyleLbl="fgImgPlace1" presStyleIdx="0" presStyleCnt="5" custLinFactNeighborX="-420"/>
      <dgm:spPr>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7433" t="5083" r="37445" b="1459"/>
          </a:stretch>
        </a:blipFill>
      </dgm:spPr>
    </dgm:pt>
    <dgm:pt modelId="{293A00A4-0181-405B-83E7-69864F5325DE}" type="pres">
      <dgm:prSet presAssocID="{FB11E299-5343-48B0-B5EB-A3D6C488E457}" presName="text" presStyleLbl="node1" presStyleIdx="0" presStyleCnt="5">
        <dgm:presLayoutVars>
          <dgm:bulletEnabled val="1"/>
        </dgm:presLayoutVars>
      </dgm:prSet>
      <dgm:spPr/>
    </dgm:pt>
    <dgm:pt modelId="{7F14658D-B7A4-490F-B719-8787B67C54D9}" type="pres">
      <dgm:prSet presAssocID="{D11C62FA-10D6-47D4-81FD-800E9389C993}" presName="spacer" presStyleCnt="0"/>
      <dgm:spPr/>
    </dgm:pt>
    <dgm:pt modelId="{593EBFB8-F7FE-4B9D-8D10-7FAA4EA0302E}" type="pres">
      <dgm:prSet presAssocID="{75DF39E3-01C9-4664-9F39-1DA40E967B5E}" presName="comp" presStyleCnt="0"/>
      <dgm:spPr/>
    </dgm:pt>
    <dgm:pt modelId="{6E005241-6FB2-4DC4-B443-4EB8CDD3BF12}" type="pres">
      <dgm:prSet presAssocID="{75DF39E3-01C9-4664-9F39-1DA40E967B5E}" presName="box" presStyleLbl="node1" presStyleIdx="1" presStyleCnt="5"/>
      <dgm:spPr/>
    </dgm:pt>
    <dgm:pt modelId="{C94F08DA-D215-4843-9EB8-09F23C24E821}" type="pres">
      <dgm:prSet presAssocID="{75DF39E3-01C9-4664-9F39-1DA40E967B5E}" presName="img" presStyleLbl="fgImgPlace1" presStyleIdx="1" presStyleCnt="5"/>
      <dgm:spPr>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6808" t="478" r="65437" b="17367"/>
          </a:stretch>
        </a:blipFill>
      </dgm:spPr>
    </dgm:pt>
    <dgm:pt modelId="{7C7BF5E4-02C3-4811-8FEA-797992B4E4A2}" type="pres">
      <dgm:prSet presAssocID="{75DF39E3-01C9-4664-9F39-1DA40E967B5E}" presName="text" presStyleLbl="node1" presStyleIdx="1" presStyleCnt="5">
        <dgm:presLayoutVars>
          <dgm:bulletEnabled val="1"/>
        </dgm:presLayoutVars>
      </dgm:prSet>
      <dgm:spPr/>
    </dgm:pt>
    <dgm:pt modelId="{0D14D5A5-E8C1-439C-A429-5CF5681D2019}" type="pres">
      <dgm:prSet presAssocID="{0BB89262-5CD9-4206-8AE1-FBBC0159DE3C}" presName="spacer" presStyleCnt="0"/>
      <dgm:spPr/>
    </dgm:pt>
    <dgm:pt modelId="{8CBCE1E5-7E19-431A-8036-F5756B88E476}" type="pres">
      <dgm:prSet presAssocID="{D325F9F6-FC47-4B65-BC9A-231B8AF79282}" presName="comp" presStyleCnt="0"/>
      <dgm:spPr/>
    </dgm:pt>
    <dgm:pt modelId="{BF1D3C0D-E6EB-4322-8E91-6F1F2EAC7E32}" type="pres">
      <dgm:prSet presAssocID="{D325F9F6-FC47-4B65-BC9A-231B8AF79282}" presName="box" presStyleLbl="node1" presStyleIdx="2" presStyleCnt="5"/>
      <dgm:spPr/>
    </dgm:pt>
    <dgm:pt modelId="{E61C52E1-A643-400B-B9DE-71F457EF1BFD}" type="pres">
      <dgm:prSet presAssocID="{D325F9F6-FC47-4B65-BC9A-231B8AF79282}" presName="img" presStyleLbl="fgImgPlace1" presStyleIdx="2" presStyleCnt="5" custLinFactNeighborX="2694"/>
      <dgm:spPr>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9083" t="9943" r="64743" b="12583"/>
          </a:stretch>
        </a:blipFill>
      </dgm:spPr>
    </dgm:pt>
    <dgm:pt modelId="{EBAC4FB2-7A1B-4368-BCDB-5D07033643F8}" type="pres">
      <dgm:prSet presAssocID="{D325F9F6-FC47-4B65-BC9A-231B8AF79282}" presName="text" presStyleLbl="node1" presStyleIdx="2" presStyleCnt="5">
        <dgm:presLayoutVars>
          <dgm:bulletEnabled val="1"/>
        </dgm:presLayoutVars>
      </dgm:prSet>
      <dgm:spPr/>
    </dgm:pt>
    <dgm:pt modelId="{85699FF1-F007-47E5-8083-0272203F110A}" type="pres">
      <dgm:prSet presAssocID="{046FB0CF-3B85-451B-9D20-9CDB79D99638}" presName="spacer" presStyleCnt="0"/>
      <dgm:spPr/>
    </dgm:pt>
    <dgm:pt modelId="{BDA1494D-0BB8-4991-8F4A-57DA2CA6A755}" type="pres">
      <dgm:prSet presAssocID="{22FFF4A9-1373-4E94-B747-0B91A55DF70D}" presName="comp" presStyleCnt="0"/>
      <dgm:spPr/>
    </dgm:pt>
    <dgm:pt modelId="{092AA890-395C-416C-BCE3-DA3E75CC14D9}" type="pres">
      <dgm:prSet presAssocID="{22FFF4A9-1373-4E94-B747-0B91A55DF70D}" presName="box" presStyleLbl="node1" presStyleIdx="3" presStyleCnt="5"/>
      <dgm:spPr/>
    </dgm:pt>
    <dgm:pt modelId="{B5DA645C-5546-4A8D-BEA9-1395A8EBEFAF}" type="pres">
      <dgm:prSet presAssocID="{22FFF4A9-1373-4E94-B747-0B91A55DF70D}" presName="img" presStyleLbl="fgImgPlace1" presStyleIdx="3" presStyleCnt="5" custFlipVert="0"/>
      <dgm:spPr>
        <a:blipFill dpi="0" rotWithShape="1">
          <a:blip xmlns:r="http://schemas.openxmlformats.org/officeDocument/2006/relationships" r:embed="rId4">
            <a:biLevel thresh="25000"/>
          </a:blip>
          <a:srcRect/>
          <a:stretch>
            <a:fillRect l="32455" t="-586" r="28239" b="-15762"/>
          </a:stretch>
        </a:blipFill>
      </dgm:spPr>
    </dgm:pt>
    <dgm:pt modelId="{63F06699-71D4-48D9-891D-BAB537FC6FF0}" type="pres">
      <dgm:prSet presAssocID="{22FFF4A9-1373-4E94-B747-0B91A55DF70D}" presName="text" presStyleLbl="node1" presStyleIdx="3" presStyleCnt="5">
        <dgm:presLayoutVars>
          <dgm:bulletEnabled val="1"/>
        </dgm:presLayoutVars>
      </dgm:prSet>
      <dgm:spPr/>
    </dgm:pt>
    <dgm:pt modelId="{A92DCB04-7639-473C-86EC-910121BB1CE2}" type="pres">
      <dgm:prSet presAssocID="{877CFF5F-4420-4923-8D8D-3E443382B0BE}" presName="spacer" presStyleCnt="0"/>
      <dgm:spPr/>
    </dgm:pt>
    <dgm:pt modelId="{5F3BF17D-4C85-4EA3-8F11-E2B2A3EF53A8}" type="pres">
      <dgm:prSet presAssocID="{D5B42363-ADD8-4ACC-9B3C-D43E2C3EBF5E}" presName="comp" presStyleCnt="0"/>
      <dgm:spPr/>
    </dgm:pt>
    <dgm:pt modelId="{3B2B2828-9F8D-40B6-B889-A9D158758D2C}" type="pres">
      <dgm:prSet presAssocID="{D5B42363-ADD8-4ACC-9B3C-D43E2C3EBF5E}" presName="box" presStyleLbl="node1" presStyleIdx="4" presStyleCnt="5"/>
      <dgm:spPr/>
    </dgm:pt>
    <dgm:pt modelId="{FA195127-896E-40BD-B7BD-81BDA3301D28}" type="pres">
      <dgm:prSet presAssocID="{D5B42363-ADD8-4ACC-9B3C-D43E2C3EBF5E}" presName="img" presStyleLbl="fgImgPlace1" presStyleIdx="4" presStyleCnt="5" custLinFactNeighborX="-1140" custLinFactNeighborY="1183"/>
      <dgm:spPr>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35584" t="8438" r="35578" b="6205"/>
          </a:stretch>
        </a:blipFill>
      </dgm:spPr>
    </dgm:pt>
    <dgm:pt modelId="{E4D855BF-1EE9-499D-8992-DB3BA05029D5}" type="pres">
      <dgm:prSet presAssocID="{D5B42363-ADD8-4ACC-9B3C-D43E2C3EBF5E}" presName="text" presStyleLbl="node1" presStyleIdx="4" presStyleCnt="5">
        <dgm:presLayoutVars>
          <dgm:bulletEnabled val="1"/>
        </dgm:presLayoutVars>
      </dgm:prSet>
      <dgm:spPr/>
    </dgm:pt>
  </dgm:ptLst>
  <dgm:cxnLst>
    <dgm:cxn modelId="{1856C401-558C-4AE0-AB7B-F252D714EEDF}" type="presOf" srcId="{75DF39E3-01C9-4664-9F39-1DA40E967B5E}" destId="{7C7BF5E4-02C3-4811-8FEA-797992B4E4A2}" srcOrd="1" destOrd="0" presId="urn:microsoft.com/office/officeart/2005/8/layout/vList4"/>
    <dgm:cxn modelId="{8EBFF50E-2D33-4EC6-B9AA-B2DD1D3CF0CC}" type="presOf" srcId="{75DF39E3-01C9-4664-9F39-1DA40E967B5E}" destId="{6E005241-6FB2-4DC4-B443-4EB8CDD3BF12}" srcOrd="0" destOrd="0" presId="urn:microsoft.com/office/officeart/2005/8/layout/vList4"/>
    <dgm:cxn modelId="{F6BFB121-2C93-4EF3-A14E-F9DB54679A8E}" type="presOf" srcId="{D5B42363-ADD8-4ACC-9B3C-D43E2C3EBF5E}" destId="{3B2B2828-9F8D-40B6-B889-A9D158758D2C}" srcOrd="0" destOrd="0" presId="urn:microsoft.com/office/officeart/2005/8/layout/vList4"/>
    <dgm:cxn modelId="{C7A75E26-DC98-4EB7-B5A0-9C94BABCB1A7}" type="presOf" srcId="{FB11E299-5343-48B0-B5EB-A3D6C488E457}" destId="{293A00A4-0181-405B-83E7-69864F5325DE}" srcOrd="1" destOrd="0" presId="urn:microsoft.com/office/officeart/2005/8/layout/vList4"/>
    <dgm:cxn modelId="{1E156F65-9451-4219-A841-303850DE76BA}" srcId="{4045D621-DC78-4E3B-98B2-9C7F9AD61FAD}" destId="{D5B42363-ADD8-4ACC-9B3C-D43E2C3EBF5E}" srcOrd="4" destOrd="0" parTransId="{60FE4CC1-9ADD-426C-A0FF-77F1224C67FE}" sibTransId="{A603C0B8-9F45-4D23-80CE-2D4C08F1A25E}"/>
    <dgm:cxn modelId="{4808A646-ECA7-417B-922C-A35C8DA70566}" srcId="{4045D621-DC78-4E3B-98B2-9C7F9AD61FAD}" destId="{FB11E299-5343-48B0-B5EB-A3D6C488E457}" srcOrd="0" destOrd="0" parTransId="{A9FFD19E-2F7F-440D-8EA3-F1BF61D0472D}" sibTransId="{D11C62FA-10D6-47D4-81FD-800E9389C993}"/>
    <dgm:cxn modelId="{E9353169-D8D8-4D1B-AB1D-32AB7CAA463A}" srcId="{4045D621-DC78-4E3B-98B2-9C7F9AD61FAD}" destId="{D325F9F6-FC47-4B65-BC9A-231B8AF79282}" srcOrd="2" destOrd="0" parTransId="{4B17C96C-C25E-47A3-B66C-F9443C74576B}" sibTransId="{046FB0CF-3B85-451B-9D20-9CDB79D99638}"/>
    <dgm:cxn modelId="{79E88450-81D9-4EFA-BE44-AE5A73E7D946}" srcId="{4045D621-DC78-4E3B-98B2-9C7F9AD61FAD}" destId="{22FFF4A9-1373-4E94-B747-0B91A55DF70D}" srcOrd="3" destOrd="0" parTransId="{7DE74A21-CA20-4FE5-9D3E-2313359FB4E2}" sibTransId="{877CFF5F-4420-4923-8D8D-3E443382B0BE}"/>
    <dgm:cxn modelId="{00329F54-D80F-4F8B-8E98-2EDA0A9231CD}" type="presOf" srcId="{22FFF4A9-1373-4E94-B747-0B91A55DF70D}" destId="{092AA890-395C-416C-BCE3-DA3E75CC14D9}" srcOrd="0" destOrd="0" presId="urn:microsoft.com/office/officeart/2005/8/layout/vList4"/>
    <dgm:cxn modelId="{5FB12278-BBE4-4493-913F-07854DD417E3}" type="presOf" srcId="{D5B42363-ADD8-4ACC-9B3C-D43E2C3EBF5E}" destId="{E4D855BF-1EE9-499D-8992-DB3BA05029D5}" srcOrd="1" destOrd="0" presId="urn:microsoft.com/office/officeart/2005/8/layout/vList4"/>
    <dgm:cxn modelId="{75A17458-2BC4-49AF-8101-87B7E9E51BC1}" type="presOf" srcId="{D325F9F6-FC47-4B65-BC9A-231B8AF79282}" destId="{BF1D3C0D-E6EB-4322-8E91-6F1F2EAC7E32}" srcOrd="0" destOrd="0" presId="urn:microsoft.com/office/officeart/2005/8/layout/vList4"/>
    <dgm:cxn modelId="{1E67CBAA-4D64-40CE-AB6A-EAA07B3EF381}" srcId="{4045D621-DC78-4E3B-98B2-9C7F9AD61FAD}" destId="{75DF39E3-01C9-4664-9F39-1DA40E967B5E}" srcOrd="1" destOrd="0" parTransId="{5BBB3BCE-121C-45DB-A2DE-D6C3C57F3363}" sibTransId="{0BB89262-5CD9-4206-8AE1-FBBC0159DE3C}"/>
    <dgm:cxn modelId="{C0298ED9-3CA3-47F6-9A14-8F6EBEADEECD}" type="presOf" srcId="{FB11E299-5343-48B0-B5EB-A3D6C488E457}" destId="{91396B7E-0A29-4C30-A38D-8C562562371B}" srcOrd="0" destOrd="0" presId="urn:microsoft.com/office/officeart/2005/8/layout/vList4"/>
    <dgm:cxn modelId="{B9A67ADE-F8DD-481C-941E-6F16A8EFC0CA}" type="presOf" srcId="{4045D621-DC78-4E3B-98B2-9C7F9AD61FAD}" destId="{663D9403-6FE4-494F-99FA-F352AA33DB07}" srcOrd="0" destOrd="0" presId="urn:microsoft.com/office/officeart/2005/8/layout/vList4"/>
    <dgm:cxn modelId="{B8BBAAE5-BCF7-43D8-B1AA-57A1BF8C3DFB}" type="presOf" srcId="{D325F9F6-FC47-4B65-BC9A-231B8AF79282}" destId="{EBAC4FB2-7A1B-4368-BCDB-5D07033643F8}" srcOrd="1" destOrd="0" presId="urn:microsoft.com/office/officeart/2005/8/layout/vList4"/>
    <dgm:cxn modelId="{C2C67CFA-2488-42CE-ABE7-44CF17A15AD9}" type="presOf" srcId="{22FFF4A9-1373-4E94-B747-0B91A55DF70D}" destId="{63F06699-71D4-48D9-891D-BAB537FC6FF0}" srcOrd="1" destOrd="0" presId="urn:microsoft.com/office/officeart/2005/8/layout/vList4"/>
    <dgm:cxn modelId="{130E37BB-E511-4730-A2BD-F1C929FE0363}" type="presParOf" srcId="{663D9403-6FE4-494F-99FA-F352AA33DB07}" destId="{D7DC1596-5A83-40EB-808C-35B3A51CE86E}" srcOrd="0" destOrd="0" presId="urn:microsoft.com/office/officeart/2005/8/layout/vList4"/>
    <dgm:cxn modelId="{D72382C1-575D-44B7-A589-B6C4185E7D20}" type="presParOf" srcId="{D7DC1596-5A83-40EB-808C-35B3A51CE86E}" destId="{91396B7E-0A29-4C30-A38D-8C562562371B}" srcOrd="0" destOrd="0" presId="urn:microsoft.com/office/officeart/2005/8/layout/vList4"/>
    <dgm:cxn modelId="{BF3FF6D5-0AC7-45F6-9983-A9A09837E63C}" type="presParOf" srcId="{D7DC1596-5A83-40EB-808C-35B3A51CE86E}" destId="{EC456AE5-E08B-4BFB-A48E-EE419F3261F0}" srcOrd="1" destOrd="0" presId="urn:microsoft.com/office/officeart/2005/8/layout/vList4"/>
    <dgm:cxn modelId="{D4DE5217-6113-44D3-90E4-4E69EFC1F082}" type="presParOf" srcId="{D7DC1596-5A83-40EB-808C-35B3A51CE86E}" destId="{293A00A4-0181-405B-83E7-69864F5325DE}" srcOrd="2" destOrd="0" presId="urn:microsoft.com/office/officeart/2005/8/layout/vList4"/>
    <dgm:cxn modelId="{AC27E6B4-1533-4976-A4EC-FBDD7BD75C51}" type="presParOf" srcId="{663D9403-6FE4-494F-99FA-F352AA33DB07}" destId="{7F14658D-B7A4-490F-B719-8787B67C54D9}" srcOrd="1" destOrd="0" presId="urn:microsoft.com/office/officeart/2005/8/layout/vList4"/>
    <dgm:cxn modelId="{333C91AA-9BEE-476C-A315-E4AD255065F4}" type="presParOf" srcId="{663D9403-6FE4-494F-99FA-F352AA33DB07}" destId="{593EBFB8-F7FE-4B9D-8D10-7FAA4EA0302E}" srcOrd="2" destOrd="0" presId="urn:microsoft.com/office/officeart/2005/8/layout/vList4"/>
    <dgm:cxn modelId="{FC3D00E8-C485-4FC4-B55A-E85C2E63CAE5}" type="presParOf" srcId="{593EBFB8-F7FE-4B9D-8D10-7FAA4EA0302E}" destId="{6E005241-6FB2-4DC4-B443-4EB8CDD3BF12}" srcOrd="0" destOrd="0" presId="urn:microsoft.com/office/officeart/2005/8/layout/vList4"/>
    <dgm:cxn modelId="{40B5E529-CBF4-43DF-96A4-290804E0CB84}" type="presParOf" srcId="{593EBFB8-F7FE-4B9D-8D10-7FAA4EA0302E}" destId="{C94F08DA-D215-4843-9EB8-09F23C24E821}" srcOrd="1" destOrd="0" presId="urn:microsoft.com/office/officeart/2005/8/layout/vList4"/>
    <dgm:cxn modelId="{4977E5B2-B040-48D6-AB87-EA872304679D}" type="presParOf" srcId="{593EBFB8-F7FE-4B9D-8D10-7FAA4EA0302E}" destId="{7C7BF5E4-02C3-4811-8FEA-797992B4E4A2}" srcOrd="2" destOrd="0" presId="urn:microsoft.com/office/officeart/2005/8/layout/vList4"/>
    <dgm:cxn modelId="{9752567A-0B4D-4EE0-B4E0-D4738F2BE7F6}" type="presParOf" srcId="{663D9403-6FE4-494F-99FA-F352AA33DB07}" destId="{0D14D5A5-E8C1-439C-A429-5CF5681D2019}" srcOrd="3" destOrd="0" presId="urn:microsoft.com/office/officeart/2005/8/layout/vList4"/>
    <dgm:cxn modelId="{85D077C9-0961-481D-A02B-A3FE7726A326}" type="presParOf" srcId="{663D9403-6FE4-494F-99FA-F352AA33DB07}" destId="{8CBCE1E5-7E19-431A-8036-F5756B88E476}" srcOrd="4" destOrd="0" presId="urn:microsoft.com/office/officeart/2005/8/layout/vList4"/>
    <dgm:cxn modelId="{A79C5247-CFD1-4F9C-9315-6DEF68B818D8}" type="presParOf" srcId="{8CBCE1E5-7E19-431A-8036-F5756B88E476}" destId="{BF1D3C0D-E6EB-4322-8E91-6F1F2EAC7E32}" srcOrd="0" destOrd="0" presId="urn:microsoft.com/office/officeart/2005/8/layout/vList4"/>
    <dgm:cxn modelId="{188A5DCF-04D0-43DB-B39C-B38DD9F701F3}" type="presParOf" srcId="{8CBCE1E5-7E19-431A-8036-F5756B88E476}" destId="{E61C52E1-A643-400B-B9DE-71F457EF1BFD}" srcOrd="1" destOrd="0" presId="urn:microsoft.com/office/officeart/2005/8/layout/vList4"/>
    <dgm:cxn modelId="{EF93E303-209D-4E44-8757-8E4641582E56}" type="presParOf" srcId="{8CBCE1E5-7E19-431A-8036-F5756B88E476}" destId="{EBAC4FB2-7A1B-4368-BCDB-5D07033643F8}" srcOrd="2" destOrd="0" presId="urn:microsoft.com/office/officeart/2005/8/layout/vList4"/>
    <dgm:cxn modelId="{8D55463B-D365-4642-AD40-97C8BDC0E7D7}" type="presParOf" srcId="{663D9403-6FE4-494F-99FA-F352AA33DB07}" destId="{85699FF1-F007-47E5-8083-0272203F110A}" srcOrd="5" destOrd="0" presId="urn:microsoft.com/office/officeart/2005/8/layout/vList4"/>
    <dgm:cxn modelId="{339B4E99-1B59-47A2-A5C8-8A6B0D307F15}" type="presParOf" srcId="{663D9403-6FE4-494F-99FA-F352AA33DB07}" destId="{BDA1494D-0BB8-4991-8F4A-57DA2CA6A755}" srcOrd="6" destOrd="0" presId="urn:microsoft.com/office/officeart/2005/8/layout/vList4"/>
    <dgm:cxn modelId="{F5108D1F-6A98-45B9-8431-32C6A6A81151}" type="presParOf" srcId="{BDA1494D-0BB8-4991-8F4A-57DA2CA6A755}" destId="{092AA890-395C-416C-BCE3-DA3E75CC14D9}" srcOrd="0" destOrd="0" presId="urn:microsoft.com/office/officeart/2005/8/layout/vList4"/>
    <dgm:cxn modelId="{D6590267-3C76-4C29-86C3-BAD48701ED35}" type="presParOf" srcId="{BDA1494D-0BB8-4991-8F4A-57DA2CA6A755}" destId="{B5DA645C-5546-4A8D-BEA9-1395A8EBEFAF}" srcOrd="1" destOrd="0" presId="urn:microsoft.com/office/officeart/2005/8/layout/vList4"/>
    <dgm:cxn modelId="{FB5713A2-51E5-4CCD-AC4B-9986AD4C9EE1}" type="presParOf" srcId="{BDA1494D-0BB8-4991-8F4A-57DA2CA6A755}" destId="{63F06699-71D4-48D9-891D-BAB537FC6FF0}" srcOrd="2" destOrd="0" presId="urn:microsoft.com/office/officeart/2005/8/layout/vList4"/>
    <dgm:cxn modelId="{12892E25-B4C3-443B-A920-D93F7F933591}" type="presParOf" srcId="{663D9403-6FE4-494F-99FA-F352AA33DB07}" destId="{A92DCB04-7639-473C-86EC-910121BB1CE2}" srcOrd="7" destOrd="0" presId="urn:microsoft.com/office/officeart/2005/8/layout/vList4"/>
    <dgm:cxn modelId="{2543AFDA-A423-4BCA-A250-888B164BD830}" type="presParOf" srcId="{663D9403-6FE4-494F-99FA-F352AA33DB07}" destId="{5F3BF17D-4C85-4EA3-8F11-E2B2A3EF53A8}" srcOrd="8" destOrd="0" presId="urn:microsoft.com/office/officeart/2005/8/layout/vList4"/>
    <dgm:cxn modelId="{63506AD2-63BF-456F-A215-9CC86376E6F2}" type="presParOf" srcId="{5F3BF17D-4C85-4EA3-8F11-E2B2A3EF53A8}" destId="{3B2B2828-9F8D-40B6-B889-A9D158758D2C}" srcOrd="0" destOrd="0" presId="urn:microsoft.com/office/officeart/2005/8/layout/vList4"/>
    <dgm:cxn modelId="{E9AA6D28-61F4-4C85-ADDE-CCB404605A4A}" type="presParOf" srcId="{5F3BF17D-4C85-4EA3-8F11-E2B2A3EF53A8}" destId="{FA195127-896E-40BD-B7BD-81BDA3301D28}" srcOrd="1" destOrd="0" presId="urn:microsoft.com/office/officeart/2005/8/layout/vList4"/>
    <dgm:cxn modelId="{E71DCD8E-03D0-4130-BF77-96A048133A6D}" type="presParOf" srcId="{5F3BF17D-4C85-4EA3-8F11-E2B2A3EF53A8}" destId="{E4D855BF-1EE9-499D-8992-DB3BA05029D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45D621-DC78-4E3B-98B2-9C7F9AD61FA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2FFF4A9-1373-4E94-B747-0B91A55DF70D}">
      <dgm:prSet phldrT="[Text]" custT="1"/>
      <dgm:spPr>
        <a:solidFill>
          <a:schemeClr val="accent5"/>
        </a:solidFill>
      </dgm:spPr>
      <dgm:t>
        <a:bodyPr/>
        <a:lstStyle/>
        <a:p>
          <a:pPr marL="117475" indent="0"/>
          <a:r>
            <a:rPr lang="en-US" sz="1800" b="1" dirty="0"/>
            <a:t>Achievement benchmarks increase by 10% every other benchmark year and stratified into two groups based on the proportion of Dual-Eligible and Low-Income Subsidy beneficiaries</a:t>
          </a:r>
        </a:p>
      </dgm:t>
    </dgm:pt>
    <dgm:pt modelId="{7DE74A21-CA20-4FE5-9D3E-2313359FB4E2}" type="parTrans" cxnId="{79E88450-81D9-4EFA-BE44-AE5A73E7D946}">
      <dgm:prSet/>
      <dgm:spPr/>
      <dgm:t>
        <a:bodyPr/>
        <a:lstStyle/>
        <a:p>
          <a:endParaRPr lang="en-US" sz="1800"/>
        </a:p>
      </dgm:t>
    </dgm:pt>
    <dgm:pt modelId="{877CFF5F-4420-4923-8D8D-3E443382B0BE}" type="sibTrans" cxnId="{79E88450-81D9-4EFA-BE44-AE5A73E7D946}">
      <dgm:prSet/>
      <dgm:spPr/>
      <dgm:t>
        <a:bodyPr/>
        <a:lstStyle/>
        <a:p>
          <a:endParaRPr lang="en-US" sz="1800"/>
        </a:p>
      </dgm:t>
    </dgm:pt>
    <dgm:pt modelId="{75DF39E3-01C9-4664-9F39-1DA40E967B5E}">
      <dgm:prSet phldrT="[Text]" custT="1"/>
      <dgm:spPr>
        <a:solidFill>
          <a:schemeClr val="bg1">
            <a:lumMod val="85000"/>
          </a:schemeClr>
        </a:solidFill>
      </dgm:spPr>
      <dgm:t>
        <a:bodyPr/>
        <a:lstStyle/>
        <a:p>
          <a:pPr marL="117475" indent="0"/>
          <a:r>
            <a:rPr lang="en-US" sz="1800" dirty="0"/>
            <a:t>Home Rate =</a:t>
          </a:r>
          <a:br>
            <a:rPr lang="en-US" sz="1800" dirty="0"/>
          </a:br>
          <a:r>
            <a:rPr lang="en-US" sz="1600" dirty="0"/>
            <a:t>Home dialysis + 50% in-center self-dialysis + </a:t>
          </a:r>
          <a:r>
            <a:rPr lang="en-US" sz="1600" b="0" dirty="0"/>
            <a:t>50% in-center nocturnal hemodialysis </a:t>
          </a:r>
          <a:endParaRPr lang="en-US" sz="1800" b="0" dirty="0"/>
        </a:p>
      </dgm:t>
    </dgm:pt>
    <dgm:pt modelId="{5BBB3BCE-121C-45DB-A2DE-D6C3C57F3363}" type="parTrans" cxnId="{1E67CBAA-4D64-40CE-AB6A-EAA07B3EF381}">
      <dgm:prSet/>
      <dgm:spPr/>
      <dgm:t>
        <a:bodyPr/>
        <a:lstStyle/>
        <a:p>
          <a:endParaRPr lang="en-US" sz="1800"/>
        </a:p>
      </dgm:t>
    </dgm:pt>
    <dgm:pt modelId="{0BB89262-5CD9-4206-8AE1-FBBC0159DE3C}" type="sibTrans" cxnId="{1E67CBAA-4D64-40CE-AB6A-EAA07B3EF381}">
      <dgm:prSet/>
      <dgm:spPr/>
      <dgm:t>
        <a:bodyPr/>
        <a:lstStyle/>
        <a:p>
          <a:endParaRPr lang="en-US" sz="1800"/>
        </a:p>
      </dgm:t>
    </dgm:pt>
    <dgm:pt modelId="{D325F9F6-FC47-4B65-BC9A-231B8AF79282}">
      <dgm:prSet phldrT="[Text]" custT="1"/>
      <dgm:spPr>
        <a:solidFill>
          <a:schemeClr val="bg1">
            <a:lumMod val="85000"/>
          </a:schemeClr>
        </a:solidFill>
      </dgm:spPr>
      <dgm:t>
        <a:bodyPr/>
        <a:lstStyle/>
        <a:p>
          <a:pPr marL="117475" indent="0"/>
          <a:r>
            <a:rPr lang="en-US" sz="1800" dirty="0"/>
            <a:t>Transplant Rate = </a:t>
          </a:r>
          <a:br>
            <a:rPr lang="en-US" sz="1800" dirty="0"/>
          </a:br>
          <a:r>
            <a:rPr lang="en-US" sz="1600" dirty="0"/>
            <a:t>E</a:t>
          </a:r>
          <a:r>
            <a:rPr lang="en-US" sz="1600" b="0" dirty="0"/>
            <a:t>xcludes p</a:t>
          </a:r>
          <a:r>
            <a:rPr lang="en-US" sz="1600" dirty="0"/>
            <a:t>atients who had a vital solid organ cancer diagnosis and were receiving treatment with chemotherapy or radiation for diagnosis during measurement years or 6 months prior</a:t>
          </a:r>
          <a:endParaRPr lang="en-US" sz="1800" b="0" dirty="0"/>
        </a:p>
      </dgm:t>
    </dgm:pt>
    <dgm:pt modelId="{4B17C96C-C25E-47A3-B66C-F9443C74576B}" type="parTrans" cxnId="{E9353169-D8D8-4D1B-AB1D-32AB7CAA463A}">
      <dgm:prSet/>
      <dgm:spPr/>
      <dgm:t>
        <a:bodyPr/>
        <a:lstStyle/>
        <a:p>
          <a:endParaRPr lang="en-US" sz="1800"/>
        </a:p>
      </dgm:t>
    </dgm:pt>
    <dgm:pt modelId="{046FB0CF-3B85-451B-9D20-9CDB79D99638}" type="sibTrans" cxnId="{E9353169-D8D8-4D1B-AB1D-32AB7CAA463A}">
      <dgm:prSet/>
      <dgm:spPr/>
      <dgm:t>
        <a:bodyPr/>
        <a:lstStyle/>
        <a:p>
          <a:endParaRPr lang="en-US" sz="1800"/>
        </a:p>
      </dgm:t>
    </dgm:pt>
    <dgm:pt modelId="{D5B42363-ADD8-4ACC-9B3C-D43E2C3EBF5E}">
      <dgm:prSet phldrT="[Text]" custT="1"/>
      <dgm:spPr>
        <a:solidFill>
          <a:schemeClr val="accent5"/>
        </a:solidFill>
      </dgm:spPr>
      <dgm:t>
        <a:bodyPr rIns="0"/>
        <a:lstStyle/>
        <a:p>
          <a:pPr marL="117475" indent="0"/>
          <a:r>
            <a:rPr lang="en-US" sz="1800" b="1" dirty="0"/>
            <a:t>Equitable improvement scores can be earned by achieving the highest improvement percentage group and increasing Dual-Eligible / Low-Income Subsidy beneficiary rates by 2.5 percentage points during measurement years</a:t>
          </a:r>
        </a:p>
      </dgm:t>
    </dgm:pt>
    <dgm:pt modelId="{60FE4CC1-9ADD-426C-A0FF-77F1224C67FE}" type="parTrans" cxnId="{1E156F65-9451-4219-A841-303850DE76BA}">
      <dgm:prSet/>
      <dgm:spPr/>
      <dgm:t>
        <a:bodyPr/>
        <a:lstStyle/>
        <a:p>
          <a:endParaRPr lang="en-US" sz="1800"/>
        </a:p>
      </dgm:t>
    </dgm:pt>
    <dgm:pt modelId="{A603C0B8-9F45-4D23-80CE-2D4C08F1A25E}" type="sibTrans" cxnId="{1E156F65-9451-4219-A841-303850DE76BA}">
      <dgm:prSet/>
      <dgm:spPr/>
      <dgm:t>
        <a:bodyPr/>
        <a:lstStyle/>
        <a:p>
          <a:endParaRPr lang="en-US" sz="1800"/>
        </a:p>
      </dgm:t>
    </dgm:pt>
    <dgm:pt modelId="{FB11E299-5343-48B0-B5EB-A3D6C488E457}">
      <dgm:prSet phldrT="[Text]" custT="1"/>
      <dgm:spPr>
        <a:solidFill>
          <a:schemeClr val="bg1">
            <a:lumMod val="85000"/>
          </a:schemeClr>
        </a:solidFill>
      </dgm:spPr>
      <dgm:t>
        <a:bodyPr/>
        <a:lstStyle/>
        <a:p>
          <a:pPr marL="117475" indent="0">
            <a:spcAft>
              <a:spcPts val="0"/>
            </a:spcAft>
          </a:pPr>
          <a:r>
            <a:rPr lang="en-US" sz="1800" b="0" dirty="0"/>
            <a:t>Kidney Disease Education (KDE) Benefit:</a:t>
          </a:r>
        </a:p>
        <a:p>
          <a:pPr marL="117475" indent="0">
            <a:spcAft>
              <a:spcPts val="0"/>
            </a:spcAft>
          </a:pPr>
          <a:r>
            <a:rPr lang="en-US" sz="1600" b="0" dirty="0"/>
            <a:t>Clarification of who benefits, who can deliver education, and where</a:t>
          </a:r>
        </a:p>
      </dgm:t>
    </dgm:pt>
    <dgm:pt modelId="{A9FFD19E-2F7F-440D-8EA3-F1BF61D0472D}" type="parTrans" cxnId="{4808A646-ECA7-417B-922C-A35C8DA70566}">
      <dgm:prSet/>
      <dgm:spPr/>
      <dgm:t>
        <a:bodyPr/>
        <a:lstStyle/>
        <a:p>
          <a:endParaRPr lang="en-US"/>
        </a:p>
      </dgm:t>
    </dgm:pt>
    <dgm:pt modelId="{D11C62FA-10D6-47D4-81FD-800E9389C993}" type="sibTrans" cxnId="{4808A646-ECA7-417B-922C-A35C8DA70566}">
      <dgm:prSet/>
      <dgm:spPr/>
      <dgm:t>
        <a:bodyPr/>
        <a:lstStyle/>
        <a:p>
          <a:endParaRPr lang="en-US"/>
        </a:p>
      </dgm:t>
    </dgm:pt>
    <dgm:pt modelId="{663D9403-6FE4-494F-99FA-F352AA33DB07}" type="pres">
      <dgm:prSet presAssocID="{4045D621-DC78-4E3B-98B2-9C7F9AD61FAD}" presName="linear" presStyleCnt="0">
        <dgm:presLayoutVars>
          <dgm:dir/>
          <dgm:resizeHandles val="exact"/>
        </dgm:presLayoutVars>
      </dgm:prSet>
      <dgm:spPr/>
    </dgm:pt>
    <dgm:pt modelId="{D7DC1596-5A83-40EB-808C-35B3A51CE86E}" type="pres">
      <dgm:prSet presAssocID="{FB11E299-5343-48B0-B5EB-A3D6C488E457}" presName="comp" presStyleCnt="0"/>
      <dgm:spPr/>
    </dgm:pt>
    <dgm:pt modelId="{91396B7E-0A29-4C30-A38D-8C562562371B}" type="pres">
      <dgm:prSet presAssocID="{FB11E299-5343-48B0-B5EB-A3D6C488E457}" presName="box" presStyleLbl="node1" presStyleIdx="0" presStyleCnt="5"/>
      <dgm:spPr/>
    </dgm:pt>
    <dgm:pt modelId="{EC456AE5-E08B-4BFB-A48E-EE419F3261F0}" type="pres">
      <dgm:prSet presAssocID="{FB11E299-5343-48B0-B5EB-A3D6C488E457}" presName="img" presStyleLbl="fgImgPlace1" presStyleIdx="0" presStyleCnt="5" custLinFactNeighborX="-420"/>
      <dgm:spPr>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7433" t="5083" r="37445" b="1459"/>
          </a:stretch>
        </a:blipFill>
      </dgm:spPr>
    </dgm:pt>
    <dgm:pt modelId="{293A00A4-0181-405B-83E7-69864F5325DE}" type="pres">
      <dgm:prSet presAssocID="{FB11E299-5343-48B0-B5EB-A3D6C488E457}" presName="text" presStyleLbl="node1" presStyleIdx="0" presStyleCnt="5">
        <dgm:presLayoutVars>
          <dgm:bulletEnabled val="1"/>
        </dgm:presLayoutVars>
      </dgm:prSet>
      <dgm:spPr/>
    </dgm:pt>
    <dgm:pt modelId="{7F14658D-B7A4-490F-B719-8787B67C54D9}" type="pres">
      <dgm:prSet presAssocID="{D11C62FA-10D6-47D4-81FD-800E9389C993}" presName="spacer" presStyleCnt="0"/>
      <dgm:spPr/>
    </dgm:pt>
    <dgm:pt modelId="{593EBFB8-F7FE-4B9D-8D10-7FAA4EA0302E}" type="pres">
      <dgm:prSet presAssocID="{75DF39E3-01C9-4664-9F39-1DA40E967B5E}" presName="comp" presStyleCnt="0"/>
      <dgm:spPr/>
    </dgm:pt>
    <dgm:pt modelId="{6E005241-6FB2-4DC4-B443-4EB8CDD3BF12}" type="pres">
      <dgm:prSet presAssocID="{75DF39E3-01C9-4664-9F39-1DA40E967B5E}" presName="box" presStyleLbl="node1" presStyleIdx="1" presStyleCnt="5"/>
      <dgm:spPr/>
    </dgm:pt>
    <dgm:pt modelId="{C94F08DA-D215-4843-9EB8-09F23C24E821}" type="pres">
      <dgm:prSet presAssocID="{75DF39E3-01C9-4664-9F39-1DA40E967B5E}" presName="img" presStyleLbl="fgImgPlace1" presStyleIdx="1" presStyleCnt="5"/>
      <dgm:spPr>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6808" t="478" r="65437" b="17367"/>
          </a:stretch>
        </a:blipFill>
      </dgm:spPr>
    </dgm:pt>
    <dgm:pt modelId="{7C7BF5E4-02C3-4811-8FEA-797992B4E4A2}" type="pres">
      <dgm:prSet presAssocID="{75DF39E3-01C9-4664-9F39-1DA40E967B5E}" presName="text" presStyleLbl="node1" presStyleIdx="1" presStyleCnt="5">
        <dgm:presLayoutVars>
          <dgm:bulletEnabled val="1"/>
        </dgm:presLayoutVars>
      </dgm:prSet>
      <dgm:spPr/>
    </dgm:pt>
    <dgm:pt modelId="{0D14D5A5-E8C1-439C-A429-5CF5681D2019}" type="pres">
      <dgm:prSet presAssocID="{0BB89262-5CD9-4206-8AE1-FBBC0159DE3C}" presName="spacer" presStyleCnt="0"/>
      <dgm:spPr/>
    </dgm:pt>
    <dgm:pt modelId="{8CBCE1E5-7E19-431A-8036-F5756B88E476}" type="pres">
      <dgm:prSet presAssocID="{D325F9F6-FC47-4B65-BC9A-231B8AF79282}" presName="comp" presStyleCnt="0"/>
      <dgm:spPr/>
    </dgm:pt>
    <dgm:pt modelId="{BF1D3C0D-E6EB-4322-8E91-6F1F2EAC7E32}" type="pres">
      <dgm:prSet presAssocID="{D325F9F6-FC47-4B65-BC9A-231B8AF79282}" presName="box" presStyleLbl="node1" presStyleIdx="2" presStyleCnt="5"/>
      <dgm:spPr/>
    </dgm:pt>
    <dgm:pt modelId="{E61C52E1-A643-400B-B9DE-71F457EF1BFD}" type="pres">
      <dgm:prSet presAssocID="{D325F9F6-FC47-4B65-BC9A-231B8AF79282}" presName="img" presStyleLbl="fgImgPlace1" presStyleIdx="2" presStyleCnt="5" custLinFactNeighborX="2694"/>
      <dgm:spPr>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9083" t="9943" r="64743" b="12583"/>
          </a:stretch>
        </a:blipFill>
      </dgm:spPr>
    </dgm:pt>
    <dgm:pt modelId="{EBAC4FB2-7A1B-4368-BCDB-5D07033643F8}" type="pres">
      <dgm:prSet presAssocID="{D325F9F6-FC47-4B65-BC9A-231B8AF79282}" presName="text" presStyleLbl="node1" presStyleIdx="2" presStyleCnt="5">
        <dgm:presLayoutVars>
          <dgm:bulletEnabled val="1"/>
        </dgm:presLayoutVars>
      </dgm:prSet>
      <dgm:spPr/>
    </dgm:pt>
    <dgm:pt modelId="{85699FF1-F007-47E5-8083-0272203F110A}" type="pres">
      <dgm:prSet presAssocID="{046FB0CF-3B85-451B-9D20-9CDB79D99638}" presName="spacer" presStyleCnt="0"/>
      <dgm:spPr/>
    </dgm:pt>
    <dgm:pt modelId="{BDA1494D-0BB8-4991-8F4A-57DA2CA6A755}" type="pres">
      <dgm:prSet presAssocID="{22FFF4A9-1373-4E94-B747-0B91A55DF70D}" presName="comp" presStyleCnt="0"/>
      <dgm:spPr/>
    </dgm:pt>
    <dgm:pt modelId="{092AA890-395C-416C-BCE3-DA3E75CC14D9}" type="pres">
      <dgm:prSet presAssocID="{22FFF4A9-1373-4E94-B747-0B91A55DF70D}" presName="box" presStyleLbl="node1" presStyleIdx="3" presStyleCnt="5"/>
      <dgm:spPr/>
    </dgm:pt>
    <dgm:pt modelId="{B5DA645C-5546-4A8D-BEA9-1395A8EBEFAF}" type="pres">
      <dgm:prSet presAssocID="{22FFF4A9-1373-4E94-B747-0B91A55DF70D}" presName="img" presStyleLbl="fgImgPlace1" presStyleIdx="3" presStyleCnt="5" custFlipVert="0"/>
      <dgm:spPr>
        <a:blipFill dpi="0" rotWithShape="1">
          <a:blip xmlns:r="http://schemas.openxmlformats.org/officeDocument/2006/relationships" r:embed="rId4">
            <a:biLevel thresh="25000"/>
          </a:blip>
          <a:srcRect/>
          <a:stretch>
            <a:fillRect l="32455" t="-586" r="28239" b="-15762"/>
          </a:stretch>
        </a:blipFill>
      </dgm:spPr>
    </dgm:pt>
    <dgm:pt modelId="{63F06699-71D4-48D9-891D-BAB537FC6FF0}" type="pres">
      <dgm:prSet presAssocID="{22FFF4A9-1373-4E94-B747-0B91A55DF70D}" presName="text" presStyleLbl="node1" presStyleIdx="3" presStyleCnt="5">
        <dgm:presLayoutVars>
          <dgm:bulletEnabled val="1"/>
        </dgm:presLayoutVars>
      </dgm:prSet>
      <dgm:spPr/>
    </dgm:pt>
    <dgm:pt modelId="{A92DCB04-7639-473C-86EC-910121BB1CE2}" type="pres">
      <dgm:prSet presAssocID="{877CFF5F-4420-4923-8D8D-3E443382B0BE}" presName="spacer" presStyleCnt="0"/>
      <dgm:spPr/>
    </dgm:pt>
    <dgm:pt modelId="{5F3BF17D-4C85-4EA3-8F11-E2B2A3EF53A8}" type="pres">
      <dgm:prSet presAssocID="{D5B42363-ADD8-4ACC-9B3C-D43E2C3EBF5E}" presName="comp" presStyleCnt="0"/>
      <dgm:spPr/>
    </dgm:pt>
    <dgm:pt modelId="{3B2B2828-9F8D-40B6-B889-A9D158758D2C}" type="pres">
      <dgm:prSet presAssocID="{D5B42363-ADD8-4ACC-9B3C-D43E2C3EBF5E}" presName="box" presStyleLbl="node1" presStyleIdx="4" presStyleCnt="5"/>
      <dgm:spPr/>
    </dgm:pt>
    <dgm:pt modelId="{FA195127-896E-40BD-B7BD-81BDA3301D28}" type="pres">
      <dgm:prSet presAssocID="{D5B42363-ADD8-4ACC-9B3C-D43E2C3EBF5E}" presName="img" presStyleLbl="fgImgPlace1" presStyleIdx="4" presStyleCnt="5" custLinFactNeighborX="-1140" custLinFactNeighborY="1183"/>
      <dgm:spPr>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35584" t="8438" r="35578" b="6205"/>
          </a:stretch>
        </a:blipFill>
      </dgm:spPr>
    </dgm:pt>
    <dgm:pt modelId="{E4D855BF-1EE9-499D-8992-DB3BA05029D5}" type="pres">
      <dgm:prSet presAssocID="{D5B42363-ADD8-4ACC-9B3C-D43E2C3EBF5E}" presName="text" presStyleLbl="node1" presStyleIdx="4" presStyleCnt="5">
        <dgm:presLayoutVars>
          <dgm:bulletEnabled val="1"/>
        </dgm:presLayoutVars>
      </dgm:prSet>
      <dgm:spPr/>
    </dgm:pt>
  </dgm:ptLst>
  <dgm:cxnLst>
    <dgm:cxn modelId="{E5E28E13-C17A-4020-970A-912D675A2D8F}" type="presOf" srcId="{75DF39E3-01C9-4664-9F39-1DA40E967B5E}" destId="{6E005241-6FB2-4DC4-B443-4EB8CDD3BF12}" srcOrd="0" destOrd="0" presId="urn:microsoft.com/office/officeart/2005/8/layout/vList4"/>
    <dgm:cxn modelId="{C379291A-5B8D-4729-9630-4C5A2D36F159}" type="presOf" srcId="{D325F9F6-FC47-4B65-BC9A-231B8AF79282}" destId="{EBAC4FB2-7A1B-4368-BCDB-5D07033643F8}" srcOrd="1" destOrd="0" presId="urn:microsoft.com/office/officeart/2005/8/layout/vList4"/>
    <dgm:cxn modelId="{FB063762-A23E-405A-BDB6-E695512C9FDF}" type="presOf" srcId="{75DF39E3-01C9-4664-9F39-1DA40E967B5E}" destId="{7C7BF5E4-02C3-4811-8FEA-797992B4E4A2}" srcOrd="1" destOrd="0" presId="urn:microsoft.com/office/officeart/2005/8/layout/vList4"/>
    <dgm:cxn modelId="{1E156F65-9451-4219-A841-303850DE76BA}" srcId="{4045D621-DC78-4E3B-98B2-9C7F9AD61FAD}" destId="{D5B42363-ADD8-4ACC-9B3C-D43E2C3EBF5E}" srcOrd="4" destOrd="0" parTransId="{60FE4CC1-9ADD-426C-A0FF-77F1224C67FE}" sibTransId="{A603C0B8-9F45-4D23-80CE-2D4C08F1A25E}"/>
    <dgm:cxn modelId="{4808A646-ECA7-417B-922C-A35C8DA70566}" srcId="{4045D621-DC78-4E3B-98B2-9C7F9AD61FAD}" destId="{FB11E299-5343-48B0-B5EB-A3D6C488E457}" srcOrd="0" destOrd="0" parTransId="{A9FFD19E-2F7F-440D-8EA3-F1BF61D0472D}" sibTransId="{D11C62FA-10D6-47D4-81FD-800E9389C993}"/>
    <dgm:cxn modelId="{E9353169-D8D8-4D1B-AB1D-32AB7CAA463A}" srcId="{4045D621-DC78-4E3B-98B2-9C7F9AD61FAD}" destId="{D325F9F6-FC47-4B65-BC9A-231B8AF79282}" srcOrd="2" destOrd="0" parTransId="{4B17C96C-C25E-47A3-B66C-F9443C74576B}" sibTransId="{046FB0CF-3B85-451B-9D20-9CDB79D99638}"/>
    <dgm:cxn modelId="{79E88450-81D9-4EFA-BE44-AE5A73E7D946}" srcId="{4045D621-DC78-4E3B-98B2-9C7F9AD61FAD}" destId="{22FFF4A9-1373-4E94-B747-0B91A55DF70D}" srcOrd="3" destOrd="0" parTransId="{7DE74A21-CA20-4FE5-9D3E-2313359FB4E2}" sibTransId="{877CFF5F-4420-4923-8D8D-3E443382B0BE}"/>
    <dgm:cxn modelId="{7C99D451-476B-43F3-B4F5-9CF9193D51AB}" type="presOf" srcId="{22FFF4A9-1373-4E94-B747-0B91A55DF70D}" destId="{092AA890-395C-416C-BCE3-DA3E75CC14D9}" srcOrd="0" destOrd="0" presId="urn:microsoft.com/office/officeart/2005/8/layout/vList4"/>
    <dgm:cxn modelId="{73826C7F-DF37-4149-B49C-04C4AA8D8F87}" type="presOf" srcId="{D5B42363-ADD8-4ACC-9B3C-D43E2C3EBF5E}" destId="{E4D855BF-1EE9-499D-8992-DB3BA05029D5}" srcOrd="1" destOrd="0" presId="urn:microsoft.com/office/officeart/2005/8/layout/vList4"/>
    <dgm:cxn modelId="{F135EC8A-1DFD-42F0-BD6D-7D7E438EE110}" type="presOf" srcId="{D5B42363-ADD8-4ACC-9B3C-D43E2C3EBF5E}" destId="{3B2B2828-9F8D-40B6-B889-A9D158758D2C}" srcOrd="0" destOrd="0" presId="urn:microsoft.com/office/officeart/2005/8/layout/vList4"/>
    <dgm:cxn modelId="{A7EBA095-EB14-487F-BE98-FDFE584A02BB}" type="presOf" srcId="{FB11E299-5343-48B0-B5EB-A3D6C488E457}" destId="{91396B7E-0A29-4C30-A38D-8C562562371B}" srcOrd="0" destOrd="0" presId="urn:microsoft.com/office/officeart/2005/8/layout/vList4"/>
    <dgm:cxn modelId="{1E67CBAA-4D64-40CE-AB6A-EAA07B3EF381}" srcId="{4045D621-DC78-4E3B-98B2-9C7F9AD61FAD}" destId="{75DF39E3-01C9-4664-9F39-1DA40E967B5E}" srcOrd="1" destOrd="0" parTransId="{5BBB3BCE-121C-45DB-A2DE-D6C3C57F3363}" sibTransId="{0BB89262-5CD9-4206-8AE1-FBBC0159DE3C}"/>
    <dgm:cxn modelId="{54A3A7DB-5799-4E3C-8EA3-067FA14F89B2}" type="presOf" srcId="{FB11E299-5343-48B0-B5EB-A3D6C488E457}" destId="{293A00A4-0181-405B-83E7-69864F5325DE}" srcOrd="1" destOrd="0" presId="urn:microsoft.com/office/officeart/2005/8/layout/vList4"/>
    <dgm:cxn modelId="{B9A67ADE-F8DD-481C-941E-6F16A8EFC0CA}" type="presOf" srcId="{4045D621-DC78-4E3B-98B2-9C7F9AD61FAD}" destId="{663D9403-6FE4-494F-99FA-F352AA33DB07}" srcOrd="0" destOrd="0" presId="urn:microsoft.com/office/officeart/2005/8/layout/vList4"/>
    <dgm:cxn modelId="{BD238BE0-EC18-496E-B97D-75F94650A3AE}" type="presOf" srcId="{D325F9F6-FC47-4B65-BC9A-231B8AF79282}" destId="{BF1D3C0D-E6EB-4322-8E91-6F1F2EAC7E32}" srcOrd="0" destOrd="0" presId="urn:microsoft.com/office/officeart/2005/8/layout/vList4"/>
    <dgm:cxn modelId="{B364D8F2-47AE-482E-A68E-0202CF12BAC8}" type="presOf" srcId="{22FFF4A9-1373-4E94-B747-0B91A55DF70D}" destId="{63F06699-71D4-48D9-891D-BAB537FC6FF0}" srcOrd="1" destOrd="0" presId="urn:microsoft.com/office/officeart/2005/8/layout/vList4"/>
    <dgm:cxn modelId="{130E37BB-E511-4730-A2BD-F1C929FE0363}" type="presParOf" srcId="{663D9403-6FE4-494F-99FA-F352AA33DB07}" destId="{D7DC1596-5A83-40EB-808C-35B3A51CE86E}" srcOrd="0" destOrd="0" presId="urn:microsoft.com/office/officeart/2005/8/layout/vList4"/>
    <dgm:cxn modelId="{6AF25D4A-371A-4CE7-B4B2-3EE13B35494A}" type="presParOf" srcId="{D7DC1596-5A83-40EB-808C-35B3A51CE86E}" destId="{91396B7E-0A29-4C30-A38D-8C562562371B}" srcOrd="0" destOrd="0" presId="urn:microsoft.com/office/officeart/2005/8/layout/vList4"/>
    <dgm:cxn modelId="{C614E541-569E-44BB-BA05-93D41985A4A1}" type="presParOf" srcId="{D7DC1596-5A83-40EB-808C-35B3A51CE86E}" destId="{EC456AE5-E08B-4BFB-A48E-EE419F3261F0}" srcOrd="1" destOrd="0" presId="urn:microsoft.com/office/officeart/2005/8/layout/vList4"/>
    <dgm:cxn modelId="{FB9ACAB2-00CF-4DB0-B51C-08C731C1BBE9}" type="presParOf" srcId="{D7DC1596-5A83-40EB-808C-35B3A51CE86E}" destId="{293A00A4-0181-405B-83E7-69864F5325DE}" srcOrd="2" destOrd="0" presId="urn:microsoft.com/office/officeart/2005/8/layout/vList4"/>
    <dgm:cxn modelId="{AC27E6B4-1533-4976-A4EC-FBDD7BD75C51}" type="presParOf" srcId="{663D9403-6FE4-494F-99FA-F352AA33DB07}" destId="{7F14658D-B7A4-490F-B719-8787B67C54D9}" srcOrd="1" destOrd="0" presId="urn:microsoft.com/office/officeart/2005/8/layout/vList4"/>
    <dgm:cxn modelId="{333C91AA-9BEE-476C-A315-E4AD255065F4}" type="presParOf" srcId="{663D9403-6FE4-494F-99FA-F352AA33DB07}" destId="{593EBFB8-F7FE-4B9D-8D10-7FAA4EA0302E}" srcOrd="2" destOrd="0" presId="urn:microsoft.com/office/officeart/2005/8/layout/vList4"/>
    <dgm:cxn modelId="{0D6F4374-CF1A-49AB-A722-01458D0CF404}" type="presParOf" srcId="{593EBFB8-F7FE-4B9D-8D10-7FAA4EA0302E}" destId="{6E005241-6FB2-4DC4-B443-4EB8CDD3BF12}" srcOrd="0" destOrd="0" presId="urn:microsoft.com/office/officeart/2005/8/layout/vList4"/>
    <dgm:cxn modelId="{DA5539FD-03E9-45F2-811E-D05A6493FF02}" type="presParOf" srcId="{593EBFB8-F7FE-4B9D-8D10-7FAA4EA0302E}" destId="{C94F08DA-D215-4843-9EB8-09F23C24E821}" srcOrd="1" destOrd="0" presId="urn:microsoft.com/office/officeart/2005/8/layout/vList4"/>
    <dgm:cxn modelId="{23C27492-F7DD-489A-8AA2-E3C7B92066E8}" type="presParOf" srcId="{593EBFB8-F7FE-4B9D-8D10-7FAA4EA0302E}" destId="{7C7BF5E4-02C3-4811-8FEA-797992B4E4A2}" srcOrd="2" destOrd="0" presId="urn:microsoft.com/office/officeart/2005/8/layout/vList4"/>
    <dgm:cxn modelId="{9752567A-0B4D-4EE0-B4E0-D4738F2BE7F6}" type="presParOf" srcId="{663D9403-6FE4-494F-99FA-F352AA33DB07}" destId="{0D14D5A5-E8C1-439C-A429-5CF5681D2019}" srcOrd="3" destOrd="0" presId="urn:microsoft.com/office/officeart/2005/8/layout/vList4"/>
    <dgm:cxn modelId="{85D077C9-0961-481D-A02B-A3FE7726A326}" type="presParOf" srcId="{663D9403-6FE4-494F-99FA-F352AA33DB07}" destId="{8CBCE1E5-7E19-431A-8036-F5756B88E476}" srcOrd="4" destOrd="0" presId="urn:microsoft.com/office/officeart/2005/8/layout/vList4"/>
    <dgm:cxn modelId="{309EE3D4-0B79-4F6B-991F-6E839A79A1DA}" type="presParOf" srcId="{8CBCE1E5-7E19-431A-8036-F5756B88E476}" destId="{BF1D3C0D-E6EB-4322-8E91-6F1F2EAC7E32}" srcOrd="0" destOrd="0" presId="urn:microsoft.com/office/officeart/2005/8/layout/vList4"/>
    <dgm:cxn modelId="{525D4D9D-9A2B-4765-9272-6DA9753F45E3}" type="presParOf" srcId="{8CBCE1E5-7E19-431A-8036-F5756B88E476}" destId="{E61C52E1-A643-400B-B9DE-71F457EF1BFD}" srcOrd="1" destOrd="0" presId="urn:microsoft.com/office/officeart/2005/8/layout/vList4"/>
    <dgm:cxn modelId="{0674116D-FE0C-4208-B03F-F762A5512201}" type="presParOf" srcId="{8CBCE1E5-7E19-431A-8036-F5756B88E476}" destId="{EBAC4FB2-7A1B-4368-BCDB-5D07033643F8}" srcOrd="2" destOrd="0" presId="urn:microsoft.com/office/officeart/2005/8/layout/vList4"/>
    <dgm:cxn modelId="{8D55463B-D365-4642-AD40-97C8BDC0E7D7}" type="presParOf" srcId="{663D9403-6FE4-494F-99FA-F352AA33DB07}" destId="{85699FF1-F007-47E5-8083-0272203F110A}" srcOrd="5" destOrd="0" presId="urn:microsoft.com/office/officeart/2005/8/layout/vList4"/>
    <dgm:cxn modelId="{339B4E99-1B59-47A2-A5C8-8A6B0D307F15}" type="presParOf" srcId="{663D9403-6FE4-494F-99FA-F352AA33DB07}" destId="{BDA1494D-0BB8-4991-8F4A-57DA2CA6A755}" srcOrd="6" destOrd="0" presId="urn:microsoft.com/office/officeart/2005/8/layout/vList4"/>
    <dgm:cxn modelId="{95187599-534E-4854-A8B3-9E9873752E19}" type="presParOf" srcId="{BDA1494D-0BB8-4991-8F4A-57DA2CA6A755}" destId="{092AA890-395C-416C-BCE3-DA3E75CC14D9}" srcOrd="0" destOrd="0" presId="urn:microsoft.com/office/officeart/2005/8/layout/vList4"/>
    <dgm:cxn modelId="{771CB13B-DDBE-4742-A6FD-5197167DCF89}" type="presParOf" srcId="{BDA1494D-0BB8-4991-8F4A-57DA2CA6A755}" destId="{B5DA645C-5546-4A8D-BEA9-1395A8EBEFAF}" srcOrd="1" destOrd="0" presId="urn:microsoft.com/office/officeart/2005/8/layout/vList4"/>
    <dgm:cxn modelId="{89348A8C-01BE-4D58-B87A-913372F6F25E}" type="presParOf" srcId="{BDA1494D-0BB8-4991-8F4A-57DA2CA6A755}" destId="{63F06699-71D4-48D9-891D-BAB537FC6FF0}" srcOrd="2" destOrd="0" presId="urn:microsoft.com/office/officeart/2005/8/layout/vList4"/>
    <dgm:cxn modelId="{12892E25-B4C3-443B-A920-D93F7F933591}" type="presParOf" srcId="{663D9403-6FE4-494F-99FA-F352AA33DB07}" destId="{A92DCB04-7639-473C-86EC-910121BB1CE2}" srcOrd="7" destOrd="0" presId="urn:microsoft.com/office/officeart/2005/8/layout/vList4"/>
    <dgm:cxn modelId="{2543AFDA-A423-4BCA-A250-888B164BD830}" type="presParOf" srcId="{663D9403-6FE4-494F-99FA-F352AA33DB07}" destId="{5F3BF17D-4C85-4EA3-8F11-E2B2A3EF53A8}" srcOrd="8" destOrd="0" presId="urn:microsoft.com/office/officeart/2005/8/layout/vList4"/>
    <dgm:cxn modelId="{43E4D213-3158-4219-923F-A90542CD53F7}" type="presParOf" srcId="{5F3BF17D-4C85-4EA3-8F11-E2B2A3EF53A8}" destId="{3B2B2828-9F8D-40B6-B889-A9D158758D2C}" srcOrd="0" destOrd="0" presId="urn:microsoft.com/office/officeart/2005/8/layout/vList4"/>
    <dgm:cxn modelId="{66B4CD7E-32EC-417B-A704-1D9B390E4AFC}" type="presParOf" srcId="{5F3BF17D-4C85-4EA3-8F11-E2B2A3EF53A8}" destId="{FA195127-896E-40BD-B7BD-81BDA3301D28}" srcOrd="1" destOrd="0" presId="urn:microsoft.com/office/officeart/2005/8/layout/vList4"/>
    <dgm:cxn modelId="{187C51A2-6A30-4C43-AC87-B95567AA9203}" type="presParOf" srcId="{5F3BF17D-4C85-4EA3-8F11-E2B2A3EF53A8}" destId="{E4D855BF-1EE9-499D-8992-DB3BA05029D5}"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45D621-DC78-4E3B-98B2-9C7F9AD61FAD}" type="doc">
      <dgm:prSet loTypeId="urn:microsoft.com/office/officeart/2005/8/layout/vList4" loCatId="list" qsTypeId="urn:microsoft.com/office/officeart/2005/8/quickstyle/simple1" qsCatId="simple" csTypeId="urn:microsoft.com/office/officeart/2005/8/colors/accent5_2" csCatId="accent5" phldr="1"/>
      <dgm:spPr/>
      <dgm:t>
        <a:bodyPr/>
        <a:lstStyle/>
        <a:p>
          <a:endParaRPr lang="en-US"/>
        </a:p>
      </dgm:t>
    </dgm:pt>
    <dgm:pt modelId="{22FFF4A9-1373-4E94-B747-0B91A55DF70D}">
      <dgm:prSet phldrT="[Text]" custT="1"/>
      <dgm:spPr>
        <a:solidFill>
          <a:schemeClr val="bg1">
            <a:lumMod val="65000"/>
          </a:schemeClr>
        </a:solidFill>
      </dgm:spPr>
      <dgm:t>
        <a:bodyPr/>
        <a:lstStyle/>
        <a:p>
          <a:pPr marL="117475" indent="0"/>
          <a:r>
            <a:rPr lang="en-US" sz="1800" b="0" dirty="0"/>
            <a:t>Achievement benchmarks increase by 10% every other benchmark year and stratified into two groups based on the proportion of Dual-Eligible and Low-Income Subsidy beneficiaries</a:t>
          </a:r>
        </a:p>
      </dgm:t>
    </dgm:pt>
    <dgm:pt modelId="{7DE74A21-CA20-4FE5-9D3E-2313359FB4E2}" type="parTrans" cxnId="{79E88450-81D9-4EFA-BE44-AE5A73E7D946}">
      <dgm:prSet/>
      <dgm:spPr/>
      <dgm:t>
        <a:bodyPr/>
        <a:lstStyle/>
        <a:p>
          <a:endParaRPr lang="en-US" sz="1800"/>
        </a:p>
      </dgm:t>
    </dgm:pt>
    <dgm:pt modelId="{877CFF5F-4420-4923-8D8D-3E443382B0BE}" type="sibTrans" cxnId="{79E88450-81D9-4EFA-BE44-AE5A73E7D946}">
      <dgm:prSet/>
      <dgm:spPr/>
      <dgm:t>
        <a:bodyPr/>
        <a:lstStyle/>
        <a:p>
          <a:endParaRPr lang="en-US" sz="1800"/>
        </a:p>
      </dgm:t>
    </dgm:pt>
    <dgm:pt modelId="{75DF39E3-01C9-4664-9F39-1DA40E967B5E}">
      <dgm:prSet phldrT="[Text]" custT="1"/>
      <dgm:spPr>
        <a:solidFill>
          <a:schemeClr val="bg1">
            <a:lumMod val="65000"/>
          </a:schemeClr>
        </a:solidFill>
      </dgm:spPr>
      <dgm:t>
        <a:bodyPr/>
        <a:lstStyle/>
        <a:p>
          <a:pPr marL="117475" indent="0"/>
          <a:r>
            <a:rPr lang="en-US" sz="1800" b="0" dirty="0"/>
            <a:t>Home Rate =</a:t>
          </a:r>
          <a:br>
            <a:rPr lang="en-US" sz="1800" dirty="0"/>
          </a:br>
          <a:r>
            <a:rPr lang="en-US" sz="1600" dirty="0"/>
            <a:t>Home dialysis + 50% in-center self-dialysis + </a:t>
          </a:r>
          <a:r>
            <a:rPr lang="en-US" sz="1600" b="0" dirty="0"/>
            <a:t>50% in-center nocturnal hemodialysis </a:t>
          </a:r>
          <a:endParaRPr lang="en-US" sz="1800" b="0" dirty="0"/>
        </a:p>
      </dgm:t>
    </dgm:pt>
    <dgm:pt modelId="{5BBB3BCE-121C-45DB-A2DE-D6C3C57F3363}" type="parTrans" cxnId="{1E67CBAA-4D64-40CE-AB6A-EAA07B3EF381}">
      <dgm:prSet/>
      <dgm:spPr/>
      <dgm:t>
        <a:bodyPr/>
        <a:lstStyle/>
        <a:p>
          <a:endParaRPr lang="en-US" sz="1800"/>
        </a:p>
      </dgm:t>
    </dgm:pt>
    <dgm:pt modelId="{0BB89262-5CD9-4206-8AE1-FBBC0159DE3C}" type="sibTrans" cxnId="{1E67CBAA-4D64-40CE-AB6A-EAA07B3EF381}">
      <dgm:prSet/>
      <dgm:spPr/>
      <dgm:t>
        <a:bodyPr/>
        <a:lstStyle/>
        <a:p>
          <a:endParaRPr lang="en-US" sz="1800"/>
        </a:p>
      </dgm:t>
    </dgm:pt>
    <dgm:pt modelId="{D325F9F6-FC47-4B65-BC9A-231B8AF79282}">
      <dgm:prSet phldrT="[Text]" custT="1"/>
      <dgm:spPr>
        <a:solidFill>
          <a:schemeClr val="bg1">
            <a:lumMod val="65000"/>
          </a:schemeClr>
        </a:solidFill>
      </dgm:spPr>
      <dgm:t>
        <a:bodyPr/>
        <a:lstStyle/>
        <a:p>
          <a:pPr marL="117475" indent="0"/>
          <a:r>
            <a:rPr lang="en-US" sz="1800" b="0" dirty="0"/>
            <a:t>Transplant Rate = </a:t>
          </a:r>
          <a:br>
            <a:rPr lang="en-US" sz="1800" dirty="0"/>
          </a:br>
          <a:r>
            <a:rPr lang="en-US" sz="1600" dirty="0"/>
            <a:t>E</a:t>
          </a:r>
          <a:r>
            <a:rPr lang="en-US" sz="1600" b="0" dirty="0"/>
            <a:t>xcludes p</a:t>
          </a:r>
          <a:r>
            <a:rPr lang="en-US" sz="1600" dirty="0"/>
            <a:t>atients who had a vital solid organ cancer diagnosis and were receiving treatment with chemotherapy or radiation for diagnosis during measurement years or 6 months prior</a:t>
          </a:r>
          <a:endParaRPr lang="en-US" sz="1800" b="0" dirty="0"/>
        </a:p>
      </dgm:t>
    </dgm:pt>
    <dgm:pt modelId="{4B17C96C-C25E-47A3-B66C-F9443C74576B}" type="parTrans" cxnId="{E9353169-D8D8-4D1B-AB1D-32AB7CAA463A}">
      <dgm:prSet/>
      <dgm:spPr/>
      <dgm:t>
        <a:bodyPr/>
        <a:lstStyle/>
        <a:p>
          <a:endParaRPr lang="en-US" sz="1800"/>
        </a:p>
      </dgm:t>
    </dgm:pt>
    <dgm:pt modelId="{046FB0CF-3B85-451B-9D20-9CDB79D99638}" type="sibTrans" cxnId="{E9353169-D8D8-4D1B-AB1D-32AB7CAA463A}">
      <dgm:prSet/>
      <dgm:spPr/>
      <dgm:t>
        <a:bodyPr/>
        <a:lstStyle/>
        <a:p>
          <a:endParaRPr lang="en-US" sz="1800"/>
        </a:p>
      </dgm:t>
    </dgm:pt>
    <dgm:pt modelId="{D5B42363-ADD8-4ACC-9B3C-D43E2C3EBF5E}">
      <dgm:prSet phldrT="[Text]" custT="1"/>
      <dgm:spPr>
        <a:solidFill>
          <a:schemeClr val="bg1">
            <a:lumMod val="65000"/>
          </a:schemeClr>
        </a:solidFill>
      </dgm:spPr>
      <dgm:t>
        <a:bodyPr/>
        <a:lstStyle/>
        <a:p>
          <a:pPr marL="117475" indent="0"/>
          <a:r>
            <a:rPr lang="en-US" sz="1800" b="0" dirty="0"/>
            <a:t>Equitable improvement scores can be earned by achieving the highest improvement percentage group and increasing Dual-Eligible / Low-Income Subsidy beneficiary rates by 2.5 percentage points during measurement years</a:t>
          </a:r>
        </a:p>
      </dgm:t>
    </dgm:pt>
    <dgm:pt modelId="{60FE4CC1-9ADD-426C-A0FF-77F1224C67FE}" type="parTrans" cxnId="{1E156F65-9451-4219-A841-303850DE76BA}">
      <dgm:prSet/>
      <dgm:spPr/>
      <dgm:t>
        <a:bodyPr/>
        <a:lstStyle/>
        <a:p>
          <a:endParaRPr lang="en-US" sz="1800"/>
        </a:p>
      </dgm:t>
    </dgm:pt>
    <dgm:pt modelId="{A603C0B8-9F45-4D23-80CE-2D4C08F1A25E}" type="sibTrans" cxnId="{1E156F65-9451-4219-A841-303850DE76BA}">
      <dgm:prSet/>
      <dgm:spPr/>
      <dgm:t>
        <a:bodyPr/>
        <a:lstStyle/>
        <a:p>
          <a:endParaRPr lang="en-US" sz="1800"/>
        </a:p>
      </dgm:t>
    </dgm:pt>
    <dgm:pt modelId="{FB11E299-5343-48B0-B5EB-A3D6C488E457}">
      <dgm:prSet phldrT="[Text]" custT="1"/>
      <dgm:spPr>
        <a:solidFill>
          <a:schemeClr val="bg1">
            <a:lumMod val="65000"/>
          </a:schemeClr>
        </a:solidFill>
      </dgm:spPr>
      <dgm:t>
        <a:bodyPr/>
        <a:lstStyle/>
        <a:p>
          <a:pPr marL="117475" indent="0">
            <a:spcAft>
              <a:spcPts val="0"/>
            </a:spcAft>
          </a:pPr>
          <a:r>
            <a:rPr lang="en-US" sz="1800" b="0" dirty="0"/>
            <a:t>Kidney Disease Education (KDE) Benefit:</a:t>
          </a:r>
        </a:p>
        <a:p>
          <a:pPr marL="117475" indent="0">
            <a:spcAft>
              <a:spcPts val="0"/>
            </a:spcAft>
          </a:pPr>
          <a:r>
            <a:rPr lang="en-US" sz="1600" b="0" dirty="0"/>
            <a:t>Clarification of who benefits, who can deliver education, and where</a:t>
          </a:r>
        </a:p>
      </dgm:t>
    </dgm:pt>
    <dgm:pt modelId="{A9FFD19E-2F7F-440D-8EA3-F1BF61D0472D}" type="parTrans" cxnId="{4808A646-ECA7-417B-922C-A35C8DA70566}">
      <dgm:prSet/>
      <dgm:spPr/>
      <dgm:t>
        <a:bodyPr/>
        <a:lstStyle/>
        <a:p>
          <a:endParaRPr lang="en-US"/>
        </a:p>
      </dgm:t>
    </dgm:pt>
    <dgm:pt modelId="{D11C62FA-10D6-47D4-81FD-800E9389C993}" type="sibTrans" cxnId="{4808A646-ECA7-417B-922C-A35C8DA70566}">
      <dgm:prSet/>
      <dgm:spPr/>
      <dgm:t>
        <a:bodyPr/>
        <a:lstStyle/>
        <a:p>
          <a:endParaRPr lang="en-US"/>
        </a:p>
      </dgm:t>
    </dgm:pt>
    <dgm:pt modelId="{663D9403-6FE4-494F-99FA-F352AA33DB07}" type="pres">
      <dgm:prSet presAssocID="{4045D621-DC78-4E3B-98B2-9C7F9AD61FAD}" presName="linear" presStyleCnt="0">
        <dgm:presLayoutVars>
          <dgm:dir/>
          <dgm:resizeHandles val="exact"/>
        </dgm:presLayoutVars>
      </dgm:prSet>
      <dgm:spPr/>
    </dgm:pt>
    <dgm:pt modelId="{D7DC1596-5A83-40EB-808C-35B3A51CE86E}" type="pres">
      <dgm:prSet presAssocID="{FB11E299-5343-48B0-B5EB-A3D6C488E457}" presName="comp" presStyleCnt="0"/>
      <dgm:spPr/>
    </dgm:pt>
    <dgm:pt modelId="{91396B7E-0A29-4C30-A38D-8C562562371B}" type="pres">
      <dgm:prSet presAssocID="{FB11E299-5343-48B0-B5EB-A3D6C488E457}" presName="box" presStyleLbl="node1" presStyleIdx="0" presStyleCnt="5"/>
      <dgm:spPr/>
    </dgm:pt>
    <dgm:pt modelId="{EC456AE5-E08B-4BFB-A48E-EE419F3261F0}" type="pres">
      <dgm:prSet presAssocID="{FB11E299-5343-48B0-B5EB-A3D6C488E457}" presName="img" presStyleLbl="fgImgPlace1" presStyleIdx="0" presStyleCnt="5" custLinFactNeighborX="-420"/>
      <dgm:spPr>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7433" t="5083" r="37445" b="1459"/>
          </a:stretch>
        </a:blipFill>
      </dgm:spPr>
    </dgm:pt>
    <dgm:pt modelId="{293A00A4-0181-405B-83E7-69864F5325DE}" type="pres">
      <dgm:prSet presAssocID="{FB11E299-5343-48B0-B5EB-A3D6C488E457}" presName="text" presStyleLbl="node1" presStyleIdx="0" presStyleCnt="5">
        <dgm:presLayoutVars>
          <dgm:bulletEnabled val="1"/>
        </dgm:presLayoutVars>
      </dgm:prSet>
      <dgm:spPr/>
    </dgm:pt>
    <dgm:pt modelId="{7F14658D-B7A4-490F-B719-8787B67C54D9}" type="pres">
      <dgm:prSet presAssocID="{D11C62FA-10D6-47D4-81FD-800E9389C993}" presName="spacer" presStyleCnt="0"/>
      <dgm:spPr/>
    </dgm:pt>
    <dgm:pt modelId="{593EBFB8-F7FE-4B9D-8D10-7FAA4EA0302E}" type="pres">
      <dgm:prSet presAssocID="{75DF39E3-01C9-4664-9F39-1DA40E967B5E}" presName="comp" presStyleCnt="0"/>
      <dgm:spPr/>
    </dgm:pt>
    <dgm:pt modelId="{6E005241-6FB2-4DC4-B443-4EB8CDD3BF12}" type="pres">
      <dgm:prSet presAssocID="{75DF39E3-01C9-4664-9F39-1DA40E967B5E}" presName="box" presStyleLbl="node1" presStyleIdx="1" presStyleCnt="5"/>
      <dgm:spPr/>
    </dgm:pt>
    <dgm:pt modelId="{C94F08DA-D215-4843-9EB8-09F23C24E821}" type="pres">
      <dgm:prSet presAssocID="{75DF39E3-01C9-4664-9F39-1DA40E967B5E}" presName="img" presStyleLbl="fgImgPlace1" presStyleIdx="1" presStyleCnt="5"/>
      <dgm:spPr>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6808" t="478" r="65437" b="17367"/>
          </a:stretch>
        </a:blipFill>
      </dgm:spPr>
    </dgm:pt>
    <dgm:pt modelId="{7C7BF5E4-02C3-4811-8FEA-797992B4E4A2}" type="pres">
      <dgm:prSet presAssocID="{75DF39E3-01C9-4664-9F39-1DA40E967B5E}" presName="text" presStyleLbl="node1" presStyleIdx="1" presStyleCnt="5">
        <dgm:presLayoutVars>
          <dgm:bulletEnabled val="1"/>
        </dgm:presLayoutVars>
      </dgm:prSet>
      <dgm:spPr/>
    </dgm:pt>
    <dgm:pt modelId="{0D14D5A5-E8C1-439C-A429-5CF5681D2019}" type="pres">
      <dgm:prSet presAssocID="{0BB89262-5CD9-4206-8AE1-FBBC0159DE3C}" presName="spacer" presStyleCnt="0"/>
      <dgm:spPr/>
    </dgm:pt>
    <dgm:pt modelId="{8CBCE1E5-7E19-431A-8036-F5756B88E476}" type="pres">
      <dgm:prSet presAssocID="{D325F9F6-FC47-4B65-BC9A-231B8AF79282}" presName="comp" presStyleCnt="0"/>
      <dgm:spPr/>
    </dgm:pt>
    <dgm:pt modelId="{BF1D3C0D-E6EB-4322-8E91-6F1F2EAC7E32}" type="pres">
      <dgm:prSet presAssocID="{D325F9F6-FC47-4B65-BC9A-231B8AF79282}" presName="box" presStyleLbl="node1" presStyleIdx="2" presStyleCnt="5"/>
      <dgm:spPr/>
    </dgm:pt>
    <dgm:pt modelId="{E61C52E1-A643-400B-B9DE-71F457EF1BFD}" type="pres">
      <dgm:prSet presAssocID="{D325F9F6-FC47-4B65-BC9A-231B8AF79282}" presName="img" presStyleLbl="fgImgPlace1" presStyleIdx="2" presStyleCnt="5" custLinFactNeighborX="2694"/>
      <dgm:spPr>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9083" t="9943" r="64743" b="12583"/>
          </a:stretch>
        </a:blipFill>
      </dgm:spPr>
    </dgm:pt>
    <dgm:pt modelId="{EBAC4FB2-7A1B-4368-BCDB-5D07033643F8}" type="pres">
      <dgm:prSet presAssocID="{D325F9F6-FC47-4B65-BC9A-231B8AF79282}" presName="text" presStyleLbl="node1" presStyleIdx="2" presStyleCnt="5">
        <dgm:presLayoutVars>
          <dgm:bulletEnabled val="1"/>
        </dgm:presLayoutVars>
      </dgm:prSet>
      <dgm:spPr/>
    </dgm:pt>
    <dgm:pt modelId="{85699FF1-F007-47E5-8083-0272203F110A}" type="pres">
      <dgm:prSet presAssocID="{046FB0CF-3B85-451B-9D20-9CDB79D99638}" presName="spacer" presStyleCnt="0"/>
      <dgm:spPr/>
    </dgm:pt>
    <dgm:pt modelId="{BDA1494D-0BB8-4991-8F4A-57DA2CA6A755}" type="pres">
      <dgm:prSet presAssocID="{22FFF4A9-1373-4E94-B747-0B91A55DF70D}" presName="comp" presStyleCnt="0"/>
      <dgm:spPr/>
    </dgm:pt>
    <dgm:pt modelId="{092AA890-395C-416C-BCE3-DA3E75CC14D9}" type="pres">
      <dgm:prSet presAssocID="{22FFF4A9-1373-4E94-B747-0B91A55DF70D}" presName="box" presStyleLbl="node1" presStyleIdx="3" presStyleCnt="5"/>
      <dgm:spPr/>
    </dgm:pt>
    <dgm:pt modelId="{B5DA645C-5546-4A8D-BEA9-1395A8EBEFAF}" type="pres">
      <dgm:prSet presAssocID="{22FFF4A9-1373-4E94-B747-0B91A55DF70D}" presName="img" presStyleLbl="fgImgPlace1" presStyleIdx="3" presStyleCnt="5" custFlipVert="0"/>
      <dgm:spPr>
        <a:blipFill dpi="0" rotWithShape="1">
          <a:blip xmlns:r="http://schemas.openxmlformats.org/officeDocument/2006/relationships" r:embed="rId4">
            <a:biLevel thresh="25000"/>
          </a:blip>
          <a:srcRect/>
          <a:stretch>
            <a:fillRect l="32455" t="-586" r="28239" b="-15762"/>
          </a:stretch>
        </a:blipFill>
      </dgm:spPr>
    </dgm:pt>
    <dgm:pt modelId="{63F06699-71D4-48D9-891D-BAB537FC6FF0}" type="pres">
      <dgm:prSet presAssocID="{22FFF4A9-1373-4E94-B747-0B91A55DF70D}" presName="text" presStyleLbl="node1" presStyleIdx="3" presStyleCnt="5">
        <dgm:presLayoutVars>
          <dgm:bulletEnabled val="1"/>
        </dgm:presLayoutVars>
      </dgm:prSet>
      <dgm:spPr/>
    </dgm:pt>
    <dgm:pt modelId="{A92DCB04-7639-473C-86EC-910121BB1CE2}" type="pres">
      <dgm:prSet presAssocID="{877CFF5F-4420-4923-8D8D-3E443382B0BE}" presName="spacer" presStyleCnt="0"/>
      <dgm:spPr/>
    </dgm:pt>
    <dgm:pt modelId="{5F3BF17D-4C85-4EA3-8F11-E2B2A3EF53A8}" type="pres">
      <dgm:prSet presAssocID="{D5B42363-ADD8-4ACC-9B3C-D43E2C3EBF5E}" presName="comp" presStyleCnt="0"/>
      <dgm:spPr/>
    </dgm:pt>
    <dgm:pt modelId="{3B2B2828-9F8D-40B6-B889-A9D158758D2C}" type="pres">
      <dgm:prSet presAssocID="{D5B42363-ADD8-4ACC-9B3C-D43E2C3EBF5E}" presName="box" presStyleLbl="node1" presStyleIdx="4" presStyleCnt="5"/>
      <dgm:spPr/>
    </dgm:pt>
    <dgm:pt modelId="{FA195127-896E-40BD-B7BD-81BDA3301D28}" type="pres">
      <dgm:prSet presAssocID="{D5B42363-ADD8-4ACC-9B3C-D43E2C3EBF5E}" presName="img" presStyleLbl="fgImgPlace1" presStyleIdx="4" presStyleCnt="5" custLinFactNeighborX="-1140" custLinFactNeighborY="1183"/>
      <dgm:spPr>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35584" t="8438" r="35578" b="6205"/>
          </a:stretch>
        </a:blipFill>
      </dgm:spPr>
    </dgm:pt>
    <dgm:pt modelId="{E4D855BF-1EE9-499D-8992-DB3BA05029D5}" type="pres">
      <dgm:prSet presAssocID="{D5B42363-ADD8-4ACC-9B3C-D43E2C3EBF5E}" presName="text" presStyleLbl="node1" presStyleIdx="4" presStyleCnt="5">
        <dgm:presLayoutVars>
          <dgm:bulletEnabled val="1"/>
        </dgm:presLayoutVars>
      </dgm:prSet>
      <dgm:spPr/>
    </dgm:pt>
  </dgm:ptLst>
  <dgm:cxnLst>
    <dgm:cxn modelId="{E5E28E13-C17A-4020-970A-912D675A2D8F}" type="presOf" srcId="{75DF39E3-01C9-4664-9F39-1DA40E967B5E}" destId="{6E005241-6FB2-4DC4-B443-4EB8CDD3BF12}" srcOrd="0" destOrd="0" presId="urn:microsoft.com/office/officeart/2005/8/layout/vList4"/>
    <dgm:cxn modelId="{C379291A-5B8D-4729-9630-4C5A2D36F159}" type="presOf" srcId="{D325F9F6-FC47-4B65-BC9A-231B8AF79282}" destId="{EBAC4FB2-7A1B-4368-BCDB-5D07033643F8}" srcOrd="1" destOrd="0" presId="urn:microsoft.com/office/officeart/2005/8/layout/vList4"/>
    <dgm:cxn modelId="{FB063762-A23E-405A-BDB6-E695512C9FDF}" type="presOf" srcId="{75DF39E3-01C9-4664-9F39-1DA40E967B5E}" destId="{7C7BF5E4-02C3-4811-8FEA-797992B4E4A2}" srcOrd="1" destOrd="0" presId="urn:microsoft.com/office/officeart/2005/8/layout/vList4"/>
    <dgm:cxn modelId="{1E156F65-9451-4219-A841-303850DE76BA}" srcId="{4045D621-DC78-4E3B-98B2-9C7F9AD61FAD}" destId="{D5B42363-ADD8-4ACC-9B3C-D43E2C3EBF5E}" srcOrd="4" destOrd="0" parTransId="{60FE4CC1-9ADD-426C-A0FF-77F1224C67FE}" sibTransId="{A603C0B8-9F45-4D23-80CE-2D4C08F1A25E}"/>
    <dgm:cxn modelId="{4808A646-ECA7-417B-922C-A35C8DA70566}" srcId="{4045D621-DC78-4E3B-98B2-9C7F9AD61FAD}" destId="{FB11E299-5343-48B0-B5EB-A3D6C488E457}" srcOrd="0" destOrd="0" parTransId="{A9FFD19E-2F7F-440D-8EA3-F1BF61D0472D}" sibTransId="{D11C62FA-10D6-47D4-81FD-800E9389C993}"/>
    <dgm:cxn modelId="{E9353169-D8D8-4D1B-AB1D-32AB7CAA463A}" srcId="{4045D621-DC78-4E3B-98B2-9C7F9AD61FAD}" destId="{D325F9F6-FC47-4B65-BC9A-231B8AF79282}" srcOrd="2" destOrd="0" parTransId="{4B17C96C-C25E-47A3-B66C-F9443C74576B}" sibTransId="{046FB0CF-3B85-451B-9D20-9CDB79D99638}"/>
    <dgm:cxn modelId="{79E88450-81D9-4EFA-BE44-AE5A73E7D946}" srcId="{4045D621-DC78-4E3B-98B2-9C7F9AD61FAD}" destId="{22FFF4A9-1373-4E94-B747-0B91A55DF70D}" srcOrd="3" destOrd="0" parTransId="{7DE74A21-CA20-4FE5-9D3E-2313359FB4E2}" sibTransId="{877CFF5F-4420-4923-8D8D-3E443382B0BE}"/>
    <dgm:cxn modelId="{7C99D451-476B-43F3-B4F5-9CF9193D51AB}" type="presOf" srcId="{22FFF4A9-1373-4E94-B747-0B91A55DF70D}" destId="{092AA890-395C-416C-BCE3-DA3E75CC14D9}" srcOrd="0" destOrd="0" presId="urn:microsoft.com/office/officeart/2005/8/layout/vList4"/>
    <dgm:cxn modelId="{73826C7F-DF37-4149-B49C-04C4AA8D8F87}" type="presOf" srcId="{D5B42363-ADD8-4ACC-9B3C-D43E2C3EBF5E}" destId="{E4D855BF-1EE9-499D-8992-DB3BA05029D5}" srcOrd="1" destOrd="0" presId="urn:microsoft.com/office/officeart/2005/8/layout/vList4"/>
    <dgm:cxn modelId="{F135EC8A-1DFD-42F0-BD6D-7D7E438EE110}" type="presOf" srcId="{D5B42363-ADD8-4ACC-9B3C-D43E2C3EBF5E}" destId="{3B2B2828-9F8D-40B6-B889-A9D158758D2C}" srcOrd="0" destOrd="0" presId="urn:microsoft.com/office/officeart/2005/8/layout/vList4"/>
    <dgm:cxn modelId="{A7EBA095-EB14-487F-BE98-FDFE584A02BB}" type="presOf" srcId="{FB11E299-5343-48B0-B5EB-A3D6C488E457}" destId="{91396B7E-0A29-4C30-A38D-8C562562371B}" srcOrd="0" destOrd="0" presId="urn:microsoft.com/office/officeart/2005/8/layout/vList4"/>
    <dgm:cxn modelId="{1E67CBAA-4D64-40CE-AB6A-EAA07B3EF381}" srcId="{4045D621-DC78-4E3B-98B2-9C7F9AD61FAD}" destId="{75DF39E3-01C9-4664-9F39-1DA40E967B5E}" srcOrd="1" destOrd="0" parTransId="{5BBB3BCE-121C-45DB-A2DE-D6C3C57F3363}" sibTransId="{0BB89262-5CD9-4206-8AE1-FBBC0159DE3C}"/>
    <dgm:cxn modelId="{54A3A7DB-5799-4E3C-8EA3-067FA14F89B2}" type="presOf" srcId="{FB11E299-5343-48B0-B5EB-A3D6C488E457}" destId="{293A00A4-0181-405B-83E7-69864F5325DE}" srcOrd="1" destOrd="0" presId="urn:microsoft.com/office/officeart/2005/8/layout/vList4"/>
    <dgm:cxn modelId="{B9A67ADE-F8DD-481C-941E-6F16A8EFC0CA}" type="presOf" srcId="{4045D621-DC78-4E3B-98B2-9C7F9AD61FAD}" destId="{663D9403-6FE4-494F-99FA-F352AA33DB07}" srcOrd="0" destOrd="0" presId="urn:microsoft.com/office/officeart/2005/8/layout/vList4"/>
    <dgm:cxn modelId="{BD238BE0-EC18-496E-B97D-75F94650A3AE}" type="presOf" srcId="{D325F9F6-FC47-4B65-BC9A-231B8AF79282}" destId="{BF1D3C0D-E6EB-4322-8E91-6F1F2EAC7E32}" srcOrd="0" destOrd="0" presId="urn:microsoft.com/office/officeart/2005/8/layout/vList4"/>
    <dgm:cxn modelId="{B364D8F2-47AE-482E-A68E-0202CF12BAC8}" type="presOf" srcId="{22FFF4A9-1373-4E94-B747-0B91A55DF70D}" destId="{63F06699-71D4-48D9-891D-BAB537FC6FF0}" srcOrd="1" destOrd="0" presId="urn:microsoft.com/office/officeart/2005/8/layout/vList4"/>
    <dgm:cxn modelId="{130E37BB-E511-4730-A2BD-F1C929FE0363}" type="presParOf" srcId="{663D9403-6FE4-494F-99FA-F352AA33DB07}" destId="{D7DC1596-5A83-40EB-808C-35B3A51CE86E}" srcOrd="0" destOrd="0" presId="urn:microsoft.com/office/officeart/2005/8/layout/vList4"/>
    <dgm:cxn modelId="{6AF25D4A-371A-4CE7-B4B2-3EE13B35494A}" type="presParOf" srcId="{D7DC1596-5A83-40EB-808C-35B3A51CE86E}" destId="{91396B7E-0A29-4C30-A38D-8C562562371B}" srcOrd="0" destOrd="0" presId="urn:microsoft.com/office/officeart/2005/8/layout/vList4"/>
    <dgm:cxn modelId="{C614E541-569E-44BB-BA05-93D41985A4A1}" type="presParOf" srcId="{D7DC1596-5A83-40EB-808C-35B3A51CE86E}" destId="{EC456AE5-E08B-4BFB-A48E-EE419F3261F0}" srcOrd="1" destOrd="0" presId="urn:microsoft.com/office/officeart/2005/8/layout/vList4"/>
    <dgm:cxn modelId="{FB9ACAB2-00CF-4DB0-B51C-08C731C1BBE9}" type="presParOf" srcId="{D7DC1596-5A83-40EB-808C-35B3A51CE86E}" destId="{293A00A4-0181-405B-83E7-69864F5325DE}" srcOrd="2" destOrd="0" presId="urn:microsoft.com/office/officeart/2005/8/layout/vList4"/>
    <dgm:cxn modelId="{AC27E6B4-1533-4976-A4EC-FBDD7BD75C51}" type="presParOf" srcId="{663D9403-6FE4-494F-99FA-F352AA33DB07}" destId="{7F14658D-B7A4-490F-B719-8787B67C54D9}" srcOrd="1" destOrd="0" presId="urn:microsoft.com/office/officeart/2005/8/layout/vList4"/>
    <dgm:cxn modelId="{333C91AA-9BEE-476C-A315-E4AD255065F4}" type="presParOf" srcId="{663D9403-6FE4-494F-99FA-F352AA33DB07}" destId="{593EBFB8-F7FE-4B9D-8D10-7FAA4EA0302E}" srcOrd="2" destOrd="0" presId="urn:microsoft.com/office/officeart/2005/8/layout/vList4"/>
    <dgm:cxn modelId="{0D6F4374-CF1A-49AB-A722-01458D0CF404}" type="presParOf" srcId="{593EBFB8-F7FE-4B9D-8D10-7FAA4EA0302E}" destId="{6E005241-6FB2-4DC4-B443-4EB8CDD3BF12}" srcOrd="0" destOrd="0" presId="urn:microsoft.com/office/officeart/2005/8/layout/vList4"/>
    <dgm:cxn modelId="{DA5539FD-03E9-45F2-811E-D05A6493FF02}" type="presParOf" srcId="{593EBFB8-F7FE-4B9D-8D10-7FAA4EA0302E}" destId="{C94F08DA-D215-4843-9EB8-09F23C24E821}" srcOrd="1" destOrd="0" presId="urn:microsoft.com/office/officeart/2005/8/layout/vList4"/>
    <dgm:cxn modelId="{23C27492-F7DD-489A-8AA2-E3C7B92066E8}" type="presParOf" srcId="{593EBFB8-F7FE-4B9D-8D10-7FAA4EA0302E}" destId="{7C7BF5E4-02C3-4811-8FEA-797992B4E4A2}" srcOrd="2" destOrd="0" presId="urn:microsoft.com/office/officeart/2005/8/layout/vList4"/>
    <dgm:cxn modelId="{9752567A-0B4D-4EE0-B4E0-D4738F2BE7F6}" type="presParOf" srcId="{663D9403-6FE4-494F-99FA-F352AA33DB07}" destId="{0D14D5A5-E8C1-439C-A429-5CF5681D2019}" srcOrd="3" destOrd="0" presId="urn:microsoft.com/office/officeart/2005/8/layout/vList4"/>
    <dgm:cxn modelId="{85D077C9-0961-481D-A02B-A3FE7726A326}" type="presParOf" srcId="{663D9403-6FE4-494F-99FA-F352AA33DB07}" destId="{8CBCE1E5-7E19-431A-8036-F5756B88E476}" srcOrd="4" destOrd="0" presId="urn:microsoft.com/office/officeart/2005/8/layout/vList4"/>
    <dgm:cxn modelId="{309EE3D4-0B79-4F6B-991F-6E839A79A1DA}" type="presParOf" srcId="{8CBCE1E5-7E19-431A-8036-F5756B88E476}" destId="{BF1D3C0D-E6EB-4322-8E91-6F1F2EAC7E32}" srcOrd="0" destOrd="0" presId="urn:microsoft.com/office/officeart/2005/8/layout/vList4"/>
    <dgm:cxn modelId="{525D4D9D-9A2B-4765-9272-6DA9753F45E3}" type="presParOf" srcId="{8CBCE1E5-7E19-431A-8036-F5756B88E476}" destId="{E61C52E1-A643-400B-B9DE-71F457EF1BFD}" srcOrd="1" destOrd="0" presId="urn:microsoft.com/office/officeart/2005/8/layout/vList4"/>
    <dgm:cxn modelId="{0674116D-FE0C-4208-B03F-F762A5512201}" type="presParOf" srcId="{8CBCE1E5-7E19-431A-8036-F5756B88E476}" destId="{EBAC4FB2-7A1B-4368-BCDB-5D07033643F8}" srcOrd="2" destOrd="0" presId="urn:microsoft.com/office/officeart/2005/8/layout/vList4"/>
    <dgm:cxn modelId="{8D55463B-D365-4642-AD40-97C8BDC0E7D7}" type="presParOf" srcId="{663D9403-6FE4-494F-99FA-F352AA33DB07}" destId="{85699FF1-F007-47E5-8083-0272203F110A}" srcOrd="5" destOrd="0" presId="urn:microsoft.com/office/officeart/2005/8/layout/vList4"/>
    <dgm:cxn modelId="{339B4E99-1B59-47A2-A5C8-8A6B0D307F15}" type="presParOf" srcId="{663D9403-6FE4-494F-99FA-F352AA33DB07}" destId="{BDA1494D-0BB8-4991-8F4A-57DA2CA6A755}" srcOrd="6" destOrd="0" presId="urn:microsoft.com/office/officeart/2005/8/layout/vList4"/>
    <dgm:cxn modelId="{95187599-534E-4854-A8B3-9E9873752E19}" type="presParOf" srcId="{BDA1494D-0BB8-4991-8F4A-57DA2CA6A755}" destId="{092AA890-395C-416C-BCE3-DA3E75CC14D9}" srcOrd="0" destOrd="0" presId="urn:microsoft.com/office/officeart/2005/8/layout/vList4"/>
    <dgm:cxn modelId="{771CB13B-DDBE-4742-A6FD-5197167DCF89}" type="presParOf" srcId="{BDA1494D-0BB8-4991-8F4A-57DA2CA6A755}" destId="{B5DA645C-5546-4A8D-BEA9-1395A8EBEFAF}" srcOrd="1" destOrd="0" presId="urn:microsoft.com/office/officeart/2005/8/layout/vList4"/>
    <dgm:cxn modelId="{89348A8C-01BE-4D58-B87A-913372F6F25E}" type="presParOf" srcId="{BDA1494D-0BB8-4991-8F4A-57DA2CA6A755}" destId="{63F06699-71D4-48D9-891D-BAB537FC6FF0}" srcOrd="2" destOrd="0" presId="urn:microsoft.com/office/officeart/2005/8/layout/vList4"/>
    <dgm:cxn modelId="{12892E25-B4C3-443B-A920-D93F7F933591}" type="presParOf" srcId="{663D9403-6FE4-494F-99FA-F352AA33DB07}" destId="{A92DCB04-7639-473C-86EC-910121BB1CE2}" srcOrd="7" destOrd="0" presId="urn:microsoft.com/office/officeart/2005/8/layout/vList4"/>
    <dgm:cxn modelId="{2543AFDA-A423-4BCA-A250-888B164BD830}" type="presParOf" srcId="{663D9403-6FE4-494F-99FA-F352AA33DB07}" destId="{5F3BF17D-4C85-4EA3-8F11-E2B2A3EF53A8}" srcOrd="8" destOrd="0" presId="urn:microsoft.com/office/officeart/2005/8/layout/vList4"/>
    <dgm:cxn modelId="{43E4D213-3158-4219-923F-A90542CD53F7}" type="presParOf" srcId="{5F3BF17D-4C85-4EA3-8F11-E2B2A3EF53A8}" destId="{3B2B2828-9F8D-40B6-B889-A9D158758D2C}" srcOrd="0" destOrd="0" presId="urn:microsoft.com/office/officeart/2005/8/layout/vList4"/>
    <dgm:cxn modelId="{66B4CD7E-32EC-417B-A704-1D9B390E4AFC}" type="presParOf" srcId="{5F3BF17D-4C85-4EA3-8F11-E2B2A3EF53A8}" destId="{FA195127-896E-40BD-B7BD-81BDA3301D28}" srcOrd="1" destOrd="0" presId="urn:microsoft.com/office/officeart/2005/8/layout/vList4"/>
    <dgm:cxn modelId="{187C51A2-6A30-4C43-AC87-B95567AA9203}" type="presParOf" srcId="{5F3BF17D-4C85-4EA3-8F11-E2B2A3EF53A8}" destId="{E4D855BF-1EE9-499D-8992-DB3BA05029D5}" srcOrd="2" destOrd="0" presId="urn:microsoft.com/office/officeart/2005/8/layout/vList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6B4E29-7B2F-467C-B77E-070909E61703}"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US"/>
        </a:p>
      </dgm:t>
    </dgm:pt>
    <dgm:pt modelId="{AFC66899-C6F7-4045-AFB1-EDA7588F423B}">
      <dgm:prSet phldrT="[Text]"/>
      <dgm:spPr/>
      <dgm:t>
        <a:bodyPr/>
        <a:lstStyle/>
        <a:p>
          <a:r>
            <a:rPr lang="en-US" dirty="0">
              <a:sym typeface="Wingdings" panose="05000000000000000000" pitchFamily="2" charset="2"/>
            </a:rPr>
            <a:t> </a:t>
          </a:r>
          <a:r>
            <a:rPr lang="en-US" dirty="0"/>
            <a:t>Living Donor Transplantation &amp; </a:t>
          </a:r>
          <a:r>
            <a:rPr lang="en-US" dirty="0" err="1"/>
            <a:t>Waitlisting</a:t>
          </a:r>
          <a:endParaRPr lang="en-US" dirty="0"/>
        </a:p>
      </dgm:t>
    </dgm:pt>
    <dgm:pt modelId="{55B5BC4A-2DAB-46DD-8077-66897D55D9E2}" type="parTrans" cxnId="{3D3DC3DE-DEC3-4678-A254-3DB30B4E52FF}">
      <dgm:prSet/>
      <dgm:spPr/>
      <dgm:t>
        <a:bodyPr/>
        <a:lstStyle/>
        <a:p>
          <a:endParaRPr lang="en-US"/>
        </a:p>
      </dgm:t>
    </dgm:pt>
    <dgm:pt modelId="{54F7B398-C0CD-4434-8FE0-B5396B7945DF}" type="sibTrans" cxnId="{3D3DC3DE-DEC3-4678-A254-3DB30B4E52FF}">
      <dgm:prSet/>
      <dgm:spPr/>
      <dgm:t>
        <a:bodyPr/>
        <a:lstStyle/>
        <a:p>
          <a:endParaRPr lang="en-US"/>
        </a:p>
      </dgm:t>
    </dgm:pt>
    <dgm:pt modelId="{B72CFB98-701F-4C2B-BC14-CC77E32E156E}">
      <dgm:prSet phldrT="[Text]"/>
      <dgm:spPr/>
      <dgm:t>
        <a:bodyPr/>
        <a:lstStyle/>
        <a:p>
          <a:r>
            <a:rPr lang="en-US" dirty="0">
              <a:sym typeface="Wingdings" panose="05000000000000000000" pitchFamily="2" charset="2"/>
            </a:rPr>
            <a:t> </a:t>
          </a:r>
          <a:r>
            <a:rPr lang="en-US" dirty="0"/>
            <a:t>Home Hemodialysis</a:t>
          </a:r>
        </a:p>
      </dgm:t>
    </dgm:pt>
    <dgm:pt modelId="{F6BC2274-B4E8-40B3-97A9-6EF753BC8DD0}" type="parTrans" cxnId="{BB081412-FE09-4D47-A3EB-5756AF5D453A}">
      <dgm:prSet/>
      <dgm:spPr/>
      <dgm:t>
        <a:bodyPr/>
        <a:lstStyle/>
        <a:p>
          <a:endParaRPr lang="en-US"/>
        </a:p>
      </dgm:t>
    </dgm:pt>
    <dgm:pt modelId="{58757F68-B326-4DD7-9B8F-29A4B55416C8}" type="sibTrans" cxnId="{BB081412-FE09-4D47-A3EB-5756AF5D453A}">
      <dgm:prSet/>
      <dgm:spPr/>
      <dgm:t>
        <a:bodyPr/>
        <a:lstStyle/>
        <a:p>
          <a:endParaRPr lang="en-US"/>
        </a:p>
      </dgm:t>
    </dgm:pt>
    <dgm:pt modelId="{7E608423-9217-474C-8099-8988ACD1A400}">
      <dgm:prSet phldrT="[Text]"/>
      <dgm:spPr/>
      <dgm:t>
        <a:bodyPr/>
        <a:lstStyle/>
        <a:p>
          <a:r>
            <a:rPr lang="en-US" dirty="0">
              <a:sym typeface="Wingdings" panose="05000000000000000000" pitchFamily="2" charset="2"/>
            </a:rPr>
            <a:t> </a:t>
          </a:r>
          <a:r>
            <a:rPr lang="en-US" dirty="0"/>
            <a:t>Home Peritoneal Dialysis</a:t>
          </a:r>
        </a:p>
      </dgm:t>
    </dgm:pt>
    <dgm:pt modelId="{E838BA11-C97A-4706-8A21-9D7A50046F43}" type="parTrans" cxnId="{E8A6C770-8A82-400F-B693-41283AD5F18D}">
      <dgm:prSet/>
      <dgm:spPr/>
      <dgm:t>
        <a:bodyPr/>
        <a:lstStyle/>
        <a:p>
          <a:endParaRPr lang="en-US"/>
        </a:p>
      </dgm:t>
    </dgm:pt>
    <dgm:pt modelId="{B8945D01-D2A0-4921-A564-0E25AF13E012}" type="sibTrans" cxnId="{E8A6C770-8A82-400F-B693-41283AD5F18D}">
      <dgm:prSet/>
      <dgm:spPr/>
      <dgm:t>
        <a:bodyPr/>
        <a:lstStyle/>
        <a:p>
          <a:endParaRPr lang="en-US"/>
        </a:p>
      </dgm:t>
    </dgm:pt>
    <dgm:pt modelId="{674FB3EB-5C29-4F14-871F-ADA98B9FED9E}">
      <dgm:prSet phldrT="[Text]"/>
      <dgm:spPr/>
      <dgm:t>
        <a:bodyPr/>
        <a:lstStyle/>
        <a:p>
          <a:r>
            <a:rPr lang="en-US" dirty="0">
              <a:sym typeface="Wingdings" panose="05000000000000000000" pitchFamily="2" charset="2"/>
            </a:rPr>
            <a:t> </a:t>
          </a:r>
          <a:r>
            <a:rPr lang="en-US" dirty="0"/>
            <a:t>In-center Self-Care Dialysis</a:t>
          </a:r>
        </a:p>
      </dgm:t>
    </dgm:pt>
    <dgm:pt modelId="{86A22DE3-51EF-414A-8AA8-167048B690B0}" type="parTrans" cxnId="{61A282AE-921B-4F64-8855-CEEDD16F83D9}">
      <dgm:prSet/>
      <dgm:spPr/>
      <dgm:t>
        <a:bodyPr/>
        <a:lstStyle/>
        <a:p>
          <a:endParaRPr lang="en-US"/>
        </a:p>
      </dgm:t>
    </dgm:pt>
    <dgm:pt modelId="{16E2BA90-139D-46BE-9C0A-7CBF77C0A8C0}" type="sibTrans" cxnId="{61A282AE-921B-4F64-8855-CEEDD16F83D9}">
      <dgm:prSet/>
      <dgm:spPr/>
      <dgm:t>
        <a:bodyPr/>
        <a:lstStyle/>
        <a:p>
          <a:endParaRPr lang="en-US"/>
        </a:p>
      </dgm:t>
    </dgm:pt>
    <dgm:pt modelId="{B947F9D4-A755-4F45-9C26-5E0DB7ED4CB3}">
      <dgm:prSet phldrT="[Text]"/>
      <dgm:spPr/>
      <dgm:t>
        <a:bodyPr/>
        <a:lstStyle/>
        <a:p>
          <a:r>
            <a:rPr lang="en-US" dirty="0">
              <a:sym typeface="Wingdings" panose="05000000000000000000" pitchFamily="2" charset="2"/>
            </a:rPr>
            <a:t> </a:t>
          </a:r>
          <a:r>
            <a:rPr lang="en-US" dirty="0"/>
            <a:t>In-center Nocturnal Dialysis</a:t>
          </a:r>
        </a:p>
      </dgm:t>
    </dgm:pt>
    <dgm:pt modelId="{7A6B255B-FF6F-42C1-A2C3-658CA5EBD9B8}" type="parTrans" cxnId="{6754C581-F423-4F73-9D05-7A7D2C41D0F9}">
      <dgm:prSet/>
      <dgm:spPr/>
      <dgm:t>
        <a:bodyPr/>
        <a:lstStyle/>
        <a:p>
          <a:endParaRPr lang="en-US"/>
        </a:p>
      </dgm:t>
    </dgm:pt>
    <dgm:pt modelId="{066F73FA-04F6-490C-96CD-D54F865A73F0}" type="sibTrans" cxnId="{6754C581-F423-4F73-9D05-7A7D2C41D0F9}">
      <dgm:prSet/>
      <dgm:spPr/>
      <dgm:t>
        <a:bodyPr/>
        <a:lstStyle/>
        <a:p>
          <a:endParaRPr lang="en-US"/>
        </a:p>
      </dgm:t>
    </dgm:pt>
    <dgm:pt modelId="{3561A261-46D6-49DE-AEB9-09CB23CAFA0A}" type="pres">
      <dgm:prSet presAssocID="{816B4E29-7B2F-467C-B77E-070909E61703}" presName="Name0" presStyleCnt="0">
        <dgm:presLayoutVars>
          <dgm:dir/>
          <dgm:resizeHandles val="exact"/>
        </dgm:presLayoutVars>
      </dgm:prSet>
      <dgm:spPr/>
    </dgm:pt>
    <dgm:pt modelId="{B4FCCC0E-80CF-4627-A6F0-C7B51932E9A2}" type="pres">
      <dgm:prSet presAssocID="{816B4E29-7B2F-467C-B77E-070909E61703}" presName="fgShape" presStyleLbl="fgShp" presStyleIdx="0" presStyleCnt="1"/>
      <dgm:spPr>
        <a:solidFill>
          <a:schemeClr val="accent3">
            <a:lumMod val="75000"/>
          </a:schemeClr>
        </a:solidFill>
      </dgm:spPr>
    </dgm:pt>
    <dgm:pt modelId="{1C96DA39-4441-4475-B21D-318A98B3DBED}" type="pres">
      <dgm:prSet presAssocID="{816B4E29-7B2F-467C-B77E-070909E61703}" presName="linComp" presStyleCnt="0"/>
      <dgm:spPr/>
    </dgm:pt>
    <dgm:pt modelId="{5AECA32B-5964-4062-B921-736AA7D8015E}" type="pres">
      <dgm:prSet presAssocID="{AFC66899-C6F7-4045-AFB1-EDA7588F423B}" presName="compNode" presStyleCnt="0"/>
      <dgm:spPr/>
    </dgm:pt>
    <dgm:pt modelId="{2EEB466A-3450-4DEE-A8F6-509BB5C81ADA}" type="pres">
      <dgm:prSet presAssocID="{AFC66899-C6F7-4045-AFB1-EDA7588F423B}" presName="bkgdShape" presStyleLbl="node1" presStyleIdx="0" presStyleCnt="5"/>
      <dgm:spPr/>
    </dgm:pt>
    <dgm:pt modelId="{9361F17A-B3CA-4D36-9433-05CCD86353F4}" type="pres">
      <dgm:prSet presAssocID="{AFC66899-C6F7-4045-AFB1-EDA7588F423B}" presName="nodeTx" presStyleLbl="node1" presStyleIdx="0" presStyleCnt="5">
        <dgm:presLayoutVars>
          <dgm:bulletEnabled val="1"/>
        </dgm:presLayoutVars>
      </dgm:prSet>
      <dgm:spPr/>
    </dgm:pt>
    <dgm:pt modelId="{6A169F1B-6528-456D-97A6-45EFD4F25D54}" type="pres">
      <dgm:prSet presAssocID="{AFC66899-C6F7-4045-AFB1-EDA7588F423B}" presName="invisiNode" presStyleLbl="node1" presStyleIdx="0" presStyleCnt="5"/>
      <dgm:spPr/>
    </dgm:pt>
    <dgm:pt modelId="{F5F382E8-069E-449D-AE2C-F6649F5290E0}" type="pres">
      <dgm:prSet presAssocID="{AFC66899-C6F7-4045-AFB1-EDA7588F423B}" presName="imagNode" presStyleLbl="fgImgPlace1" presStyleIdx="0" presStyleCnt="5"/>
      <dgm:spPr>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14139" t="14138" r="15453" b="15454"/>
          </a:stretch>
        </a:blipFill>
      </dgm:spPr>
    </dgm:pt>
    <dgm:pt modelId="{25C4D041-6411-42C1-B69C-946614FB5811}" type="pres">
      <dgm:prSet presAssocID="{54F7B398-C0CD-4434-8FE0-B5396B7945DF}" presName="sibTrans" presStyleLbl="sibTrans2D1" presStyleIdx="0" presStyleCnt="0"/>
      <dgm:spPr/>
    </dgm:pt>
    <dgm:pt modelId="{9B63DF61-EE10-4BA2-8D81-F72D55177B88}" type="pres">
      <dgm:prSet presAssocID="{7E608423-9217-474C-8099-8988ACD1A400}" presName="compNode" presStyleCnt="0"/>
      <dgm:spPr/>
    </dgm:pt>
    <dgm:pt modelId="{BEA0E4B7-3C36-44F0-8595-DE86C8F71E08}" type="pres">
      <dgm:prSet presAssocID="{7E608423-9217-474C-8099-8988ACD1A400}" presName="bkgdShape" presStyleLbl="node1" presStyleIdx="1" presStyleCnt="5"/>
      <dgm:spPr/>
    </dgm:pt>
    <dgm:pt modelId="{53209BB5-03B4-41F1-943D-C9A050223BBF}" type="pres">
      <dgm:prSet presAssocID="{7E608423-9217-474C-8099-8988ACD1A400}" presName="nodeTx" presStyleLbl="node1" presStyleIdx="1" presStyleCnt="5">
        <dgm:presLayoutVars>
          <dgm:bulletEnabled val="1"/>
        </dgm:presLayoutVars>
      </dgm:prSet>
      <dgm:spPr/>
    </dgm:pt>
    <dgm:pt modelId="{5F31264A-8421-4442-8E66-6D83CE8840A2}" type="pres">
      <dgm:prSet presAssocID="{7E608423-9217-474C-8099-8988ACD1A400}" presName="invisiNode" presStyleLbl="node1" presStyleIdx="1" presStyleCnt="5"/>
      <dgm:spPr/>
    </dgm:pt>
    <dgm:pt modelId="{18216B53-DA55-4997-883B-CD240DB472B7}" type="pres">
      <dgm:prSet presAssocID="{7E608423-9217-474C-8099-8988ACD1A400}" presName="imagNode" presStyleLbl="fgImgPlace1" presStyleIdx="1" presStyleCnt="5"/>
      <dgm:spPr>
        <a:blipFill dpi="0" rotWithShape="1">
          <a:blip xmlns:r="http://schemas.openxmlformats.org/officeDocument/2006/relationships" r:embed="rId2">
            <a:lum bright="70000" contrast="-70000"/>
          </a:blip>
          <a:srcRect/>
          <a:stretch>
            <a:fillRect l="16642" t="13855" r="14546" b="17333"/>
          </a:stretch>
        </a:blipFill>
      </dgm:spPr>
    </dgm:pt>
    <dgm:pt modelId="{87959917-938D-4E71-B7FF-0F6B29C84AF0}" type="pres">
      <dgm:prSet presAssocID="{B8945D01-D2A0-4921-A564-0E25AF13E012}" presName="sibTrans" presStyleLbl="sibTrans2D1" presStyleIdx="0" presStyleCnt="0"/>
      <dgm:spPr/>
    </dgm:pt>
    <dgm:pt modelId="{8C27BA89-F7CF-454A-B550-8D693C527781}" type="pres">
      <dgm:prSet presAssocID="{B72CFB98-701F-4C2B-BC14-CC77E32E156E}" presName="compNode" presStyleCnt="0"/>
      <dgm:spPr/>
    </dgm:pt>
    <dgm:pt modelId="{3BF1BCAE-6A0D-45DB-BB5A-635054E97D35}" type="pres">
      <dgm:prSet presAssocID="{B72CFB98-701F-4C2B-BC14-CC77E32E156E}" presName="bkgdShape" presStyleLbl="node1" presStyleIdx="2" presStyleCnt="5"/>
      <dgm:spPr/>
    </dgm:pt>
    <dgm:pt modelId="{C38BCB7E-8067-4210-A61A-178346AC697F}" type="pres">
      <dgm:prSet presAssocID="{B72CFB98-701F-4C2B-BC14-CC77E32E156E}" presName="nodeTx" presStyleLbl="node1" presStyleIdx="2" presStyleCnt="5">
        <dgm:presLayoutVars>
          <dgm:bulletEnabled val="1"/>
        </dgm:presLayoutVars>
      </dgm:prSet>
      <dgm:spPr/>
    </dgm:pt>
    <dgm:pt modelId="{DBF28319-9A93-42A6-B6BC-594EC446D241}" type="pres">
      <dgm:prSet presAssocID="{B72CFB98-701F-4C2B-BC14-CC77E32E156E}" presName="invisiNode" presStyleLbl="node1" presStyleIdx="2" presStyleCnt="5"/>
      <dgm:spPr/>
    </dgm:pt>
    <dgm:pt modelId="{71033623-B669-4607-B4A6-7FBE747157A8}" type="pres">
      <dgm:prSet presAssocID="{B72CFB98-701F-4C2B-BC14-CC77E32E156E}"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pt>
    <dgm:pt modelId="{06FF6FC8-229C-4DD7-A607-F4B9B2B5E202}" type="pres">
      <dgm:prSet presAssocID="{58757F68-B326-4DD7-9B8F-29A4B55416C8}" presName="sibTrans" presStyleLbl="sibTrans2D1" presStyleIdx="0" presStyleCnt="0"/>
      <dgm:spPr/>
    </dgm:pt>
    <dgm:pt modelId="{83F0A7D4-E30A-49A5-BCD4-0EE8FF585738}" type="pres">
      <dgm:prSet presAssocID="{674FB3EB-5C29-4F14-871F-ADA98B9FED9E}" presName="compNode" presStyleCnt="0"/>
      <dgm:spPr/>
    </dgm:pt>
    <dgm:pt modelId="{D6E0BC94-7B11-450E-8ED0-2DD1AAAA47D8}" type="pres">
      <dgm:prSet presAssocID="{674FB3EB-5C29-4F14-871F-ADA98B9FED9E}" presName="bkgdShape" presStyleLbl="node1" presStyleIdx="3" presStyleCnt="5"/>
      <dgm:spPr/>
    </dgm:pt>
    <dgm:pt modelId="{A5CB3064-5A7F-484B-B4F2-CA5280AEDFCE}" type="pres">
      <dgm:prSet presAssocID="{674FB3EB-5C29-4F14-871F-ADA98B9FED9E}" presName="nodeTx" presStyleLbl="node1" presStyleIdx="3" presStyleCnt="5">
        <dgm:presLayoutVars>
          <dgm:bulletEnabled val="1"/>
        </dgm:presLayoutVars>
      </dgm:prSet>
      <dgm:spPr/>
    </dgm:pt>
    <dgm:pt modelId="{22350F25-2BE3-4839-8E83-BFED4A75AD9C}" type="pres">
      <dgm:prSet presAssocID="{674FB3EB-5C29-4F14-871F-ADA98B9FED9E}" presName="invisiNode" presStyleLbl="node1" presStyleIdx="3" presStyleCnt="5"/>
      <dgm:spPr/>
    </dgm:pt>
    <dgm:pt modelId="{A29CF83A-7AE4-4083-9685-3D74BF5C3C60}" type="pres">
      <dgm:prSet presAssocID="{674FB3EB-5C29-4F14-871F-ADA98B9FED9E}" presName="imagNode" presStyleLbl="fgImgPlace1" presStyleIdx="3" presStyleCnt="5"/>
      <dgm:spPr>
        <a:blipFill dpi="0" rotWithShape="1">
          <a:blip xmlns:r="http://schemas.openxmlformats.org/officeDocument/2006/relationships" r:embed="rId4">
            <a:lum bright="70000" contrast="-70000"/>
            <a:extLst>
              <a:ext uri="{28A0092B-C50C-407E-A947-70E740481C1C}">
                <a14:useLocalDpi xmlns:a14="http://schemas.microsoft.com/office/drawing/2010/main" val="0"/>
              </a:ext>
            </a:extLst>
          </a:blip>
          <a:srcRect/>
          <a:stretch>
            <a:fillRect l="17920" t="18459" r="13951" b="18457"/>
          </a:stretch>
        </a:blipFill>
      </dgm:spPr>
    </dgm:pt>
    <dgm:pt modelId="{1DC89E45-9768-4A33-848C-90B151AC1B31}" type="pres">
      <dgm:prSet presAssocID="{16E2BA90-139D-46BE-9C0A-7CBF77C0A8C0}" presName="sibTrans" presStyleLbl="sibTrans2D1" presStyleIdx="0" presStyleCnt="0"/>
      <dgm:spPr/>
    </dgm:pt>
    <dgm:pt modelId="{04D19A7A-661B-49D6-8D00-D4BE358732D4}" type="pres">
      <dgm:prSet presAssocID="{B947F9D4-A755-4F45-9C26-5E0DB7ED4CB3}" presName="compNode" presStyleCnt="0"/>
      <dgm:spPr/>
    </dgm:pt>
    <dgm:pt modelId="{9C7FA06F-A79F-499D-AC6D-94DC93DF3622}" type="pres">
      <dgm:prSet presAssocID="{B947F9D4-A755-4F45-9C26-5E0DB7ED4CB3}" presName="bkgdShape" presStyleLbl="node1" presStyleIdx="4" presStyleCnt="5"/>
      <dgm:spPr/>
    </dgm:pt>
    <dgm:pt modelId="{F4F6C79E-664B-42D8-AA81-FE3A5144B697}" type="pres">
      <dgm:prSet presAssocID="{B947F9D4-A755-4F45-9C26-5E0DB7ED4CB3}" presName="nodeTx" presStyleLbl="node1" presStyleIdx="4" presStyleCnt="5">
        <dgm:presLayoutVars>
          <dgm:bulletEnabled val="1"/>
        </dgm:presLayoutVars>
      </dgm:prSet>
      <dgm:spPr/>
    </dgm:pt>
    <dgm:pt modelId="{69528950-BD65-402A-8D9B-BFE79D3B47BD}" type="pres">
      <dgm:prSet presAssocID="{B947F9D4-A755-4F45-9C26-5E0DB7ED4CB3}" presName="invisiNode" presStyleLbl="node1" presStyleIdx="4" presStyleCnt="5"/>
      <dgm:spPr/>
    </dgm:pt>
    <dgm:pt modelId="{42F61842-BAFF-42C7-AB94-A39A1AA92242}" type="pres">
      <dgm:prSet presAssocID="{B947F9D4-A755-4F45-9C26-5E0DB7ED4CB3}" presName="imagNode" presStyleLbl="fgImgPlace1" presStyleIdx="4" presStyleCnt="5"/>
      <dgm:spPr>
        <a:blipFill>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a:stretch>
        </a:blipFill>
      </dgm:spPr>
    </dgm:pt>
  </dgm:ptLst>
  <dgm:cxnLst>
    <dgm:cxn modelId="{BB081412-FE09-4D47-A3EB-5756AF5D453A}" srcId="{816B4E29-7B2F-467C-B77E-070909E61703}" destId="{B72CFB98-701F-4C2B-BC14-CC77E32E156E}" srcOrd="2" destOrd="0" parTransId="{F6BC2274-B4E8-40B3-97A9-6EF753BC8DD0}" sibTransId="{58757F68-B326-4DD7-9B8F-29A4B55416C8}"/>
    <dgm:cxn modelId="{2F704228-8900-4329-B320-C78244F87D15}" type="presOf" srcId="{AFC66899-C6F7-4045-AFB1-EDA7588F423B}" destId="{9361F17A-B3CA-4D36-9433-05CCD86353F4}" srcOrd="1" destOrd="0" presId="urn:microsoft.com/office/officeart/2005/8/layout/hList7"/>
    <dgm:cxn modelId="{2E90B130-97C5-4DBD-A457-AA66CFC6CD41}" type="presOf" srcId="{B947F9D4-A755-4F45-9C26-5E0DB7ED4CB3}" destId="{F4F6C79E-664B-42D8-AA81-FE3A5144B697}" srcOrd="1" destOrd="0" presId="urn:microsoft.com/office/officeart/2005/8/layout/hList7"/>
    <dgm:cxn modelId="{1736F630-A3AF-48B5-B4A7-FD8364A7091C}" type="presOf" srcId="{B72CFB98-701F-4C2B-BC14-CC77E32E156E}" destId="{C38BCB7E-8067-4210-A61A-178346AC697F}" srcOrd="1" destOrd="0" presId="urn:microsoft.com/office/officeart/2005/8/layout/hList7"/>
    <dgm:cxn modelId="{F1ED693A-196A-488B-9237-B1A98771FBB5}" type="presOf" srcId="{58757F68-B326-4DD7-9B8F-29A4B55416C8}" destId="{06FF6FC8-229C-4DD7-A607-F4B9B2B5E202}" srcOrd="0" destOrd="0" presId="urn:microsoft.com/office/officeart/2005/8/layout/hList7"/>
    <dgm:cxn modelId="{875A995D-F461-40F8-8474-500512867E37}" type="presOf" srcId="{674FB3EB-5C29-4F14-871F-ADA98B9FED9E}" destId="{A5CB3064-5A7F-484B-B4F2-CA5280AEDFCE}" srcOrd="1" destOrd="0" presId="urn:microsoft.com/office/officeart/2005/8/layout/hList7"/>
    <dgm:cxn modelId="{3F27B142-B72D-44D0-B2F8-9E97FFC23D3E}" type="presOf" srcId="{816B4E29-7B2F-467C-B77E-070909E61703}" destId="{3561A261-46D6-49DE-AEB9-09CB23CAFA0A}" srcOrd="0" destOrd="0" presId="urn:microsoft.com/office/officeart/2005/8/layout/hList7"/>
    <dgm:cxn modelId="{77C34863-00E8-471E-ACBD-DFFC4E35ADCE}" type="presOf" srcId="{7E608423-9217-474C-8099-8988ACD1A400}" destId="{53209BB5-03B4-41F1-943D-C9A050223BBF}" srcOrd="1" destOrd="0" presId="urn:microsoft.com/office/officeart/2005/8/layout/hList7"/>
    <dgm:cxn modelId="{A43AB243-AD2B-4F90-8AA7-12D8DE5917CB}" type="presOf" srcId="{B72CFB98-701F-4C2B-BC14-CC77E32E156E}" destId="{3BF1BCAE-6A0D-45DB-BB5A-635054E97D35}" srcOrd="0" destOrd="0" presId="urn:microsoft.com/office/officeart/2005/8/layout/hList7"/>
    <dgm:cxn modelId="{E8A6C770-8A82-400F-B693-41283AD5F18D}" srcId="{816B4E29-7B2F-467C-B77E-070909E61703}" destId="{7E608423-9217-474C-8099-8988ACD1A400}" srcOrd="1" destOrd="0" parTransId="{E838BA11-C97A-4706-8A21-9D7A50046F43}" sibTransId="{B8945D01-D2A0-4921-A564-0E25AF13E012}"/>
    <dgm:cxn modelId="{F494B279-E479-4A4F-99E4-CA6165D70C19}" type="presOf" srcId="{16E2BA90-139D-46BE-9C0A-7CBF77C0A8C0}" destId="{1DC89E45-9768-4A33-848C-90B151AC1B31}" srcOrd="0" destOrd="0" presId="urn:microsoft.com/office/officeart/2005/8/layout/hList7"/>
    <dgm:cxn modelId="{6754C581-F423-4F73-9D05-7A7D2C41D0F9}" srcId="{816B4E29-7B2F-467C-B77E-070909E61703}" destId="{B947F9D4-A755-4F45-9C26-5E0DB7ED4CB3}" srcOrd="4" destOrd="0" parTransId="{7A6B255B-FF6F-42C1-A2C3-658CA5EBD9B8}" sibTransId="{066F73FA-04F6-490C-96CD-D54F865A73F0}"/>
    <dgm:cxn modelId="{3626979E-1286-432F-BCEB-091222A94796}" type="presOf" srcId="{B8945D01-D2A0-4921-A564-0E25AF13E012}" destId="{87959917-938D-4E71-B7FF-0F6B29C84AF0}" srcOrd="0" destOrd="0" presId="urn:microsoft.com/office/officeart/2005/8/layout/hList7"/>
    <dgm:cxn modelId="{61A282AE-921B-4F64-8855-CEEDD16F83D9}" srcId="{816B4E29-7B2F-467C-B77E-070909E61703}" destId="{674FB3EB-5C29-4F14-871F-ADA98B9FED9E}" srcOrd="3" destOrd="0" parTransId="{86A22DE3-51EF-414A-8AA8-167048B690B0}" sibTransId="{16E2BA90-139D-46BE-9C0A-7CBF77C0A8C0}"/>
    <dgm:cxn modelId="{CCEB08AF-4F25-413A-BBAC-5643398D7057}" type="presOf" srcId="{AFC66899-C6F7-4045-AFB1-EDA7588F423B}" destId="{2EEB466A-3450-4DEE-A8F6-509BB5C81ADA}" srcOrd="0" destOrd="0" presId="urn:microsoft.com/office/officeart/2005/8/layout/hList7"/>
    <dgm:cxn modelId="{8C9606C6-226B-4C1E-8FDC-903AA089A0BF}" type="presOf" srcId="{B947F9D4-A755-4F45-9C26-5E0DB7ED4CB3}" destId="{9C7FA06F-A79F-499D-AC6D-94DC93DF3622}" srcOrd="0" destOrd="0" presId="urn:microsoft.com/office/officeart/2005/8/layout/hList7"/>
    <dgm:cxn modelId="{E3A182D1-0689-451E-A46A-BBEADBB3CFF2}" type="presOf" srcId="{7E608423-9217-474C-8099-8988ACD1A400}" destId="{BEA0E4B7-3C36-44F0-8595-DE86C8F71E08}" srcOrd="0" destOrd="0" presId="urn:microsoft.com/office/officeart/2005/8/layout/hList7"/>
    <dgm:cxn modelId="{E6AC75D3-6E26-4ED2-A263-D51881AA86EF}" type="presOf" srcId="{54F7B398-C0CD-4434-8FE0-B5396B7945DF}" destId="{25C4D041-6411-42C1-B69C-946614FB5811}" srcOrd="0" destOrd="0" presId="urn:microsoft.com/office/officeart/2005/8/layout/hList7"/>
    <dgm:cxn modelId="{3D3DC3DE-DEC3-4678-A254-3DB30B4E52FF}" srcId="{816B4E29-7B2F-467C-B77E-070909E61703}" destId="{AFC66899-C6F7-4045-AFB1-EDA7588F423B}" srcOrd="0" destOrd="0" parTransId="{55B5BC4A-2DAB-46DD-8077-66897D55D9E2}" sibTransId="{54F7B398-C0CD-4434-8FE0-B5396B7945DF}"/>
    <dgm:cxn modelId="{D783F6E4-B128-4BF3-87C6-3891EDADAE43}" type="presOf" srcId="{674FB3EB-5C29-4F14-871F-ADA98B9FED9E}" destId="{D6E0BC94-7B11-450E-8ED0-2DD1AAAA47D8}" srcOrd="0" destOrd="0" presId="urn:microsoft.com/office/officeart/2005/8/layout/hList7"/>
    <dgm:cxn modelId="{183459FE-3D86-4015-9446-89FF4F853A69}" type="presParOf" srcId="{3561A261-46D6-49DE-AEB9-09CB23CAFA0A}" destId="{B4FCCC0E-80CF-4627-A6F0-C7B51932E9A2}" srcOrd="0" destOrd="0" presId="urn:microsoft.com/office/officeart/2005/8/layout/hList7"/>
    <dgm:cxn modelId="{98C72809-0A3D-4E18-93E1-C78C3113AC59}" type="presParOf" srcId="{3561A261-46D6-49DE-AEB9-09CB23CAFA0A}" destId="{1C96DA39-4441-4475-B21D-318A98B3DBED}" srcOrd="1" destOrd="0" presId="urn:microsoft.com/office/officeart/2005/8/layout/hList7"/>
    <dgm:cxn modelId="{340FE77B-7957-4643-8FDD-41A81C25A364}" type="presParOf" srcId="{1C96DA39-4441-4475-B21D-318A98B3DBED}" destId="{5AECA32B-5964-4062-B921-736AA7D8015E}" srcOrd="0" destOrd="0" presId="urn:microsoft.com/office/officeart/2005/8/layout/hList7"/>
    <dgm:cxn modelId="{D5344F57-8305-45B5-BE64-04C1440F1015}" type="presParOf" srcId="{5AECA32B-5964-4062-B921-736AA7D8015E}" destId="{2EEB466A-3450-4DEE-A8F6-509BB5C81ADA}" srcOrd="0" destOrd="0" presId="urn:microsoft.com/office/officeart/2005/8/layout/hList7"/>
    <dgm:cxn modelId="{3B78949E-177E-4864-BE9A-592CF462081F}" type="presParOf" srcId="{5AECA32B-5964-4062-B921-736AA7D8015E}" destId="{9361F17A-B3CA-4D36-9433-05CCD86353F4}" srcOrd="1" destOrd="0" presId="urn:microsoft.com/office/officeart/2005/8/layout/hList7"/>
    <dgm:cxn modelId="{AE3061F0-65AB-47CB-99DC-707BF14D9F61}" type="presParOf" srcId="{5AECA32B-5964-4062-B921-736AA7D8015E}" destId="{6A169F1B-6528-456D-97A6-45EFD4F25D54}" srcOrd="2" destOrd="0" presId="urn:microsoft.com/office/officeart/2005/8/layout/hList7"/>
    <dgm:cxn modelId="{ED273E5D-34B0-4665-AF40-12DDA942CA18}" type="presParOf" srcId="{5AECA32B-5964-4062-B921-736AA7D8015E}" destId="{F5F382E8-069E-449D-AE2C-F6649F5290E0}" srcOrd="3" destOrd="0" presId="urn:microsoft.com/office/officeart/2005/8/layout/hList7"/>
    <dgm:cxn modelId="{2FFDBD0C-1860-4050-98B3-981EF5CA6526}" type="presParOf" srcId="{1C96DA39-4441-4475-B21D-318A98B3DBED}" destId="{25C4D041-6411-42C1-B69C-946614FB5811}" srcOrd="1" destOrd="0" presId="urn:microsoft.com/office/officeart/2005/8/layout/hList7"/>
    <dgm:cxn modelId="{510262A2-5E67-4278-B2E5-B8381930AEC1}" type="presParOf" srcId="{1C96DA39-4441-4475-B21D-318A98B3DBED}" destId="{9B63DF61-EE10-4BA2-8D81-F72D55177B88}" srcOrd="2" destOrd="0" presId="urn:microsoft.com/office/officeart/2005/8/layout/hList7"/>
    <dgm:cxn modelId="{43CBB5F4-77AF-4E5D-9454-32D8039FA24D}" type="presParOf" srcId="{9B63DF61-EE10-4BA2-8D81-F72D55177B88}" destId="{BEA0E4B7-3C36-44F0-8595-DE86C8F71E08}" srcOrd="0" destOrd="0" presId="urn:microsoft.com/office/officeart/2005/8/layout/hList7"/>
    <dgm:cxn modelId="{D31160FB-29AE-4AB6-8AE6-3060FE91EDAC}" type="presParOf" srcId="{9B63DF61-EE10-4BA2-8D81-F72D55177B88}" destId="{53209BB5-03B4-41F1-943D-C9A050223BBF}" srcOrd="1" destOrd="0" presId="urn:microsoft.com/office/officeart/2005/8/layout/hList7"/>
    <dgm:cxn modelId="{8843F7D8-25E3-4AF3-88B4-D9B8A4535723}" type="presParOf" srcId="{9B63DF61-EE10-4BA2-8D81-F72D55177B88}" destId="{5F31264A-8421-4442-8E66-6D83CE8840A2}" srcOrd="2" destOrd="0" presId="urn:microsoft.com/office/officeart/2005/8/layout/hList7"/>
    <dgm:cxn modelId="{714B4BB1-A6A4-4641-B3D3-B4A908B18162}" type="presParOf" srcId="{9B63DF61-EE10-4BA2-8D81-F72D55177B88}" destId="{18216B53-DA55-4997-883B-CD240DB472B7}" srcOrd="3" destOrd="0" presId="urn:microsoft.com/office/officeart/2005/8/layout/hList7"/>
    <dgm:cxn modelId="{3B25B634-A126-43D2-B7C6-C2E83B5B626E}" type="presParOf" srcId="{1C96DA39-4441-4475-B21D-318A98B3DBED}" destId="{87959917-938D-4E71-B7FF-0F6B29C84AF0}" srcOrd="3" destOrd="0" presId="urn:microsoft.com/office/officeart/2005/8/layout/hList7"/>
    <dgm:cxn modelId="{3124C4A8-6A5C-45FE-8DC1-F71D772BC6AD}" type="presParOf" srcId="{1C96DA39-4441-4475-B21D-318A98B3DBED}" destId="{8C27BA89-F7CF-454A-B550-8D693C527781}" srcOrd="4" destOrd="0" presId="urn:microsoft.com/office/officeart/2005/8/layout/hList7"/>
    <dgm:cxn modelId="{94052C30-5DE7-4B04-A4F3-4380FF8B7957}" type="presParOf" srcId="{8C27BA89-F7CF-454A-B550-8D693C527781}" destId="{3BF1BCAE-6A0D-45DB-BB5A-635054E97D35}" srcOrd="0" destOrd="0" presId="urn:microsoft.com/office/officeart/2005/8/layout/hList7"/>
    <dgm:cxn modelId="{44CA9742-0E40-46EA-84A6-8793D619A348}" type="presParOf" srcId="{8C27BA89-F7CF-454A-B550-8D693C527781}" destId="{C38BCB7E-8067-4210-A61A-178346AC697F}" srcOrd="1" destOrd="0" presId="urn:microsoft.com/office/officeart/2005/8/layout/hList7"/>
    <dgm:cxn modelId="{74D8B6C9-497D-42E2-B80F-EF7D27E8AECD}" type="presParOf" srcId="{8C27BA89-F7CF-454A-B550-8D693C527781}" destId="{DBF28319-9A93-42A6-B6BC-594EC446D241}" srcOrd="2" destOrd="0" presId="urn:microsoft.com/office/officeart/2005/8/layout/hList7"/>
    <dgm:cxn modelId="{DFC1D471-2CEF-4E85-88BD-F26B2ACEA2E2}" type="presParOf" srcId="{8C27BA89-F7CF-454A-B550-8D693C527781}" destId="{71033623-B669-4607-B4A6-7FBE747157A8}" srcOrd="3" destOrd="0" presId="urn:microsoft.com/office/officeart/2005/8/layout/hList7"/>
    <dgm:cxn modelId="{9F914D4D-6716-406C-A46D-2D8E010FEC2B}" type="presParOf" srcId="{1C96DA39-4441-4475-B21D-318A98B3DBED}" destId="{06FF6FC8-229C-4DD7-A607-F4B9B2B5E202}" srcOrd="5" destOrd="0" presId="urn:microsoft.com/office/officeart/2005/8/layout/hList7"/>
    <dgm:cxn modelId="{129B6ACA-5B45-4196-9A38-FFBB77F37DE9}" type="presParOf" srcId="{1C96DA39-4441-4475-B21D-318A98B3DBED}" destId="{83F0A7D4-E30A-49A5-BCD4-0EE8FF585738}" srcOrd="6" destOrd="0" presId="urn:microsoft.com/office/officeart/2005/8/layout/hList7"/>
    <dgm:cxn modelId="{E9B0F46A-1CA9-428A-B148-38F2E0C0BCCE}" type="presParOf" srcId="{83F0A7D4-E30A-49A5-BCD4-0EE8FF585738}" destId="{D6E0BC94-7B11-450E-8ED0-2DD1AAAA47D8}" srcOrd="0" destOrd="0" presId="urn:microsoft.com/office/officeart/2005/8/layout/hList7"/>
    <dgm:cxn modelId="{817FACFC-1D5B-437F-A35D-B06C78FDF1BC}" type="presParOf" srcId="{83F0A7D4-E30A-49A5-BCD4-0EE8FF585738}" destId="{A5CB3064-5A7F-484B-B4F2-CA5280AEDFCE}" srcOrd="1" destOrd="0" presId="urn:microsoft.com/office/officeart/2005/8/layout/hList7"/>
    <dgm:cxn modelId="{9022EBEB-5C43-462E-B906-0C1DD63DA1E0}" type="presParOf" srcId="{83F0A7D4-E30A-49A5-BCD4-0EE8FF585738}" destId="{22350F25-2BE3-4839-8E83-BFED4A75AD9C}" srcOrd="2" destOrd="0" presId="urn:microsoft.com/office/officeart/2005/8/layout/hList7"/>
    <dgm:cxn modelId="{EE1D5A65-647A-4B6E-AAB1-27DC496D30FD}" type="presParOf" srcId="{83F0A7D4-E30A-49A5-BCD4-0EE8FF585738}" destId="{A29CF83A-7AE4-4083-9685-3D74BF5C3C60}" srcOrd="3" destOrd="0" presId="urn:microsoft.com/office/officeart/2005/8/layout/hList7"/>
    <dgm:cxn modelId="{63B9A95A-7EEB-4CEE-8A0C-17FC65E02A3A}" type="presParOf" srcId="{1C96DA39-4441-4475-B21D-318A98B3DBED}" destId="{1DC89E45-9768-4A33-848C-90B151AC1B31}" srcOrd="7" destOrd="0" presId="urn:microsoft.com/office/officeart/2005/8/layout/hList7"/>
    <dgm:cxn modelId="{779C3C8F-D61B-4EAA-BD5A-44151DBBCD73}" type="presParOf" srcId="{1C96DA39-4441-4475-B21D-318A98B3DBED}" destId="{04D19A7A-661B-49D6-8D00-D4BE358732D4}" srcOrd="8" destOrd="0" presId="urn:microsoft.com/office/officeart/2005/8/layout/hList7"/>
    <dgm:cxn modelId="{BCBA0CA6-EA21-45EA-BB1E-79EF5029B268}" type="presParOf" srcId="{04D19A7A-661B-49D6-8D00-D4BE358732D4}" destId="{9C7FA06F-A79F-499D-AC6D-94DC93DF3622}" srcOrd="0" destOrd="0" presId="urn:microsoft.com/office/officeart/2005/8/layout/hList7"/>
    <dgm:cxn modelId="{662FCA51-E1B4-46E7-B54C-F5EF5825C282}" type="presParOf" srcId="{04D19A7A-661B-49D6-8D00-D4BE358732D4}" destId="{F4F6C79E-664B-42D8-AA81-FE3A5144B697}" srcOrd="1" destOrd="0" presId="urn:microsoft.com/office/officeart/2005/8/layout/hList7"/>
    <dgm:cxn modelId="{6B609F3F-9266-4514-AC5B-EAEED34DB876}" type="presParOf" srcId="{04D19A7A-661B-49D6-8D00-D4BE358732D4}" destId="{69528950-BD65-402A-8D9B-BFE79D3B47BD}" srcOrd="2" destOrd="0" presId="urn:microsoft.com/office/officeart/2005/8/layout/hList7"/>
    <dgm:cxn modelId="{72E1E97B-8F9B-4E9C-976D-9EADECB03761}" type="presParOf" srcId="{04D19A7A-661B-49D6-8D00-D4BE358732D4}" destId="{42F61842-BAFF-42C7-AB94-A39A1AA92242}"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DF7C4F-C5FA-4E40-BA09-363DF38C7362}" type="doc">
      <dgm:prSet loTypeId="urn:microsoft.com/office/officeart/2005/8/layout/vList4" loCatId="picture" qsTypeId="urn:microsoft.com/office/officeart/2005/8/quickstyle/simple1" qsCatId="simple" csTypeId="urn:microsoft.com/office/officeart/2005/8/colors/colorful3" csCatId="colorful" phldr="1"/>
      <dgm:spPr/>
      <dgm:t>
        <a:bodyPr/>
        <a:lstStyle/>
        <a:p>
          <a:endParaRPr lang="en-US"/>
        </a:p>
      </dgm:t>
    </dgm:pt>
    <dgm:pt modelId="{06BE213C-ADF6-47A3-A73F-51B7FAE09C9C}">
      <dgm:prSet custT="1"/>
      <dgm:spPr/>
      <dgm:t>
        <a:bodyPr anchor="ctr"/>
        <a:lstStyle/>
        <a:p>
          <a:pPr marL="112713" indent="4763">
            <a:lnSpc>
              <a:spcPct val="90000"/>
            </a:lnSpc>
            <a:spcBef>
              <a:spcPts val="0"/>
            </a:spcBef>
            <a:spcAft>
              <a:spcPts val="0"/>
            </a:spcAft>
            <a:buNone/>
          </a:pPr>
          <a:r>
            <a:rPr lang="en-US" sz="1400" dirty="0"/>
            <a:t>ETC Learning Collaborative to engage transplant centers, Organ Procurement Organizations, large donor hospitals, patients/family to learn strategies to increase transplantation and spread best practices</a:t>
          </a:r>
        </a:p>
      </dgm:t>
    </dgm:pt>
    <dgm:pt modelId="{ED840C22-BDD1-410F-9B23-7CB9D44D6410}" type="parTrans" cxnId="{019E76B5-A89B-47D3-8303-01289E3A11D9}">
      <dgm:prSet/>
      <dgm:spPr/>
      <dgm:t>
        <a:bodyPr/>
        <a:lstStyle/>
        <a:p>
          <a:pPr>
            <a:lnSpc>
              <a:spcPct val="90000"/>
            </a:lnSpc>
            <a:spcBef>
              <a:spcPts val="0"/>
            </a:spcBef>
            <a:spcAft>
              <a:spcPts val="0"/>
            </a:spcAft>
          </a:pPr>
          <a:endParaRPr lang="en-US"/>
        </a:p>
      </dgm:t>
    </dgm:pt>
    <dgm:pt modelId="{0C72D5C8-7313-43EA-B2B7-EC3DF5A70283}" type="sibTrans" cxnId="{019E76B5-A89B-47D3-8303-01289E3A11D9}">
      <dgm:prSet/>
      <dgm:spPr/>
      <dgm:t>
        <a:bodyPr/>
        <a:lstStyle/>
        <a:p>
          <a:pPr>
            <a:lnSpc>
              <a:spcPct val="90000"/>
            </a:lnSpc>
            <a:spcBef>
              <a:spcPts val="0"/>
            </a:spcBef>
            <a:spcAft>
              <a:spcPts val="0"/>
            </a:spcAft>
          </a:pPr>
          <a:endParaRPr lang="en-US"/>
        </a:p>
      </dgm:t>
    </dgm:pt>
    <dgm:pt modelId="{2AD380CD-88D9-4717-9353-25C91F24269B}">
      <dgm:prSet phldrT="[Text]" custT="1"/>
      <dgm:spPr/>
      <dgm:t>
        <a:bodyPr anchor="ctr"/>
        <a:lstStyle/>
        <a:p>
          <a:pPr marL="112713" indent="4763">
            <a:lnSpc>
              <a:spcPct val="90000"/>
            </a:lnSpc>
            <a:spcBef>
              <a:spcPts val="0"/>
            </a:spcBef>
            <a:spcAft>
              <a:spcPts val="0"/>
            </a:spcAft>
            <a:buNone/>
          </a:pPr>
          <a:r>
            <a:rPr lang="en-US" sz="1800" b="1" dirty="0"/>
            <a:t>Broaden who can furnish KDE Benefit</a:t>
          </a:r>
        </a:p>
      </dgm:t>
    </dgm:pt>
    <dgm:pt modelId="{798380EF-7B1D-456A-B550-A4715711D5A5}" type="parTrans" cxnId="{20CCFCD6-3779-4A8F-B212-2796E6D8A157}">
      <dgm:prSet/>
      <dgm:spPr/>
      <dgm:t>
        <a:bodyPr/>
        <a:lstStyle/>
        <a:p>
          <a:pPr>
            <a:lnSpc>
              <a:spcPct val="90000"/>
            </a:lnSpc>
            <a:spcBef>
              <a:spcPts val="0"/>
            </a:spcBef>
            <a:spcAft>
              <a:spcPts val="0"/>
            </a:spcAft>
          </a:pPr>
          <a:endParaRPr lang="en-US"/>
        </a:p>
      </dgm:t>
    </dgm:pt>
    <dgm:pt modelId="{1D5A19B6-816F-4A30-AC64-D49975EE14B7}" type="sibTrans" cxnId="{20CCFCD6-3779-4A8F-B212-2796E6D8A157}">
      <dgm:prSet/>
      <dgm:spPr/>
      <dgm:t>
        <a:bodyPr/>
        <a:lstStyle/>
        <a:p>
          <a:pPr>
            <a:lnSpc>
              <a:spcPct val="90000"/>
            </a:lnSpc>
            <a:spcBef>
              <a:spcPts val="0"/>
            </a:spcBef>
            <a:spcAft>
              <a:spcPts val="0"/>
            </a:spcAft>
          </a:pPr>
          <a:endParaRPr lang="en-US"/>
        </a:p>
      </dgm:t>
    </dgm:pt>
    <dgm:pt modelId="{A7ECD338-19FA-4B0A-928E-662F6D0BB8F0}">
      <dgm:prSet custT="1"/>
      <dgm:spPr/>
      <dgm:t>
        <a:bodyPr anchor="ctr"/>
        <a:lstStyle/>
        <a:p>
          <a:pPr marL="117475" indent="0">
            <a:lnSpc>
              <a:spcPct val="90000"/>
            </a:lnSpc>
            <a:spcBef>
              <a:spcPts val="0"/>
            </a:spcBef>
            <a:spcAft>
              <a:spcPts val="0"/>
            </a:spcAft>
          </a:pPr>
          <a:r>
            <a:rPr lang="en-US" sz="1800" b="1" dirty="0"/>
            <a:t>Incorporate home dialysis patient experience measures into ETC model scoring aimed to incentivize improved quality of care</a:t>
          </a:r>
        </a:p>
      </dgm:t>
    </dgm:pt>
    <dgm:pt modelId="{2A6766F4-7745-43A6-991D-EE98208043A5}" type="parTrans" cxnId="{F58881C4-A2C9-4AE2-AA18-2FB232FF518B}">
      <dgm:prSet/>
      <dgm:spPr/>
      <dgm:t>
        <a:bodyPr/>
        <a:lstStyle/>
        <a:p>
          <a:pPr>
            <a:lnSpc>
              <a:spcPct val="90000"/>
            </a:lnSpc>
            <a:spcBef>
              <a:spcPts val="0"/>
            </a:spcBef>
            <a:spcAft>
              <a:spcPts val="0"/>
            </a:spcAft>
          </a:pPr>
          <a:endParaRPr lang="en-US"/>
        </a:p>
      </dgm:t>
    </dgm:pt>
    <dgm:pt modelId="{CDE6192C-0C02-4C35-A5F2-C9773DBF0175}" type="sibTrans" cxnId="{F58881C4-A2C9-4AE2-AA18-2FB232FF518B}">
      <dgm:prSet/>
      <dgm:spPr/>
      <dgm:t>
        <a:bodyPr/>
        <a:lstStyle/>
        <a:p>
          <a:pPr>
            <a:lnSpc>
              <a:spcPct val="90000"/>
            </a:lnSpc>
            <a:spcBef>
              <a:spcPts val="0"/>
            </a:spcBef>
            <a:spcAft>
              <a:spcPts val="0"/>
            </a:spcAft>
          </a:pPr>
          <a:endParaRPr lang="en-US"/>
        </a:p>
      </dgm:t>
    </dgm:pt>
    <dgm:pt modelId="{065328F2-8D43-4355-8646-05A2E32CB989}">
      <dgm:prSet phldrT="[Text]" custT="1"/>
      <dgm:spPr/>
      <dgm:t>
        <a:bodyPr anchor="ctr"/>
        <a:lstStyle/>
        <a:p>
          <a:pPr marL="112713" indent="4763">
            <a:lnSpc>
              <a:spcPct val="90000"/>
            </a:lnSpc>
            <a:spcBef>
              <a:spcPts val="0"/>
            </a:spcBef>
            <a:spcAft>
              <a:spcPts val="0"/>
            </a:spcAft>
            <a:buNone/>
          </a:pPr>
          <a:r>
            <a:rPr lang="en-US" sz="1800" b="1" dirty="0"/>
            <a:t>Include additional criteria to identify poorer socioeconomic status</a:t>
          </a:r>
        </a:p>
      </dgm:t>
    </dgm:pt>
    <dgm:pt modelId="{7C0D25F7-C07D-4F12-B188-BBDF91D57AB9}" type="parTrans" cxnId="{0AB1C2E4-D592-4CB4-9CB6-3AE5E947C610}">
      <dgm:prSet/>
      <dgm:spPr/>
      <dgm:t>
        <a:bodyPr/>
        <a:lstStyle/>
        <a:p>
          <a:pPr>
            <a:lnSpc>
              <a:spcPct val="90000"/>
            </a:lnSpc>
            <a:spcBef>
              <a:spcPts val="0"/>
            </a:spcBef>
            <a:spcAft>
              <a:spcPts val="0"/>
            </a:spcAft>
          </a:pPr>
          <a:endParaRPr lang="en-US"/>
        </a:p>
      </dgm:t>
    </dgm:pt>
    <dgm:pt modelId="{4FD6B567-9EC5-4AB5-AB58-5F4C331A3472}" type="sibTrans" cxnId="{0AB1C2E4-D592-4CB4-9CB6-3AE5E947C610}">
      <dgm:prSet/>
      <dgm:spPr/>
      <dgm:t>
        <a:bodyPr/>
        <a:lstStyle/>
        <a:p>
          <a:pPr>
            <a:lnSpc>
              <a:spcPct val="90000"/>
            </a:lnSpc>
            <a:spcBef>
              <a:spcPts val="0"/>
            </a:spcBef>
            <a:spcAft>
              <a:spcPts val="0"/>
            </a:spcAft>
          </a:pPr>
          <a:endParaRPr lang="en-US"/>
        </a:p>
      </dgm:t>
    </dgm:pt>
    <dgm:pt modelId="{3568F3B9-B773-45FB-BE69-44A94347A60A}">
      <dgm:prSet phldrT="[Text]" custT="1"/>
      <dgm:spPr/>
      <dgm:t>
        <a:bodyPr anchor="ctr"/>
        <a:lstStyle/>
        <a:p>
          <a:pPr marL="112713" indent="4763">
            <a:lnSpc>
              <a:spcPct val="90000"/>
            </a:lnSpc>
            <a:spcBef>
              <a:spcPts val="0"/>
            </a:spcBef>
            <a:spcAft>
              <a:spcPts val="0"/>
            </a:spcAft>
            <a:buNone/>
          </a:pPr>
          <a:r>
            <a:rPr lang="en-US" sz="1400" dirty="0"/>
            <a:t>Incentive clinicians to record poor socioeconomic status in patients beyond Dual-Eligible and Low-Income Subsidy (LIS) status (ex. use of z-codes)</a:t>
          </a:r>
        </a:p>
      </dgm:t>
    </dgm:pt>
    <dgm:pt modelId="{C09AF280-4F47-447F-AD57-8CE598DD5629}" type="parTrans" cxnId="{3D51B253-02ED-4456-A5C5-ABFAAB2A9017}">
      <dgm:prSet/>
      <dgm:spPr/>
      <dgm:t>
        <a:bodyPr/>
        <a:lstStyle/>
        <a:p>
          <a:pPr>
            <a:lnSpc>
              <a:spcPct val="90000"/>
            </a:lnSpc>
            <a:spcBef>
              <a:spcPts val="0"/>
            </a:spcBef>
            <a:spcAft>
              <a:spcPts val="0"/>
            </a:spcAft>
          </a:pPr>
          <a:endParaRPr lang="en-US"/>
        </a:p>
      </dgm:t>
    </dgm:pt>
    <dgm:pt modelId="{255923A2-433D-4D74-8DF2-2C6B83FDEDCB}" type="sibTrans" cxnId="{3D51B253-02ED-4456-A5C5-ABFAAB2A9017}">
      <dgm:prSet/>
      <dgm:spPr/>
      <dgm:t>
        <a:bodyPr/>
        <a:lstStyle/>
        <a:p>
          <a:pPr>
            <a:lnSpc>
              <a:spcPct val="90000"/>
            </a:lnSpc>
            <a:spcBef>
              <a:spcPts val="0"/>
            </a:spcBef>
            <a:spcAft>
              <a:spcPts val="0"/>
            </a:spcAft>
          </a:pPr>
          <a:endParaRPr lang="en-US"/>
        </a:p>
      </dgm:t>
    </dgm:pt>
    <dgm:pt modelId="{6C52A493-55F0-4A1D-85C1-FB01267630FE}">
      <dgm:prSet phldrT="[Text]" custT="1"/>
      <dgm:spPr/>
      <dgm:t>
        <a:bodyPr anchor="ctr"/>
        <a:lstStyle/>
        <a:p>
          <a:pPr marL="233363" indent="-115888">
            <a:lnSpc>
              <a:spcPct val="90000"/>
            </a:lnSpc>
            <a:spcBef>
              <a:spcPts val="0"/>
            </a:spcBef>
            <a:spcAft>
              <a:spcPts val="0"/>
            </a:spcAft>
            <a:buNone/>
          </a:pPr>
          <a:r>
            <a:rPr lang="en-US" sz="1800" b="1" dirty="0"/>
            <a:t>Expand ETC Model</a:t>
          </a:r>
        </a:p>
      </dgm:t>
    </dgm:pt>
    <dgm:pt modelId="{C47D707C-418A-48D4-9534-AD127425FE1A}" type="parTrans" cxnId="{7DF2DEE7-5B81-4DE9-B2CD-EC9532B6771F}">
      <dgm:prSet/>
      <dgm:spPr/>
      <dgm:t>
        <a:bodyPr/>
        <a:lstStyle/>
        <a:p>
          <a:pPr>
            <a:lnSpc>
              <a:spcPct val="90000"/>
            </a:lnSpc>
            <a:spcBef>
              <a:spcPts val="0"/>
            </a:spcBef>
            <a:spcAft>
              <a:spcPts val="0"/>
            </a:spcAft>
          </a:pPr>
          <a:endParaRPr lang="en-US"/>
        </a:p>
      </dgm:t>
    </dgm:pt>
    <dgm:pt modelId="{12F68B1E-4432-434D-B605-DF51818969B4}" type="sibTrans" cxnId="{7DF2DEE7-5B81-4DE9-B2CD-EC9532B6771F}">
      <dgm:prSet/>
      <dgm:spPr/>
      <dgm:t>
        <a:bodyPr/>
        <a:lstStyle/>
        <a:p>
          <a:pPr>
            <a:lnSpc>
              <a:spcPct val="90000"/>
            </a:lnSpc>
            <a:spcBef>
              <a:spcPts val="0"/>
            </a:spcBef>
            <a:spcAft>
              <a:spcPts val="0"/>
            </a:spcAft>
          </a:pPr>
          <a:endParaRPr lang="en-US"/>
        </a:p>
      </dgm:t>
    </dgm:pt>
    <dgm:pt modelId="{A3ACA6E1-1E28-4878-A5A2-28634B22BDB1}">
      <dgm:prSet phldrT="[Text]" custT="1"/>
      <dgm:spPr/>
      <dgm:t>
        <a:bodyPr anchor="ctr"/>
        <a:lstStyle/>
        <a:p>
          <a:pPr marL="112713" indent="4763">
            <a:lnSpc>
              <a:spcPct val="90000"/>
            </a:lnSpc>
            <a:spcBef>
              <a:spcPts val="0"/>
            </a:spcBef>
            <a:spcAft>
              <a:spcPts val="0"/>
            </a:spcAft>
            <a:buNone/>
          </a:pPr>
          <a:r>
            <a:rPr lang="en-US" sz="1400" dirty="0"/>
            <a:t>May undertake future rulemaking to expand the duration and scope if they can do so with sufficient participant notice (90-days)</a:t>
          </a:r>
        </a:p>
      </dgm:t>
    </dgm:pt>
    <dgm:pt modelId="{5F34C516-EA31-488C-A271-D339951509E9}" type="parTrans" cxnId="{3E297DBE-0F29-4113-AD7E-ACD9E91017AE}">
      <dgm:prSet/>
      <dgm:spPr/>
      <dgm:t>
        <a:bodyPr/>
        <a:lstStyle/>
        <a:p>
          <a:pPr>
            <a:lnSpc>
              <a:spcPct val="90000"/>
            </a:lnSpc>
            <a:spcBef>
              <a:spcPts val="0"/>
            </a:spcBef>
            <a:spcAft>
              <a:spcPts val="0"/>
            </a:spcAft>
          </a:pPr>
          <a:endParaRPr lang="en-US"/>
        </a:p>
      </dgm:t>
    </dgm:pt>
    <dgm:pt modelId="{72746E30-2C6B-468A-858C-2DF39ECF65F0}" type="sibTrans" cxnId="{3E297DBE-0F29-4113-AD7E-ACD9E91017AE}">
      <dgm:prSet/>
      <dgm:spPr/>
      <dgm:t>
        <a:bodyPr/>
        <a:lstStyle/>
        <a:p>
          <a:pPr>
            <a:lnSpc>
              <a:spcPct val="90000"/>
            </a:lnSpc>
            <a:spcBef>
              <a:spcPts val="0"/>
            </a:spcBef>
            <a:spcAft>
              <a:spcPts val="0"/>
            </a:spcAft>
          </a:pPr>
          <a:endParaRPr lang="en-US"/>
        </a:p>
      </dgm:t>
    </dgm:pt>
    <dgm:pt modelId="{F5B89127-9758-4FFC-8543-7879081A7767}">
      <dgm:prSet custT="1"/>
      <dgm:spPr/>
      <dgm:t>
        <a:bodyPr anchor="ctr"/>
        <a:lstStyle/>
        <a:p>
          <a:pPr marL="112713" indent="4763">
            <a:lnSpc>
              <a:spcPct val="90000"/>
            </a:lnSpc>
            <a:spcBef>
              <a:spcPts val="0"/>
            </a:spcBef>
            <a:spcAft>
              <a:spcPts val="0"/>
            </a:spcAft>
            <a:buNone/>
          </a:pPr>
          <a:r>
            <a:rPr lang="en-US" sz="1800" b="1" dirty="0"/>
            <a:t>Include deceased donor transplants vs transplant waitlist</a:t>
          </a:r>
        </a:p>
      </dgm:t>
    </dgm:pt>
    <dgm:pt modelId="{813B78CE-ECFE-477C-9AA0-A82F0365D527}" type="parTrans" cxnId="{F866D6A7-0093-4555-B55B-3AB938A4F8BE}">
      <dgm:prSet/>
      <dgm:spPr/>
      <dgm:t>
        <a:bodyPr/>
        <a:lstStyle/>
        <a:p>
          <a:pPr>
            <a:lnSpc>
              <a:spcPct val="90000"/>
            </a:lnSpc>
            <a:spcBef>
              <a:spcPts val="0"/>
            </a:spcBef>
            <a:spcAft>
              <a:spcPts val="0"/>
            </a:spcAft>
          </a:pPr>
          <a:endParaRPr lang="en-US"/>
        </a:p>
      </dgm:t>
    </dgm:pt>
    <dgm:pt modelId="{D3FEE6F2-86FC-4C13-A9AB-7D74A32994D8}" type="sibTrans" cxnId="{F866D6A7-0093-4555-B55B-3AB938A4F8BE}">
      <dgm:prSet/>
      <dgm:spPr/>
      <dgm:t>
        <a:bodyPr/>
        <a:lstStyle/>
        <a:p>
          <a:pPr>
            <a:lnSpc>
              <a:spcPct val="90000"/>
            </a:lnSpc>
            <a:spcBef>
              <a:spcPts val="0"/>
            </a:spcBef>
            <a:spcAft>
              <a:spcPts val="0"/>
            </a:spcAft>
          </a:pPr>
          <a:endParaRPr lang="en-US"/>
        </a:p>
      </dgm:t>
    </dgm:pt>
    <dgm:pt modelId="{D4B204D1-CF49-4BFC-AEEA-3B0F69C2AEA5}">
      <dgm:prSet phldrT="[Text]" custT="1"/>
      <dgm:spPr/>
      <dgm:t>
        <a:bodyPr anchor="ctr"/>
        <a:lstStyle/>
        <a:p>
          <a:pPr marL="112713" indent="4763">
            <a:lnSpc>
              <a:spcPct val="90000"/>
            </a:lnSpc>
            <a:spcBef>
              <a:spcPts val="0"/>
            </a:spcBef>
            <a:spcAft>
              <a:spcPts val="0"/>
            </a:spcAft>
            <a:buNone/>
          </a:pPr>
          <a:r>
            <a:rPr lang="en-US" sz="1400" dirty="0"/>
            <a:t>CMS may allow non-practice ETC clinicians, not employed by a dialysis provider, to furnish KDE with a referral (ex. Primary Care clinicians)</a:t>
          </a:r>
          <a:endParaRPr lang="en-US" sz="1100" dirty="0"/>
        </a:p>
      </dgm:t>
    </dgm:pt>
    <dgm:pt modelId="{952AD49A-13D5-4967-A3F6-1BD2D20D3E6B}" type="parTrans" cxnId="{8D8F00C8-AC37-4243-826B-86071D3B9241}">
      <dgm:prSet/>
      <dgm:spPr/>
      <dgm:t>
        <a:bodyPr/>
        <a:lstStyle/>
        <a:p>
          <a:pPr>
            <a:lnSpc>
              <a:spcPct val="90000"/>
            </a:lnSpc>
            <a:spcBef>
              <a:spcPts val="0"/>
            </a:spcBef>
            <a:spcAft>
              <a:spcPts val="0"/>
            </a:spcAft>
          </a:pPr>
          <a:endParaRPr lang="en-US"/>
        </a:p>
      </dgm:t>
    </dgm:pt>
    <dgm:pt modelId="{371C3CE9-AF50-4656-ABA0-237C712CCF14}" type="sibTrans" cxnId="{8D8F00C8-AC37-4243-826B-86071D3B9241}">
      <dgm:prSet/>
      <dgm:spPr/>
      <dgm:t>
        <a:bodyPr/>
        <a:lstStyle/>
        <a:p>
          <a:pPr>
            <a:lnSpc>
              <a:spcPct val="90000"/>
            </a:lnSpc>
            <a:spcBef>
              <a:spcPts val="0"/>
            </a:spcBef>
            <a:spcAft>
              <a:spcPts val="0"/>
            </a:spcAft>
          </a:pPr>
          <a:endParaRPr lang="en-US"/>
        </a:p>
      </dgm:t>
    </dgm:pt>
    <dgm:pt modelId="{1F0E7FAE-AE4E-43B8-9896-AD541AC8D6EB}" type="pres">
      <dgm:prSet presAssocID="{A2DF7C4F-C5FA-4E40-BA09-363DF38C7362}" presName="linear" presStyleCnt="0">
        <dgm:presLayoutVars>
          <dgm:dir/>
          <dgm:resizeHandles val="exact"/>
        </dgm:presLayoutVars>
      </dgm:prSet>
      <dgm:spPr/>
    </dgm:pt>
    <dgm:pt modelId="{5A688C93-5967-4530-9F59-F35838A333CD}" type="pres">
      <dgm:prSet presAssocID="{A7ECD338-19FA-4B0A-928E-662F6D0BB8F0}" presName="comp" presStyleCnt="0"/>
      <dgm:spPr/>
    </dgm:pt>
    <dgm:pt modelId="{0D641F53-6389-4BA8-B9EE-A3820C8F1E86}" type="pres">
      <dgm:prSet presAssocID="{A7ECD338-19FA-4B0A-928E-662F6D0BB8F0}" presName="box" presStyleLbl="node1" presStyleIdx="0" presStyleCnt="5"/>
      <dgm:spPr/>
    </dgm:pt>
    <dgm:pt modelId="{1F6A05B7-57A9-4E79-B957-B3C036E7EA71}" type="pres">
      <dgm:prSet presAssocID="{A7ECD338-19FA-4B0A-928E-662F6D0BB8F0}" presName="img" presStyleLbl="fgImgPlace1" presStyleIdx="0" presStyleCnt="5"/>
      <dgm:spPr>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1814" t="-10588" r="31036" b="-13494"/>
          </a:stretch>
        </a:blipFill>
      </dgm:spPr>
    </dgm:pt>
    <dgm:pt modelId="{0584287C-5969-4664-BAC4-704687D5F88E}" type="pres">
      <dgm:prSet presAssocID="{A7ECD338-19FA-4B0A-928E-662F6D0BB8F0}" presName="text" presStyleLbl="node1" presStyleIdx="0" presStyleCnt="5">
        <dgm:presLayoutVars>
          <dgm:bulletEnabled val="1"/>
        </dgm:presLayoutVars>
      </dgm:prSet>
      <dgm:spPr/>
    </dgm:pt>
    <dgm:pt modelId="{C29D5084-F1F2-4000-9A43-986D50484B07}" type="pres">
      <dgm:prSet presAssocID="{CDE6192C-0C02-4C35-A5F2-C9773DBF0175}" presName="spacer" presStyleCnt="0"/>
      <dgm:spPr/>
    </dgm:pt>
    <dgm:pt modelId="{B0CD9224-4004-4CDD-876A-8641E304F24F}" type="pres">
      <dgm:prSet presAssocID="{F5B89127-9758-4FFC-8543-7879081A7767}" presName="comp" presStyleCnt="0"/>
      <dgm:spPr/>
    </dgm:pt>
    <dgm:pt modelId="{326CCDF3-77A2-46E0-84A4-0673871B507E}" type="pres">
      <dgm:prSet presAssocID="{F5B89127-9758-4FFC-8543-7879081A7767}" presName="box" presStyleLbl="node1" presStyleIdx="1" presStyleCnt="5"/>
      <dgm:spPr/>
    </dgm:pt>
    <dgm:pt modelId="{41C571D5-E706-4ECA-8F4B-6AB8FCB97699}" type="pres">
      <dgm:prSet presAssocID="{F5B89127-9758-4FFC-8543-7879081A7767}" presName="img" presStyleLbl="fgImgPlace1" presStyleIdx="1" presStyleCnt="5"/>
      <dgm:spPr>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38908" t="13125" r="38126" b="10169"/>
          </a:stretch>
        </a:blipFill>
      </dgm:spPr>
    </dgm:pt>
    <dgm:pt modelId="{2451594A-D50C-4B90-8EAF-906B0365754B}" type="pres">
      <dgm:prSet presAssocID="{F5B89127-9758-4FFC-8543-7879081A7767}" presName="text" presStyleLbl="node1" presStyleIdx="1" presStyleCnt="5">
        <dgm:presLayoutVars>
          <dgm:bulletEnabled val="1"/>
        </dgm:presLayoutVars>
      </dgm:prSet>
      <dgm:spPr/>
    </dgm:pt>
    <dgm:pt modelId="{0D608D3C-C1D2-456A-99BE-22CF480A5F3C}" type="pres">
      <dgm:prSet presAssocID="{D3FEE6F2-86FC-4C13-A9AB-7D74A32994D8}" presName="spacer" presStyleCnt="0"/>
      <dgm:spPr/>
    </dgm:pt>
    <dgm:pt modelId="{1129828C-D0CE-41C8-8F72-514216B727EF}" type="pres">
      <dgm:prSet presAssocID="{6C52A493-55F0-4A1D-85C1-FB01267630FE}" presName="comp" presStyleCnt="0"/>
      <dgm:spPr/>
    </dgm:pt>
    <dgm:pt modelId="{0FA39725-1E45-4457-A32C-5ED34AC6799D}" type="pres">
      <dgm:prSet presAssocID="{6C52A493-55F0-4A1D-85C1-FB01267630FE}" presName="box" presStyleLbl="node1" presStyleIdx="2" presStyleCnt="5"/>
      <dgm:spPr/>
    </dgm:pt>
    <dgm:pt modelId="{4CFCB2B4-7DFA-4977-AD98-B40BF8A6B968}" type="pres">
      <dgm:prSet presAssocID="{6C52A493-55F0-4A1D-85C1-FB01267630FE}" presName="img" presStyleLbl="fgImgPlace1" presStyleIdx="2" presStyleCnt="5"/>
      <dgm:spPr>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38220" t="10587" r="37471" b="6763"/>
          </a:stretch>
        </a:blipFill>
      </dgm:spPr>
    </dgm:pt>
    <dgm:pt modelId="{69052905-5739-4FC7-85B2-FDD0FCF7FD7E}" type="pres">
      <dgm:prSet presAssocID="{6C52A493-55F0-4A1D-85C1-FB01267630FE}" presName="text" presStyleLbl="node1" presStyleIdx="2" presStyleCnt="5">
        <dgm:presLayoutVars>
          <dgm:bulletEnabled val="1"/>
        </dgm:presLayoutVars>
      </dgm:prSet>
      <dgm:spPr/>
    </dgm:pt>
    <dgm:pt modelId="{EA10FE55-DB82-4338-988D-DD021B41CEC3}" type="pres">
      <dgm:prSet presAssocID="{12F68B1E-4432-434D-B605-DF51818969B4}" presName="spacer" presStyleCnt="0"/>
      <dgm:spPr/>
    </dgm:pt>
    <dgm:pt modelId="{0178A128-09E1-4E36-A02D-B820A09B01AC}" type="pres">
      <dgm:prSet presAssocID="{2AD380CD-88D9-4717-9353-25C91F24269B}" presName="comp" presStyleCnt="0"/>
      <dgm:spPr/>
    </dgm:pt>
    <dgm:pt modelId="{46D41753-3713-4D27-8A21-310DA26A37A3}" type="pres">
      <dgm:prSet presAssocID="{2AD380CD-88D9-4717-9353-25C91F24269B}" presName="box" presStyleLbl="node1" presStyleIdx="3" presStyleCnt="5"/>
      <dgm:spPr/>
    </dgm:pt>
    <dgm:pt modelId="{C67052D4-5C5C-44AF-B3C9-CDB0F0812B25}" type="pres">
      <dgm:prSet presAssocID="{2AD380CD-88D9-4717-9353-25C91F24269B}" presName="img" presStyleLbl="fgImgPlace1" presStyleIdx="3" presStyleCnt="5"/>
      <dgm:spPr>
        <a:blipFill dpi="0" rotWithShape="1">
          <a:blip xmlns:r="http://schemas.openxmlformats.org/officeDocument/2006/relationships" r:embed="rId4">
            <a:lum bright="70000" contrast="-70000"/>
            <a:extLst>
              <a:ext uri="{28A0092B-C50C-407E-A947-70E740481C1C}">
                <a14:useLocalDpi xmlns:a14="http://schemas.microsoft.com/office/drawing/2010/main" val="0"/>
              </a:ext>
            </a:extLst>
          </a:blip>
          <a:srcRect/>
          <a:stretch>
            <a:fillRect l="21948" t="-18549" r="19972" b="-75434"/>
          </a:stretch>
        </a:blipFill>
      </dgm:spPr>
    </dgm:pt>
    <dgm:pt modelId="{4E777405-CDAC-406E-93E6-46F42164AE56}" type="pres">
      <dgm:prSet presAssocID="{2AD380CD-88D9-4717-9353-25C91F24269B}" presName="text" presStyleLbl="node1" presStyleIdx="3" presStyleCnt="5">
        <dgm:presLayoutVars>
          <dgm:bulletEnabled val="1"/>
        </dgm:presLayoutVars>
      </dgm:prSet>
      <dgm:spPr/>
    </dgm:pt>
    <dgm:pt modelId="{C48F65D1-64DE-4559-BFD6-2AB0EE7B9E6B}" type="pres">
      <dgm:prSet presAssocID="{1D5A19B6-816F-4A30-AC64-D49975EE14B7}" presName="spacer" presStyleCnt="0"/>
      <dgm:spPr/>
    </dgm:pt>
    <dgm:pt modelId="{E0D29429-5811-450F-8D65-0A70063FC715}" type="pres">
      <dgm:prSet presAssocID="{065328F2-8D43-4355-8646-05A2E32CB989}" presName="comp" presStyleCnt="0"/>
      <dgm:spPr/>
    </dgm:pt>
    <dgm:pt modelId="{A7DEE33C-AEC9-4C21-AD3A-0A656CEA737C}" type="pres">
      <dgm:prSet presAssocID="{065328F2-8D43-4355-8646-05A2E32CB989}" presName="box" presStyleLbl="node1" presStyleIdx="4" presStyleCnt="5"/>
      <dgm:spPr/>
    </dgm:pt>
    <dgm:pt modelId="{4274BE9D-9669-439B-9A2F-C798F569E2C6}" type="pres">
      <dgm:prSet presAssocID="{065328F2-8D43-4355-8646-05A2E32CB989}" presName="img" presStyleLbl="fgImgPlace1" presStyleIdx="4" presStyleCnt="5" custLinFactNeighborY="-1419"/>
      <dgm:spPr>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29153" t="15910" r="28817" b="10959"/>
          </a:stretch>
        </a:blipFill>
      </dgm:spPr>
    </dgm:pt>
    <dgm:pt modelId="{F581D30C-80FF-4116-BC7B-D44C5516B0C0}" type="pres">
      <dgm:prSet presAssocID="{065328F2-8D43-4355-8646-05A2E32CB989}" presName="text" presStyleLbl="node1" presStyleIdx="4" presStyleCnt="5">
        <dgm:presLayoutVars>
          <dgm:bulletEnabled val="1"/>
        </dgm:presLayoutVars>
      </dgm:prSet>
      <dgm:spPr/>
    </dgm:pt>
  </dgm:ptLst>
  <dgm:cxnLst>
    <dgm:cxn modelId="{1439F012-1167-423E-8920-2226D1C2DF94}" type="presOf" srcId="{F5B89127-9758-4FFC-8543-7879081A7767}" destId="{2451594A-D50C-4B90-8EAF-906B0365754B}" srcOrd="1" destOrd="0" presId="urn:microsoft.com/office/officeart/2005/8/layout/vList4"/>
    <dgm:cxn modelId="{BB9CC530-6B59-48A4-B9C0-C21F9CAAAFE8}" type="presOf" srcId="{06BE213C-ADF6-47A3-A73F-51B7FAE09C9C}" destId="{326CCDF3-77A2-46E0-84A4-0673871B507E}" srcOrd="0" destOrd="1" presId="urn:microsoft.com/office/officeart/2005/8/layout/vList4"/>
    <dgm:cxn modelId="{21E8C839-6F42-496E-9816-2C54E945E16B}" type="presOf" srcId="{06BE213C-ADF6-47A3-A73F-51B7FAE09C9C}" destId="{2451594A-D50C-4B90-8EAF-906B0365754B}" srcOrd="1" destOrd="1" presId="urn:microsoft.com/office/officeart/2005/8/layout/vList4"/>
    <dgm:cxn modelId="{4A6C8D6C-F626-48D9-9A43-B1B2E3A7F08A}" type="presOf" srcId="{6C52A493-55F0-4A1D-85C1-FB01267630FE}" destId="{0FA39725-1E45-4457-A32C-5ED34AC6799D}" srcOrd="0" destOrd="0" presId="urn:microsoft.com/office/officeart/2005/8/layout/vList4"/>
    <dgm:cxn modelId="{3D51B253-02ED-4456-A5C5-ABFAAB2A9017}" srcId="{065328F2-8D43-4355-8646-05A2E32CB989}" destId="{3568F3B9-B773-45FB-BE69-44A94347A60A}" srcOrd="0" destOrd="0" parTransId="{C09AF280-4F47-447F-AD57-8CE598DD5629}" sibTransId="{255923A2-433D-4D74-8DF2-2C6B83FDEDCB}"/>
    <dgm:cxn modelId="{4DEBAE76-0368-4D43-B30D-CBF4FDB3DE8D}" type="presOf" srcId="{D4B204D1-CF49-4BFC-AEEA-3B0F69C2AEA5}" destId="{4E777405-CDAC-406E-93E6-46F42164AE56}" srcOrd="1" destOrd="1" presId="urn:microsoft.com/office/officeart/2005/8/layout/vList4"/>
    <dgm:cxn modelId="{A091507A-7542-4E5D-942F-3899A6F70DC8}" type="presOf" srcId="{A3ACA6E1-1E28-4878-A5A2-28634B22BDB1}" destId="{0FA39725-1E45-4457-A32C-5ED34AC6799D}" srcOrd="0" destOrd="1" presId="urn:microsoft.com/office/officeart/2005/8/layout/vList4"/>
    <dgm:cxn modelId="{B0545A97-EAD9-4137-992A-E3A394A77192}" type="presOf" srcId="{3568F3B9-B773-45FB-BE69-44A94347A60A}" destId="{A7DEE33C-AEC9-4C21-AD3A-0A656CEA737C}" srcOrd="0" destOrd="1" presId="urn:microsoft.com/office/officeart/2005/8/layout/vList4"/>
    <dgm:cxn modelId="{6B22939B-DBD5-45FE-B941-6C4289A4B21B}" type="presOf" srcId="{3568F3B9-B773-45FB-BE69-44A94347A60A}" destId="{F581D30C-80FF-4116-BC7B-D44C5516B0C0}" srcOrd="1" destOrd="1" presId="urn:microsoft.com/office/officeart/2005/8/layout/vList4"/>
    <dgm:cxn modelId="{19050FA1-7130-4106-9ACD-B0904E1FF7B7}" type="presOf" srcId="{2AD380CD-88D9-4717-9353-25C91F24269B}" destId="{4E777405-CDAC-406E-93E6-46F42164AE56}" srcOrd="1" destOrd="0" presId="urn:microsoft.com/office/officeart/2005/8/layout/vList4"/>
    <dgm:cxn modelId="{188B47A4-6C05-4E4A-97B0-76E49D9E2626}" type="presOf" srcId="{D4B204D1-CF49-4BFC-AEEA-3B0F69C2AEA5}" destId="{46D41753-3713-4D27-8A21-310DA26A37A3}" srcOrd="0" destOrd="1" presId="urn:microsoft.com/office/officeart/2005/8/layout/vList4"/>
    <dgm:cxn modelId="{F866D6A7-0093-4555-B55B-3AB938A4F8BE}" srcId="{A2DF7C4F-C5FA-4E40-BA09-363DF38C7362}" destId="{F5B89127-9758-4FFC-8543-7879081A7767}" srcOrd="1" destOrd="0" parTransId="{813B78CE-ECFE-477C-9AA0-A82F0365D527}" sibTransId="{D3FEE6F2-86FC-4C13-A9AB-7D74A32994D8}"/>
    <dgm:cxn modelId="{A21BC3A9-3B63-48BC-8347-4F74C2D646FE}" type="presOf" srcId="{A3ACA6E1-1E28-4878-A5A2-28634B22BDB1}" destId="{69052905-5739-4FC7-85B2-FDD0FCF7FD7E}" srcOrd="1" destOrd="1" presId="urn:microsoft.com/office/officeart/2005/8/layout/vList4"/>
    <dgm:cxn modelId="{019E76B5-A89B-47D3-8303-01289E3A11D9}" srcId="{F5B89127-9758-4FFC-8543-7879081A7767}" destId="{06BE213C-ADF6-47A3-A73F-51B7FAE09C9C}" srcOrd="0" destOrd="0" parTransId="{ED840C22-BDD1-410F-9B23-7CB9D44D6410}" sibTransId="{0C72D5C8-7313-43EA-B2B7-EC3DF5A70283}"/>
    <dgm:cxn modelId="{4ADBD8B7-CF9D-44C4-9DB1-DF55745B0F8A}" type="presOf" srcId="{2AD380CD-88D9-4717-9353-25C91F24269B}" destId="{46D41753-3713-4D27-8A21-310DA26A37A3}" srcOrd="0" destOrd="0" presId="urn:microsoft.com/office/officeart/2005/8/layout/vList4"/>
    <dgm:cxn modelId="{C3D9E4BA-99D8-4D7A-88E8-A8494236914E}" type="presOf" srcId="{065328F2-8D43-4355-8646-05A2E32CB989}" destId="{F581D30C-80FF-4116-BC7B-D44C5516B0C0}" srcOrd="1" destOrd="0" presId="urn:microsoft.com/office/officeart/2005/8/layout/vList4"/>
    <dgm:cxn modelId="{3E297DBE-0F29-4113-AD7E-ACD9E91017AE}" srcId="{6C52A493-55F0-4A1D-85C1-FB01267630FE}" destId="{A3ACA6E1-1E28-4878-A5A2-28634B22BDB1}" srcOrd="0" destOrd="0" parTransId="{5F34C516-EA31-488C-A271-D339951509E9}" sibTransId="{72746E30-2C6B-468A-858C-2DF39ECF65F0}"/>
    <dgm:cxn modelId="{F58881C4-A2C9-4AE2-AA18-2FB232FF518B}" srcId="{A2DF7C4F-C5FA-4E40-BA09-363DF38C7362}" destId="{A7ECD338-19FA-4B0A-928E-662F6D0BB8F0}" srcOrd="0" destOrd="0" parTransId="{2A6766F4-7745-43A6-991D-EE98208043A5}" sibTransId="{CDE6192C-0C02-4C35-A5F2-C9773DBF0175}"/>
    <dgm:cxn modelId="{8D8F00C8-AC37-4243-826B-86071D3B9241}" srcId="{2AD380CD-88D9-4717-9353-25C91F24269B}" destId="{D4B204D1-CF49-4BFC-AEEA-3B0F69C2AEA5}" srcOrd="0" destOrd="0" parTransId="{952AD49A-13D5-4967-A3F6-1BD2D20D3E6B}" sibTransId="{371C3CE9-AF50-4656-ABA0-237C712CCF14}"/>
    <dgm:cxn modelId="{E80998D1-7C49-4609-9075-FCCBC8D1A16E}" type="presOf" srcId="{A7ECD338-19FA-4B0A-928E-662F6D0BB8F0}" destId="{0584287C-5969-4664-BAC4-704687D5F88E}" srcOrd="1" destOrd="0" presId="urn:microsoft.com/office/officeart/2005/8/layout/vList4"/>
    <dgm:cxn modelId="{20CCFCD6-3779-4A8F-B212-2796E6D8A157}" srcId="{A2DF7C4F-C5FA-4E40-BA09-363DF38C7362}" destId="{2AD380CD-88D9-4717-9353-25C91F24269B}" srcOrd="3" destOrd="0" parTransId="{798380EF-7B1D-456A-B550-A4715711D5A5}" sibTransId="{1D5A19B6-816F-4A30-AC64-D49975EE14B7}"/>
    <dgm:cxn modelId="{FF0CBAE2-0ACF-4307-B506-79111F33A9EB}" type="presOf" srcId="{6C52A493-55F0-4A1D-85C1-FB01267630FE}" destId="{69052905-5739-4FC7-85B2-FDD0FCF7FD7E}" srcOrd="1" destOrd="0" presId="urn:microsoft.com/office/officeart/2005/8/layout/vList4"/>
    <dgm:cxn modelId="{0AB1C2E4-D592-4CB4-9CB6-3AE5E947C610}" srcId="{A2DF7C4F-C5FA-4E40-BA09-363DF38C7362}" destId="{065328F2-8D43-4355-8646-05A2E32CB989}" srcOrd="4" destOrd="0" parTransId="{7C0D25F7-C07D-4F12-B188-BBDF91D57AB9}" sibTransId="{4FD6B567-9EC5-4AB5-AB58-5F4C331A3472}"/>
    <dgm:cxn modelId="{3066B1E7-AEF3-4254-B791-436FF64AC2C5}" type="presOf" srcId="{A7ECD338-19FA-4B0A-928E-662F6D0BB8F0}" destId="{0D641F53-6389-4BA8-B9EE-A3820C8F1E86}" srcOrd="0" destOrd="0" presId="urn:microsoft.com/office/officeart/2005/8/layout/vList4"/>
    <dgm:cxn modelId="{7DF2DEE7-5B81-4DE9-B2CD-EC9532B6771F}" srcId="{A2DF7C4F-C5FA-4E40-BA09-363DF38C7362}" destId="{6C52A493-55F0-4A1D-85C1-FB01267630FE}" srcOrd="2" destOrd="0" parTransId="{C47D707C-418A-48D4-9534-AD127425FE1A}" sibTransId="{12F68B1E-4432-434D-B605-DF51818969B4}"/>
    <dgm:cxn modelId="{C645ECEF-BCA6-418B-81C6-32A8F4CF6199}" type="presOf" srcId="{F5B89127-9758-4FFC-8543-7879081A7767}" destId="{326CCDF3-77A2-46E0-84A4-0673871B507E}" srcOrd="0" destOrd="0" presId="urn:microsoft.com/office/officeart/2005/8/layout/vList4"/>
    <dgm:cxn modelId="{B29E53F0-87CB-4E4B-AAA2-0BAEAE5C2DA8}" type="presOf" srcId="{065328F2-8D43-4355-8646-05A2E32CB989}" destId="{A7DEE33C-AEC9-4C21-AD3A-0A656CEA737C}" srcOrd="0" destOrd="0" presId="urn:microsoft.com/office/officeart/2005/8/layout/vList4"/>
    <dgm:cxn modelId="{8F1CC8FD-A104-4733-982F-D9B1795CFED6}" type="presOf" srcId="{A2DF7C4F-C5FA-4E40-BA09-363DF38C7362}" destId="{1F0E7FAE-AE4E-43B8-9896-AD541AC8D6EB}" srcOrd="0" destOrd="0" presId="urn:microsoft.com/office/officeart/2005/8/layout/vList4"/>
    <dgm:cxn modelId="{D9F1696B-270E-4E7A-A87D-06236A9C05A0}" type="presParOf" srcId="{1F0E7FAE-AE4E-43B8-9896-AD541AC8D6EB}" destId="{5A688C93-5967-4530-9F59-F35838A333CD}" srcOrd="0" destOrd="0" presId="urn:microsoft.com/office/officeart/2005/8/layout/vList4"/>
    <dgm:cxn modelId="{7693F664-6AE9-4E97-8004-984CFDF24F2A}" type="presParOf" srcId="{5A688C93-5967-4530-9F59-F35838A333CD}" destId="{0D641F53-6389-4BA8-B9EE-A3820C8F1E86}" srcOrd="0" destOrd="0" presId="urn:microsoft.com/office/officeart/2005/8/layout/vList4"/>
    <dgm:cxn modelId="{8F4F9076-C5D4-48CD-8C30-752BE1544836}" type="presParOf" srcId="{5A688C93-5967-4530-9F59-F35838A333CD}" destId="{1F6A05B7-57A9-4E79-B957-B3C036E7EA71}" srcOrd="1" destOrd="0" presId="urn:microsoft.com/office/officeart/2005/8/layout/vList4"/>
    <dgm:cxn modelId="{67092BB5-25E4-429D-AEF4-DF02E8511030}" type="presParOf" srcId="{5A688C93-5967-4530-9F59-F35838A333CD}" destId="{0584287C-5969-4664-BAC4-704687D5F88E}" srcOrd="2" destOrd="0" presId="urn:microsoft.com/office/officeart/2005/8/layout/vList4"/>
    <dgm:cxn modelId="{1F9706B1-C041-478C-9CEE-5A24BF791B82}" type="presParOf" srcId="{1F0E7FAE-AE4E-43B8-9896-AD541AC8D6EB}" destId="{C29D5084-F1F2-4000-9A43-986D50484B07}" srcOrd="1" destOrd="0" presId="urn:microsoft.com/office/officeart/2005/8/layout/vList4"/>
    <dgm:cxn modelId="{495F0C4A-E3EF-490B-AFD4-1CA509AAEB99}" type="presParOf" srcId="{1F0E7FAE-AE4E-43B8-9896-AD541AC8D6EB}" destId="{B0CD9224-4004-4CDD-876A-8641E304F24F}" srcOrd="2" destOrd="0" presId="urn:microsoft.com/office/officeart/2005/8/layout/vList4"/>
    <dgm:cxn modelId="{B3AD1699-0135-4908-8E29-F486FB48315B}" type="presParOf" srcId="{B0CD9224-4004-4CDD-876A-8641E304F24F}" destId="{326CCDF3-77A2-46E0-84A4-0673871B507E}" srcOrd="0" destOrd="0" presId="urn:microsoft.com/office/officeart/2005/8/layout/vList4"/>
    <dgm:cxn modelId="{A7627EEE-D4ED-4FB4-A545-2CB61409C0A0}" type="presParOf" srcId="{B0CD9224-4004-4CDD-876A-8641E304F24F}" destId="{41C571D5-E706-4ECA-8F4B-6AB8FCB97699}" srcOrd="1" destOrd="0" presId="urn:microsoft.com/office/officeart/2005/8/layout/vList4"/>
    <dgm:cxn modelId="{E500CF20-9457-44E1-9B6A-19444102DE4A}" type="presParOf" srcId="{B0CD9224-4004-4CDD-876A-8641E304F24F}" destId="{2451594A-D50C-4B90-8EAF-906B0365754B}" srcOrd="2" destOrd="0" presId="urn:microsoft.com/office/officeart/2005/8/layout/vList4"/>
    <dgm:cxn modelId="{5C2C3C29-3667-4F4A-954B-7D7CB52B917E}" type="presParOf" srcId="{1F0E7FAE-AE4E-43B8-9896-AD541AC8D6EB}" destId="{0D608D3C-C1D2-456A-99BE-22CF480A5F3C}" srcOrd="3" destOrd="0" presId="urn:microsoft.com/office/officeart/2005/8/layout/vList4"/>
    <dgm:cxn modelId="{E6BECB95-88F7-4EA5-9E95-56628AE8ADCD}" type="presParOf" srcId="{1F0E7FAE-AE4E-43B8-9896-AD541AC8D6EB}" destId="{1129828C-D0CE-41C8-8F72-514216B727EF}" srcOrd="4" destOrd="0" presId="urn:microsoft.com/office/officeart/2005/8/layout/vList4"/>
    <dgm:cxn modelId="{9F111375-AA1A-41E8-BF01-E19E5BB0C939}" type="presParOf" srcId="{1129828C-D0CE-41C8-8F72-514216B727EF}" destId="{0FA39725-1E45-4457-A32C-5ED34AC6799D}" srcOrd="0" destOrd="0" presId="urn:microsoft.com/office/officeart/2005/8/layout/vList4"/>
    <dgm:cxn modelId="{E7E4D176-B8D3-4186-8A53-5F1D12E556F8}" type="presParOf" srcId="{1129828C-D0CE-41C8-8F72-514216B727EF}" destId="{4CFCB2B4-7DFA-4977-AD98-B40BF8A6B968}" srcOrd="1" destOrd="0" presId="urn:microsoft.com/office/officeart/2005/8/layout/vList4"/>
    <dgm:cxn modelId="{63314B62-41D2-4D74-9D8E-EA31EC2677CF}" type="presParOf" srcId="{1129828C-D0CE-41C8-8F72-514216B727EF}" destId="{69052905-5739-4FC7-85B2-FDD0FCF7FD7E}" srcOrd="2" destOrd="0" presId="urn:microsoft.com/office/officeart/2005/8/layout/vList4"/>
    <dgm:cxn modelId="{59E52625-3598-4B51-8E20-5EDCEA7CE84A}" type="presParOf" srcId="{1F0E7FAE-AE4E-43B8-9896-AD541AC8D6EB}" destId="{EA10FE55-DB82-4338-988D-DD021B41CEC3}" srcOrd="5" destOrd="0" presId="urn:microsoft.com/office/officeart/2005/8/layout/vList4"/>
    <dgm:cxn modelId="{F887526C-DF8F-43D2-899C-1E228E4EBEA8}" type="presParOf" srcId="{1F0E7FAE-AE4E-43B8-9896-AD541AC8D6EB}" destId="{0178A128-09E1-4E36-A02D-B820A09B01AC}" srcOrd="6" destOrd="0" presId="urn:microsoft.com/office/officeart/2005/8/layout/vList4"/>
    <dgm:cxn modelId="{19A9DCE3-7CE4-4960-903C-B7366C18A881}" type="presParOf" srcId="{0178A128-09E1-4E36-A02D-B820A09B01AC}" destId="{46D41753-3713-4D27-8A21-310DA26A37A3}" srcOrd="0" destOrd="0" presId="urn:microsoft.com/office/officeart/2005/8/layout/vList4"/>
    <dgm:cxn modelId="{593B64AD-AAE7-4D98-A603-ED5860557842}" type="presParOf" srcId="{0178A128-09E1-4E36-A02D-B820A09B01AC}" destId="{C67052D4-5C5C-44AF-B3C9-CDB0F0812B25}" srcOrd="1" destOrd="0" presId="urn:microsoft.com/office/officeart/2005/8/layout/vList4"/>
    <dgm:cxn modelId="{654113EF-4462-40E0-BD7D-4C76FF22E851}" type="presParOf" srcId="{0178A128-09E1-4E36-A02D-B820A09B01AC}" destId="{4E777405-CDAC-406E-93E6-46F42164AE56}" srcOrd="2" destOrd="0" presId="urn:microsoft.com/office/officeart/2005/8/layout/vList4"/>
    <dgm:cxn modelId="{239A4433-F1EF-4745-9192-8A493902FB3F}" type="presParOf" srcId="{1F0E7FAE-AE4E-43B8-9896-AD541AC8D6EB}" destId="{C48F65D1-64DE-4559-BFD6-2AB0EE7B9E6B}" srcOrd="7" destOrd="0" presId="urn:microsoft.com/office/officeart/2005/8/layout/vList4"/>
    <dgm:cxn modelId="{0A86F5D6-8CDE-46AE-8F06-45D77430E021}" type="presParOf" srcId="{1F0E7FAE-AE4E-43B8-9896-AD541AC8D6EB}" destId="{E0D29429-5811-450F-8D65-0A70063FC715}" srcOrd="8" destOrd="0" presId="urn:microsoft.com/office/officeart/2005/8/layout/vList4"/>
    <dgm:cxn modelId="{D2D5B883-65F9-40C1-ACCA-1D22BC5209CA}" type="presParOf" srcId="{E0D29429-5811-450F-8D65-0A70063FC715}" destId="{A7DEE33C-AEC9-4C21-AD3A-0A656CEA737C}" srcOrd="0" destOrd="0" presId="urn:microsoft.com/office/officeart/2005/8/layout/vList4"/>
    <dgm:cxn modelId="{64C132E0-22C9-4F0E-91B4-56C39A8D135C}" type="presParOf" srcId="{E0D29429-5811-450F-8D65-0A70063FC715}" destId="{4274BE9D-9669-439B-9A2F-C798F569E2C6}" srcOrd="1" destOrd="0" presId="urn:microsoft.com/office/officeart/2005/8/layout/vList4"/>
    <dgm:cxn modelId="{7445CD49-0D64-4E73-9A31-04AE3A0107B2}" type="presParOf" srcId="{E0D29429-5811-450F-8D65-0A70063FC715}" destId="{F581D30C-80FF-4116-BC7B-D44C5516B0C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96B7E-0A29-4C30-A38D-8C562562371B}">
      <dsp:nvSpPr>
        <dsp:cNvPr id="0" name=""/>
        <dsp:cNvSpPr/>
      </dsp:nvSpPr>
      <dsp:spPr>
        <a:xfrm>
          <a:off x="0" y="0"/>
          <a:ext cx="10879697" cy="8280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ts val="0"/>
            </a:spcAft>
            <a:buNone/>
          </a:pPr>
          <a:r>
            <a:rPr lang="en-US" sz="1800" b="1" kern="1200" dirty="0"/>
            <a:t>Kidney Disease Education (KDE) Benefit:</a:t>
          </a:r>
        </a:p>
        <a:p>
          <a:pPr marL="117475" lvl="0" indent="0" algn="l" defTabSz="800100">
            <a:lnSpc>
              <a:spcPct val="90000"/>
            </a:lnSpc>
            <a:spcBef>
              <a:spcPct val="0"/>
            </a:spcBef>
            <a:spcAft>
              <a:spcPts val="0"/>
            </a:spcAft>
            <a:buNone/>
          </a:pPr>
          <a:r>
            <a:rPr lang="en-US" sz="1600" b="1" kern="1200" dirty="0"/>
            <a:t>Clarification of who benefits, who can deliver education, and where</a:t>
          </a:r>
        </a:p>
      </dsp:txBody>
      <dsp:txXfrm>
        <a:off x="2258748" y="0"/>
        <a:ext cx="8620948" cy="828087"/>
      </dsp:txXfrm>
    </dsp:sp>
    <dsp:sp modelId="{EC456AE5-E08B-4BFB-A48E-EE419F3261F0}">
      <dsp:nvSpPr>
        <dsp:cNvPr id="0" name=""/>
        <dsp:cNvSpPr/>
      </dsp:nvSpPr>
      <dsp:spPr>
        <a:xfrm>
          <a:off x="73669" y="82808"/>
          <a:ext cx="2175939" cy="662470"/>
        </a:xfrm>
        <a:prstGeom prst="roundRect">
          <a:avLst>
            <a:gd name="adj" fmla="val 10000"/>
          </a:avLst>
        </a:prstGeom>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7433" t="5083" r="37445" b="14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05241-6FB2-4DC4-B443-4EB8CDD3BF12}">
      <dsp:nvSpPr>
        <dsp:cNvPr id="0" name=""/>
        <dsp:cNvSpPr/>
      </dsp:nvSpPr>
      <dsp:spPr>
        <a:xfrm>
          <a:off x="0" y="910896"/>
          <a:ext cx="10879697" cy="8280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1" kern="1200" dirty="0"/>
            <a:t>Home Rate =</a:t>
          </a:r>
          <a:br>
            <a:rPr lang="en-US" sz="1800" b="1" kern="1200" dirty="0"/>
          </a:br>
          <a:r>
            <a:rPr lang="en-US" sz="1600" b="1" kern="1200" dirty="0"/>
            <a:t>Home dialysis + 50% in-center self-dialysis + 50% in-center nocturnal hemodialysis </a:t>
          </a:r>
          <a:endParaRPr lang="en-US" sz="1800" b="1" kern="1200" dirty="0"/>
        </a:p>
      </dsp:txBody>
      <dsp:txXfrm>
        <a:off x="2258748" y="910896"/>
        <a:ext cx="8620948" cy="828087"/>
      </dsp:txXfrm>
    </dsp:sp>
    <dsp:sp modelId="{C94F08DA-D215-4843-9EB8-09F23C24E821}">
      <dsp:nvSpPr>
        <dsp:cNvPr id="0" name=""/>
        <dsp:cNvSpPr/>
      </dsp:nvSpPr>
      <dsp:spPr>
        <a:xfrm>
          <a:off x="82808" y="993705"/>
          <a:ext cx="2175939" cy="662470"/>
        </a:xfrm>
        <a:prstGeom prst="roundRect">
          <a:avLst>
            <a:gd name="adj" fmla="val 10000"/>
          </a:avLst>
        </a:prstGeom>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6808" t="478" r="65437" b="1736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D3C0D-E6EB-4322-8E91-6F1F2EAC7E32}">
      <dsp:nvSpPr>
        <dsp:cNvPr id="0" name=""/>
        <dsp:cNvSpPr/>
      </dsp:nvSpPr>
      <dsp:spPr>
        <a:xfrm>
          <a:off x="0" y="1821793"/>
          <a:ext cx="10879697" cy="8280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1" kern="1200" dirty="0"/>
            <a:t>Transplant Rate</a:t>
          </a:r>
          <a:br>
            <a:rPr lang="en-US" sz="1800" b="1" kern="1200" dirty="0"/>
          </a:br>
          <a:r>
            <a:rPr lang="en-US" sz="1600" b="1" kern="1200" dirty="0"/>
            <a:t>Excludes patients who had a vital solid organ cancer diagnosis and were receiving treatment with chemotherapy or radiation for diagnosis during measurement years or 6 months prior</a:t>
          </a:r>
          <a:endParaRPr lang="en-US" sz="1800" b="1" kern="1200" dirty="0"/>
        </a:p>
      </dsp:txBody>
      <dsp:txXfrm>
        <a:off x="2258748" y="1821793"/>
        <a:ext cx="8620948" cy="828087"/>
      </dsp:txXfrm>
    </dsp:sp>
    <dsp:sp modelId="{E61C52E1-A643-400B-B9DE-71F457EF1BFD}">
      <dsp:nvSpPr>
        <dsp:cNvPr id="0" name=""/>
        <dsp:cNvSpPr/>
      </dsp:nvSpPr>
      <dsp:spPr>
        <a:xfrm>
          <a:off x="141428" y="1904602"/>
          <a:ext cx="2175939" cy="662470"/>
        </a:xfrm>
        <a:prstGeom prst="roundRect">
          <a:avLst>
            <a:gd name="adj" fmla="val 10000"/>
          </a:avLst>
        </a:prstGeom>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9083" t="9943" r="64743" b="1258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AA890-395C-416C-BCE3-DA3E75CC14D9}">
      <dsp:nvSpPr>
        <dsp:cNvPr id="0" name=""/>
        <dsp:cNvSpPr/>
      </dsp:nvSpPr>
      <dsp:spPr>
        <a:xfrm>
          <a:off x="0" y="2732690"/>
          <a:ext cx="10879697" cy="8280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1" kern="1200" dirty="0"/>
            <a:t>ETC Achievement benchmarks will increase by 10% every two measurement years</a:t>
          </a:r>
        </a:p>
      </dsp:txBody>
      <dsp:txXfrm>
        <a:off x="2258748" y="2732690"/>
        <a:ext cx="8620948" cy="828087"/>
      </dsp:txXfrm>
    </dsp:sp>
    <dsp:sp modelId="{B5DA645C-5546-4A8D-BEA9-1395A8EBEFAF}">
      <dsp:nvSpPr>
        <dsp:cNvPr id="0" name=""/>
        <dsp:cNvSpPr/>
      </dsp:nvSpPr>
      <dsp:spPr>
        <a:xfrm>
          <a:off x="82808" y="2815499"/>
          <a:ext cx="2175939" cy="662470"/>
        </a:xfrm>
        <a:prstGeom prst="roundRect">
          <a:avLst>
            <a:gd name="adj" fmla="val 10000"/>
          </a:avLst>
        </a:prstGeom>
        <a:blipFill dpi="0" rotWithShape="1">
          <a:blip xmlns:r="http://schemas.openxmlformats.org/officeDocument/2006/relationships" r:embed="rId4">
            <a:biLevel thresh="25000"/>
          </a:blip>
          <a:srcRect/>
          <a:stretch>
            <a:fillRect l="32455" t="-586" r="28239" b="-157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B2828-9F8D-40B6-B889-A9D158758D2C}">
      <dsp:nvSpPr>
        <dsp:cNvPr id="0" name=""/>
        <dsp:cNvSpPr/>
      </dsp:nvSpPr>
      <dsp:spPr>
        <a:xfrm>
          <a:off x="0" y="3643587"/>
          <a:ext cx="10879697" cy="8280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1" kern="1200" dirty="0"/>
            <a:t>Comparable improvement scores can be earned by increasing dual-eligible home &amp; transplant rates by 2.5 percentage during measurement years</a:t>
          </a:r>
        </a:p>
      </dsp:txBody>
      <dsp:txXfrm>
        <a:off x="2258748" y="3643587"/>
        <a:ext cx="8620948" cy="828087"/>
      </dsp:txXfrm>
    </dsp:sp>
    <dsp:sp modelId="{FA195127-896E-40BD-B7BD-81BDA3301D28}">
      <dsp:nvSpPr>
        <dsp:cNvPr id="0" name=""/>
        <dsp:cNvSpPr/>
      </dsp:nvSpPr>
      <dsp:spPr>
        <a:xfrm>
          <a:off x="58003" y="3734232"/>
          <a:ext cx="2175939" cy="662470"/>
        </a:xfrm>
        <a:prstGeom prst="roundRect">
          <a:avLst>
            <a:gd name="adj" fmla="val 10000"/>
          </a:avLst>
        </a:prstGeom>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35584" t="8438" r="35578" b="620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96B7E-0A29-4C30-A38D-8C562562371B}">
      <dsp:nvSpPr>
        <dsp:cNvPr id="0" name=""/>
        <dsp:cNvSpPr/>
      </dsp:nvSpPr>
      <dsp:spPr>
        <a:xfrm>
          <a:off x="0" y="0"/>
          <a:ext cx="10879697" cy="804748"/>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ts val="0"/>
            </a:spcAft>
            <a:buNone/>
          </a:pPr>
          <a:r>
            <a:rPr lang="en-US" sz="1800" b="0" kern="1200" dirty="0"/>
            <a:t>Kidney Disease Education (KDE) Benefit:</a:t>
          </a:r>
        </a:p>
        <a:p>
          <a:pPr marL="117475" lvl="0" indent="0" algn="l" defTabSz="800100">
            <a:lnSpc>
              <a:spcPct val="90000"/>
            </a:lnSpc>
            <a:spcBef>
              <a:spcPct val="0"/>
            </a:spcBef>
            <a:spcAft>
              <a:spcPts val="0"/>
            </a:spcAft>
            <a:buNone/>
          </a:pPr>
          <a:r>
            <a:rPr lang="en-US" sz="1600" b="0" kern="1200" dirty="0"/>
            <a:t>Clarification of who benefits, who can deliver benefit, and where</a:t>
          </a:r>
        </a:p>
      </dsp:txBody>
      <dsp:txXfrm>
        <a:off x="2256414" y="0"/>
        <a:ext cx="8623282" cy="804748"/>
      </dsp:txXfrm>
    </dsp:sp>
    <dsp:sp modelId="{EC456AE5-E08B-4BFB-A48E-EE419F3261F0}">
      <dsp:nvSpPr>
        <dsp:cNvPr id="0" name=""/>
        <dsp:cNvSpPr/>
      </dsp:nvSpPr>
      <dsp:spPr>
        <a:xfrm>
          <a:off x="71335" y="80474"/>
          <a:ext cx="2175939" cy="643798"/>
        </a:xfrm>
        <a:prstGeom prst="roundRect">
          <a:avLst>
            <a:gd name="adj" fmla="val 10000"/>
          </a:avLst>
        </a:prstGeom>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7433" t="5083" r="37445" b="14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05241-6FB2-4DC4-B443-4EB8CDD3BF12}">
      <dsp:nvSpPr>
        <dsp:cNvPr id="0" name=""/>
        <dsp:cNvSpPr/>
      </dsp:nvSpPr>
      <dsp:spPr>
        <a:xfrm>
          <a:off x="0" y="885223"/>
          <a:ext cx="10879697" cy="80474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1" kern="1200" dirty="0"/>
            <a:t>Home Rate =</a:t>
          </a:r>
          <a:br>
            <a:rPr lang="en-US" sz="1800" kern="1200" dirty="0"/>
          </a:br>
          <a:r>
            <a:rPr lang="en-US" sz="1600" kern="1200" dirty="0"/>
            <a:t>Home dialysis + 50% in-center self-dialysis + </a:t>
          </a:r>
          <a:r>
            <a:rPr lang="en-US" sz="1600" b="0" kern="1200" dirty="0"/>
            <a:t>50% in-center nocturnal hemodialysis </a:t>
          </a:r>
          <a:endParaRPr lang="en-US" sz="1800" b="0" kern="1200" dirty="0"/>
        </a:p>
      </dsp:txBody>
      <dsp:txXfrm>
        <a:off x="2256414" y="885223"/>
        <a:ext cx="8623282" cy="804748"/>
      </dsp:txXfrm>
    </dsp:sp>
    <dsp:sp modelId="{C94F08DA-D215-4843-9EB8-09F23C24E821}">
      <dsp:nvSpPr>
        <dsp:cNvPr id="0" name=""/>
        <dsp:cNvSpPr/>
      </dsp:nvSpPr>
      <dsp:spPr>
        <a:xfrm>
          <a:off x="80474" y="965698"/>
          <a:ext cx="2175939" cy="643798"/>
        </a:xfrm>
        <a:prstGeom prst="roundRect">
          <a:avLst>
            <a:gd name="adj" fmla="val 10000"/>
          </a:avLst>
        </a:prstGeom>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6808" t="478" r="65437" b="1736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D3C0D-E6EB-4322-8E91-6F1F2EAC7E32}">
      <dsp:nvSpPr>
        <dsp:cNvPr id="0" name=""/>
        <dsp:cNvSpPr/>
      </dsp:nvSpPr>
      <dsp:spPr>
        <a:xfrm>
          <a:off x="0" y="1770446"/>
          <a:ext cx="10879697" cy="80474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1" kern="1200" dirty="0"/>
            <a:t>Transplant Rate = </a:t>
          </a:r>
          <a:br>
            <a:rPr lang="en-US" sz="1800" kern="1200" dirty="0"/>
          </a:br>
          <a:r>
            <a:rPr lang="en-US" sz="1600" kern="1200" dirty="0"/>
            <a:t>E</a:t>
          </a:r>
          <a:r>
            <a:rPr lang="en-US" sz="1600" b="0" kern="1200" dirty="0"/>
            <a:t>xcludes p</a:t>
          </a:r>
          <a:r>
            <a:rPr lang="en-US" sz="1600" kern="1200" dirty="0"/>
            <a:t>atients who had a vital solid organ cancer diagnosis and were receiving treatment with chemotherapy or radiation for diagnosis during measurement years or 6 months prior</a:t>
          </a:r>
          <a:endParaRPr lang="en-US" sz="1800" b="0" kern="1200" dirty="0"/>
        </a:p>
      </dsp:txBody>
      <dsp:txXfrm>
        <a:off x="2256414" y="1770446"/>
        <a:ext cx="8623282" cy="804748"/>
      </dsp:txXfrm>
    </dsp:sp>
    <dsp:sp modelId="{E61C52E1-A643-400B-B9DE-71F457EF1BFD}">
      <dsp:nvSpPr>
        <dsp:cNvPr id="0" name=""/>
        <dsp:cNvSpPr/>
      </dsp:nvSpPr>
      <dsp:spPr>
        <a:xfrm>
          <a:off x="139094" y="1850921"/>
          <a:ext cx="2175939" cy="643798"/>
        </a:xfrm>
        <a:prstGeom prst="roundRect">
          <a:avLst>
            <a:gd name="adj" fmla="val 10000"/>
          </a:avLst>
        </a:prstGeom>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9083" t="9943" r="64743" b="1258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AA890-395C-416C-BCE3-DA3E75CC14D9}">
      <dsp:nvSpPr>
        <dsp:cNvPr id="0" name=""/>
        <dsp:cNvSpPr/>
      </dsp:nvSpPr>
      <dsp:spPr>
        <a:xfrm>
          <a:off x="0" y="2655670"/>
          <a:ext cx="10879697" cy="804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0" kern="1200" dirty="0"/>
            <a:t>ETC Achievement benchmarks will increase by 10% every two measurement years</a:t>
          </a:r>
        </a:p>
      </dsp:txBody>
      <dsp:txXfrm>
        <a:off x="2256414" y="2655670"/>
        <a:ext cx="8623282" cy="804748"/>
      </dsp:txXfrm>
    </dsp:sp>
    <dsp:sp modelId="{B5DA645C-5546-4A8D-BEA9-1395A8EBEFAF}">
      <dsp:nvSpPr>
        <dsp:cNvPr id="0" name=""/>
        <dsp:cNvSpPr/>
      </dsp:nvSpPr>
      <dsp:spPr>
        <a:xfrm>
          <a:off x="80474" y="2736145"/>
          <a:ext cx="2175939" cy="643798"/>
        </a:xfrm>
        <a:prstGeom prst="roundRect">
          <a:avLst>
            <a:gd name="adj" fmla="val 10000"/>
          </a:avLst>
        </a:prstGeom>
        <a:blipFill dpi="0" rotWithShape="1">
          <a:blip xmlns:r="http://schemas.openxmlformats.org/officeDocument/2006/relationships" r:embed="rId4">
            <a:biLevel thresh="25000"/>
          </a:blip>
          <a:srcRect/>
          <a:stretch>
            <a:fillRect l="32455" t="-586" r="28239" b="-157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B2828-9F8D-40B6-B889-A9D158758D2C}">
      <dsp:nvSpPr>
        <dsp:cNvPr id="0" name=""/>
        <dsp:cNvSpPr/>
      </dsp:nvSpPr>
      <dsp:spPr>
        <a:xfrm>
          <a:off x="0" y="3540893"/>
          <a:ext cx="10879697" cy="8047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0" kern="1200" dirty="0"/>
            <a:t>Comparable improvement scores can be earned by increasing dual-eligible home &amp; transplant rates by 2.5 percentage during measurement years</a:t>
          </a:r>
        </a:p>
      </dsp:txBody>
      <dsp:txXfrm>
        <a:off x="2256414" y="3540893"/>
        <a:ext cx="8623282" cy="804748"/>
      </dsp:txXfrm>
    </dsp:sp>
    <dsp:sp modelId="{FA195127-896E-40BD-B7BD-81BDA3301D28}">
      <dsp:nvSpPr>
        <dsp:cNvPr id="0" name=""/>
        <dsp:cNvSpPr/>
      </dsp:nvSpPr>
      <dsp:spPr>
        <a:xfrm>
          <a:off x="55669" y="3628984"/>
          <a:ext cx="2175939" cy="643798"/>
        </a:xfrm>
        <a:prstGeom prst="roundRect">
          <a:avLst>
            <a:gd name="adj" fmla="val 10000"/>
          </a:avLst>
        </a:prstGeom>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35584" t="8438" r="35578" b="620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96B7E-0A29-4C30-A38D-8C562562371B}">
      <dsp:nvSpPr>
        <dsp:cNvPr id="0" name=""/>
        <dsp:cNvSpPr/>
      </dsp:nvSpPr>
      <dsp:spPr>
        <a:xfrm>
          <a:off x="0" y="0"/>
          <a:ext cx="10982326" cy="81310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ts val="0"/>
            </a:spcAft>
            <a:buNone/>
          </a:pPr>
          <a:r>
            <a:rPr lang="en-US" sz="1800" b="0" kern="1200" dirty="0"/>
            <a:t>Kidney Disease Education (KDE) Benefit:</a:t>
          </a:r>
        </a:p>
        <a:p>
          <a:pPr marL="117475" lvl="0" indent="0" algn="l" defTabSz="800100">
            <a:lnSpc>
              <a:spcPct val="90000"/>
            </a:lnSpc>
            <a:spcBef>
              <a:spcPct val="0"/>
            </a:spcBef>
            <a:spcAft>
              <a:spcPts val="0"/>
            </a:spcAft>
            <a:buNone/>
          </a:pPr>
          <a:r>
            <a:rPr lang="en-US" sz="1600" b="0" kern="1200" dirty="0"/>
            <a:t>Clarification of who benefits, who can deliver education, and where</a:t>
          </a:r>
        </a:p>
      </dsp:txBody>
      <dsp:txXfrm>
        <a:off x="2277775" y="0"/>
        <a:ext cx="8704550" cy="813105"/>
      </dsp:txXfrm>
    </dsp:sp>
    <dsp:sp modelId="{EC456AE5-E08B-4BFB-A48E-EE419F3261F0}">
      <dsp:nvSpPr>
        <dsp:cNvPr id="0" name=""/>
        <dsp:cNvSpPr/>
      </dsp:nvSpPr>
      <dsp:spPr>
        <a:xfrm>
          <a:off x="72085" y="81310"/>
          <a:ext cx="2196465" cy="650484"/>
        </a:xfrm>
        <a:prstGeom prst="roundRect">
          <a:avLst>
            <a:gd name="adj" fmla="val 10000"/>
          </a:avLst>
        </a:prstGeom>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7433" t="5083" r="37445" b="14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05241-6FB2-4DC4-B443-4EB8CDD3BF12}">
      <dsp:nvSpPr>
        <dsp:cNvPr id="0" name=""/>
        <dsp:cNvSpPr/>
      </dsp:nvSpPr>
      <dsp:spPr>
        <a:xfrm>
          <a:off x="0" y="894415"/>
          <a:ext cx="10982326" cy="81310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kern="1200" dirty="0"/>
            <a:t>Home Rate =</a:t>
          </a:r>
          <a:br>
            <a:rPr lang="en-US" sz="1800" kern="1200" dirty="0"/>
          </a:br>
          <a:r>
            <a:rPr lang="en-US" sz="1600" kern="1200" dirty="0"/>
            <a:t>Home dialysis + 50% in-center self-dialysis + </a:t>
          </a:r>
          <a:r>
            <a:rPr lang="en-US" sz="1600" b="0" kern="1200" dirty="0"/>
            <a:t>50% in-center nocturnal hemodialysis </a:t>
          </a:r>
          <a:endParaRPr lang="en-US" sz="1800" b="0" kern="1200" dirty="0"/>
        </a:p>
      </dsp:txBody>
      <dsp:txXfrm>
        <a:off x="2277775" y="894415"/>
        <a:ext cx="8704550" cy="813105"/>
      </dsp:txXfrm>
    </dsp:sp>
    <dsp:sp modelId="{C94F08DA-D215-4843-9EB8-09F23C24E821}">
      <dsp:nvSpPr>
        <dsp:cNvPr id="0" name=""/>
        <dsp:cNvSpPr/>
      </dsp:nvSpPr>
      <dsp:spPr>
        <a:xfrm>
          <a:off x="81310" y="975726"/>
          <a:ext cx="2196465" cy="650484"/>
        </a:xfrm>
        <a:prstGeom prst="roundRect">
          <a:avLst>
            <a:gd name="adj" fmla="val 10000"/>
          </a:avLst>
        </a:prstGeom>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6808" t="478" r="65437" b="1736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D3C0D-E6EB-4322-8E91-6F1F2EAC7E32}">
      <dsp:nvSpPr>
        <dsp:cNvPr id="0" name=""/>
        <dsp:cNvSpPr/>
      </dsp:nvSpPr>
      <dsp:spPr>
        <a:xfrm>
          <a:off x="0" y="1788831"/>
          <a:ext cx="10982326" cy="81310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kern="1200" dirty="0"/>
            <a:t>Transplant Rate = </a:t>
          </a:r>
          <a:br>
            <a:rPr lang="en-US" sz="1800" kern="1200" dirty="0"/>
          </a:br>
          <a:r>
            <a:rPr lang="en-US" sz="1600" kern="1200" dirty="0"/>
            <a:t>E</a:t>
          </a:r>
          <a:r>
            <a:rPr lang="en-US" sz="1600" b="0" kern="1200" dirty="0"/>
            <a:t>xcludes p</a:t>
          </a:r>
          <a:r>
            <a:rPr lang="en-US" sz="1600" kern="1200" dirty="0"/>
            <a:t>atients who had a vital solid organ cancer diagnosis and were receiving treatment with chemotherapy or radiation for diagnosis during measurement years or 6 months prior</a:t>
          </a:r>
          <a:endParaRPr lang="en-US" sz="1800" b="0" kern="1200" dirty="0"/>
        </a:p>
      </dsp:txBody>
      <dsp:txXfrm>
        <a:off x="2277775" y="1788831"/>
        <a:ext cx="8704550" cy="813105"/>
      </dsp:txXfrm>
    </dsp:sp>
    <dsp:sp modelId="{E61C52E1-A643-400B-B9DE-71F457EF1BFD}">
      <dsp:nvSpPr>
        <dsp:cNvPr id="0" name=""/>
        <dsp:cNvSpPr/>
      </dsp:nvSpPr>
      <dsp:spPr>
        <a:xfrm>
          <a:off x="140483" y="1870141"/>
          <a:ext cx="2196465" cy="650484"/>
        </a:xfrm>
        <a:prstGeom prst="roundRect">
          <a:avLst>
            <a:gd name="adj" fmla="val 10000"/>
          </a:avLst>
        </a:prstGeom>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9083" t="9943" r="64743" b="1258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AA890-395C-416C-BCE3-DA3E75CC14D9}">
      <dsp:nvSpPr>
        <dsp:cNvPr id="0" name=""/>
        <dsp:cNvSpPr/>
      </dsp:nvSpPr>
      <dsp:spPr>
        <a:xfrm>
          <a:off x="0" y="2683246"/>
          <a:ext cx="10982326" cy="813105"/>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1" kern="1200" dirty="0"/>
            <a:t>Achievement benchmarks increase by 10% every other benchmark year and stratified into two groups based on the proportion of Dual-Eligible and Low-Income Subsidy beneficiaries</a:t>
          </a:r>
        </a:p>
      </dsp:txBody>
      <dsp:txXfrm>
        <a:off x="2277775" y="2683246"/>
        <a:ext cx="8704550" cy="813105"/>
      </dsp:txXfrm>
    </dsp:sp>
    <dsp:sp modelId="{B5DA645C-5546-4A8D-BEA9-1395A8EBEFAF}">
      <dsp:nvSpPr>
        <dsp:cNvPr id="0" name=""/>
        <dsp:cNvSpPr/>
      </dsp:nvSpPr>
      <dsp:spPr>
        <a:xfrm>
          <a:off x="81310" y="2764557"/>
          <a:ext cx="2196465" cy="650484"/>
        </a:xfrm>
        <a:prstGeom prst="roundRect">
          <a:avLst>
            <a:gd name="adj" fmla="val 10000"/>
          </a:avLst>
        </a:prstGeom>
        <a:blipFill dpi="0" rotWithShape="1">
          <a:blip xmlns:r="http://schemas.openxmlformats.org/officeDocument/2006/relationships" r:embed="rId4">
            <a:biLevel thresh="25000"/>
          </a:blip>
          <a:srcRect/>
          <a:stretch>
            <a:fillRect l="32455" t="-586" r="28239" b="-157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B2828-9F8D-40B6-B889-A9D158758D2C}">
      <dsp:nvSpPr>
        <dsp:cNvPr id="0" name=""/>
        <dsp:cNvSpPr/>
      </dsp:nvSpPr>
      <dsp:spPr>
        <a:xfrm>
          <a:off x="0" y="3577662"/>
          <a:ext cx="10982326" cy="813105"/>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0" bIns="68580" numCol="1" spcCol="1270" anchor="ctr" anchorCtr="0">
          <a:noAutofit/>
        </a:bodyPr>
        <a:lstStyle/>
        <a:p>
          <a:pPr marL="117475" lvl="0" indent="0" algn="l" defTabSz="800100">
            <a:lnSpc>
              <a:spcPct val="90000"/>
            </a:lnSpc>
            <a:spcBef>
              <a:spcPct val="0"/>
            </a:spcBef>
            <a:spcAft>
              <a:spcPct val="35000"/>
            </a:spcAft>
            <a:buNone/>
          </a:pPr>
          <a:r>
            <a:rPr lang="en-US" sz="1800" b="1" kern="1200" dirty="0"/>
            <a:t>Equitable improvement scores can be earned by achieving the highest improvement percentage group and increasing Dual-Eligible / Low-Income Subsidy beneficiary rates by 2.5 percentage points during measurement years</a:t>
          </a:r>
        </a:p>
      </dsp:txBody>
      <dsp:txXfrm>
        <a:off x="2277775" y="3577662"/>
        <a:ext cx="8704550" cy="813105"/>
      </dsp:txXfrm>
    </dsp:sp>
    <dsp:sp modelId="{FA195127-896E-40BD-B7BD-81BDA3301D28}">
      <dsp:nvSpPr>
        <dsp:cNvPr id="0" name=""/>
        <dsp:cNvSpPr/>
      </dsp:nvSpPr>
      <dsp:spPr>
        <a:xfrm>
          <a:off x="56270" y="3666668"/>
          <a:ext cx="2196465" cy="650484"/>
        </a:xfrm>
        <a:prstGeom prst="roundRect">
          <a:avLst>
            <a:gd name="adj" fmla="val 10000"/>
          </a:avLst>
        </a:prstGeom>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35584" t="8438" r="35578" b="620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96B7E-0A29-4C30-A38D-8C562562371B}">
      <dsp:nvSpPr>
        <dsp:cNvPr id="0" name=""/>
        <dsp:cNvSpPr/>
      </dsp:nvSpPr>
      <dsp:spPr>
        <a:xfrm>
          <a:off x="0" y="0"/>
          <a:ext cx="10879697" cy="798481"/>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ts val="0"/>
            </a:spcAft>
            <a:buNone/>
          </a:pPr>
          <a:r>
            <a:rPr lang="en-US" sz="1800" b="0" kern="1200" dirty="0"/>
            <a:t>Kidney Disease Education (KDE) Benefit:</a:t>
          </a:r>
        </a:p>
        <a:p>
          <a:pPr marL="117475" lvl="0" indent="0" algn="l" defTabSz="800100">
            <a:lnSpc>
              <a:spcPct val="90000"/>
            </a:lnSpc>
            <a:spcBef>
              <a:spcPct val="0"/>
            </a:spcBef>
            <a:spcAft>
              <a:spcPts val="0"/>
            </a:spcAft>
            <a:buNone/>
          </a:pPr>
          <a:r>
            <a:rPr lang="en-US" sz="1600" b="0" kern="1200" dirty="0"/>
            <a:t>Clarification of who benefits, who can deliver education, and where</a:t>
          </a:r>
        </a:p>
      </dsp:txBody>
      <dsp:txXfrm>
        <a:off x="2255787" y="0"/>
        <a:ext cx="8623909" cy="798481"/>
      </dsp:txXfrm>
    </dsp:sp>
    <dsp:sp modelId="{EC456AE5-E08B-4BFB-A48E-EE419F3261F0}">
      <dsp:nvSpPr>
        <dsp:cNvPr id="0" name=""/>
        <dsp:cNvSpPr/>
      </dsp:nvSpPr>
      <dsp:spPr>
        <a:xfrm>
          <a:off x="70709" y="79848"/>
          <a:ext cx="2175939" cy="638785"/>
        </a:xfrm>
        <a:prstGeom prst="roundRect">
          <a:avLst>
            <a:gd name="adj" fmla="val 10000"/>
          </a:avLst>
        </a:prstGeom>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7433" t="5083" r="37445" b="14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05241-6FB2-4DC4-B443-4EB8CDD3BF12}">
      <dsp:nvSpPr>
        <dsp:cNvPr id="0" name=""/>
        <dsp:cNvSpPr/>
      </dsp:nvSpPr>
      <dsp:spPr>
        <a:xfrm>
          <a:off x="0" y="878329"/>
          <a:ext cx="10879697" cy="798481"/>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0" kern="1200" dirty="0"/>
            <a:t>Home Rate =</a:t>
          </a:r>
          <a:br>
            <a:rPr lang="en-US" sz="1800" kern="1200" dirty="0"/>
          </a:br>
          <a:r>
            <a:rPr lang="en-US" sz="1600" kern="1200" dirty="0"/>
            <a:t>Home dialysis + 50% in-center self-dialysis + </a:t>
          </a:r>
          <a:r>
            <a:rPr lang="en-US" sz="1600" b="0" kern="1200" dirty="0"/>
            <a:t>50% in-center nocturnal hemodialysis </a:t>
          </a:r>
          <a:endParaRPr lang="en-US" sz="1800" b="0" kern="1200" dirty="0"/>
        </a:p>
      </dsp:txBody>
      <dsp:txXfrm>
        <a:off x="2255787" y="878329"/>
        <a:ext cx="8623909" cy="798481"/>
      </dsp:txXfrm>
    </dsp:sp>
    <dsp:sp modelId="{C94F08DA-D215-4843-9EB8-09F23C24E821}">
      <dsp:nvSpPr>
        <dsp:cNvPr id="0" name=""/>
        <dsp:cNvSpPr/>
      </dsp:nvSpPr>
      <dsp:spPr>
        <a:xfrm>
          <a:off x="79848" y="958177"/>
          <a:ext cx="2175939" cy="638785"/>
        </a:xfrm>
        <a:prstGeom prst="roundRect">
          <a:avLst>
            <a:gd name="adj" fmla="val 10000"/>
          </a:avLst>
        </a:prstGeom>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6808" t="478" r="65437" b="1736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1D3C0D-E6EB-4322-8E91-6F1F2EAC7E32}">
      <dsp:nvSpPr>
        <dsp:cNvPr id="0" name=""/>
        <dsp:cNvSpPr/>
      </dsp:nvSpPr>
      <dsp:spPr>
        <a:xfrm>
          <a:off x="0" y="1756659"/>
          <a:ext cx="10879697" cy="798481"/>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0" kern="1200" dirty="0"/>
            <a:t>Transplant Rate = </a:t>
          </a:r>
          <a:br>
            <a:rPr lang="en-US" sz="1800" kern="1200" dirty="0"/>
          </a:br>
          <a:r>
            <a:rPr lang="en-US" sz="1600" kern="1200" dirty="0"/>
            <a:t>E</a:t>
          </a:r>
          <a:r>
            <a:rPr lang="en-US" sz="1600" b="0" kern="1200" dirty="0"/>
            <a:t>xcludes p</a:t>
          </a:r>
          <a:r>
            <a:rPr lang="en-US" sz="1600" kern="1200" dirty="0"/>
            <a:t>atients who had a vital solid organ cancer diagnosis and were receiving treatment with chemotherapy or radiation for diagnosis during measurement years or 6 months prior</a:t>
          </a:r>
          <a:endParaRPr lang="en-US" sz="1800" b="0" kern="1200" dirty="0"/>
        </a:p>
      </dsp:txBody>
      <dsp:txXfrm>
        <a:off x="2255787" y="1756659"/>
        <a:ext cx="8623909" cy="798481"/>
      </dsp:txXfrm>
    </dsp:sp>
    <dsp:sp modelId="{E61C52E1-A643-400B-B9DE-71F457EF1BFD}">
      <dsp:nvSpPr>
        <dsp:cNvPr id="0" name=""/>
        <dsp:cNvSpPr/>
      </dsp:nvSpPr>
      <dsp:spPr>
        <a:xfrm>
          <a:off x="138467" y="1836507"/>
          <a:ext cx="2175939" cy="638785"/>
        </a:xfrm>
        <a:prstGeom prst="roundRect">
          <a:avLst>
            <a:gd name="adj" fmla="val 10000"/>
          </a:avLst>
        </a:prstGeom>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9083" t="9943" r="64743" b="1258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AA890-395C-416C-BCE3-DA3E75CC14D9}">
      <dsp:nvSpPr>
        <dsp:cNvPr id="0" name=""/>
        <dsp:cNvSpPr/>
      </dsp:nvSpPr>
      <dsp:spPr>
        <a:xfrm>
          <a:off x="0" y="2634988"/>
          <a:ext cx="10879697" cy="798481"/>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0" kern="1200" dirty="0"/>
            <a:t>Achievement benchmarks increase by 10% every other benchmark year and stratified into two groups based on the proportion of Dual-Eligible and Low-Income Subsidy beneficiaries</a:t>
          </a:r>
        </a:p>
      </dsp:txBody>
      <dsp:txXfrm>
        <a:off x="2255787" y="2634988"/>
        <a:ext cx="8623909" cy="798481"/>
      </dsp:txXfrm>
    </dsp:sp>
    <dsp:sp modelId="{B5DA645C-5546-4A8D-BEA9-1395A8EBEFAF}">
      <dsp:nvSpPr>
        <dsp:cNvPr id="0" name=""/>
        <dsp:cNvSpPr/>
      </dsp:nvSpPr>
      <dsp:spPr>
        <a:xfrm>
          <a:off x="79848" y="2714836"/>
          <a:ext cx="2175939" cy="638785"/>
        </a:xfrm>
        <a:prstGeom prst="roundRect">
          <a:avLst>
            <a:gd name="adj" fmla="val 10000"/>
          </a:avLst>
        </a:prstGeom>
        <a:blipFill dpi="0" rotWithShape="1">
          <a:blip xmlns:r="http://schemas.openxmlformats.org/officeDocument/2006/relationships" r:embed="rId4">
            <a:biLevel thresh="25000"/>
          </a:blip>
          <a:srcRect/>
          <a:stretch>
            <a:fillRect l="32455" t="-586" r="28239" b="-157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B2828-9F8D-40B6-B889-A9D158758D2C}">
      <dsp:nvSpPr>
        <dsp:cNvPr id="0" name=""/>
        <dsp:cNvSpPr/>
      </dsp:nvSpPr>
      <dsp:spPr>
        <a:xfrm>
          <a:off x="0" y="3513318"/>
          <a:ext cx="10879697" cy="798481"/>
        </a:xfrm>
        <a:prstGeom prst="roundRect">
          <a:avLst>
            <a:gd name="adj" fmla="val 1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ct val="35000"/>
            </a:spcAft>
            <a:buNone/>
          </a:pPr>
          <a:r>
            <a:rPr lang="en-US" sz="1800" b="0" kern="1200" dirty="0"/>
            <a:t>Equitable improvement scores can be earned by achieving the highest improvement percentage group and increasing Dual-Eligible / Low-Income Subsidy beneficiary rates by 2.5 percentage points during measurement years</a:t>
          </a:r>
        </a:p>
      </dsp:txBody>
      <dsp:txXfrm>
        <a:off x="2255787" y="3513318"/>
        <a:ext cx="8623909" cy="798481"/>
      </dsp:txXfrm>
    </dsp:sp>
    <dsp:sp modelId="{FA195127-896E-40BD-B7BD-81BDA3301D28}">
      <dsp:nvSpPr>
        <dsp:cNvPr id="0" name=""/>
        <dsp:cNvSpPr/>
      </dsp:nvSpPr>
      <dsp:spPr>
        <a:xfrm>
          <a:off x="55042" y="3600723"/>
          <a:ext cx="2175939" cy="638785"/>
        </a:xfrm>
        <a:prstGeom prst="roundRect">
          <a:avLst>
            <a:gd name="adj" fmla="val 10000"/>
          </a:avLst>
        </a:prstGeom>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35584" t="8438" r="35578" b="620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B466A-3450-4DEE-A8F6-509BB5C81ADA}">
      <dsp:nvSpPr>
        <dsp:cNvPr id="0" name=""/>
        <dsp:cNvSpPr/>
      </dsp:nvSpPr>
      <dsp:spPr>
        <a:xfrm>
          <a:off x="0" y="0"/>
          <a:ext cx="2144571" cy="41980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ym typeface="Wingdings" panose="05000000000000000000" pitchFamily="2" charset="2"/>
            </a:rPr>
            <a:t> </a:t>
          </a:r>
          <a:r>
            <a:rPr lang="en-US" sz="2100" kern="1200" dirty="0"/>
            <a:t>Living Donor Transplantation &amp; </a:t>
          </a:r>
          <a:r>
            <a:rPr lang="en-US" sz="2100" kern="1200" dirty="0" err="1"/>
            <a:t>Waitlisting</a:t>
          </a:r>
          <a:endParaRPr lang="en-US" sz="2100" kern="1200" dirty="0"/>
        </a:p>
      </dsp:txBody>
      <dsp:txXfrm>
        <a:off x="0" y="1679223"/>
        <a:ext cx="2144571" cy="1679223"/>
      </dsp:txXfrm>
    </dsp:sp>
    <dsp:sp modelId="{F5F382E8-069E-449D-AE2C-F6649F5290E0}">
      <dsp:nvSpPr>
        <dsp:cNvPr id="0" name=""/>
        <dsp:cNvSpPr/>
      </dsp:nvSpPr>
      <dsp:spPr>
        <a:xfrm>
          <a:off x="373309" y="251883"/>
          <a:ext cx="1397953" cy="1397953"/>
        </a:xfrm>
        <a:prstGeom prst="ellipse">
          <a:avLst/>
        </a:prstGeom>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14139" t="14138" r="15453" b="1545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A0E4B7-3C36-44F0-8595-DE86C8F71E08}">
      <dsp:nvSpPr>
        <dsp:cNvPr id="0" name=""/>
        <dsp:cNvSpPr/>
      </dsp:nvSpPr>
      <dsp:spPr>
        <a:xfrm>
          <a:off x="2208909" y="0"/>
          <a:ext cx="2144571" cy="4198058"/>
        </a:xfrm>
        <a:prstGeom prst="roundRect">
          <a:avLst>
            <a:gd name="adj" fmla="val 10000"/>
          </a:avLst>
        </a:prstGeom>
        <a:solidFill>
          <a:schemeClr val="accent3">
            <a:hueOff val="3222418"/>
            <a:satOff val="-15863"/>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ym typeface="Wingdings" panose="05000000000000000000" pitchFamily="2" charset="2"/>
            </a:rPr>
            <a:t> </a:t>
          </a:r>
          <a:r>
            <a:rPr lang="en-US" sz="2100" kern="1200" dirty="0"/>
            <a:t>Home Peritoneal Dialysis</a:t>
          </a:r>
        </a:p>
      </dsp:txBody>
      <dsp:txXfrm>
        <a:off x="2208909" y="1679223"/>
        <a:ext cx="2144571" cy="1679223"/>
      </dsp:txXfrm>
    </dsp:sp>
    <dsp:sp modelId="{18216B53-DA55-4997-883B-CD240DB472B7}">
      <dsp:nvSpPr>
        <dsp:cNvPr id="0" name=""/>
        <dsp:cNvSpPr/>
      </dsp:nvSpPr>
      <dsp:spPr>
        <a:xfrm>
          <a:off x="2582218" y="251883"/>
          <a:ext cx="1397953" cy="1397953"/>
        </a:xfrm>
        <a:prstGeom prst="ellipse">
          <a:avLst/>
        </a:prstGeom>
        <a:blipFill dpi="0" rotWithShape="1">
          <a:blip xmlns:r="http://schemas.openxmlformats.org/officeDocument/2006/relationships" r:embed="rId2">
            <a:lum bright="70000" contrast="-70000"/>
          </a:blip>
          <a:srcRect/>
          <a:stretch>
            <a:fillRect l="16642" t="13855" r="14546" b="1733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F1BCAE-6A0D-45DB-BB5A-635054E97D35}">
      <dsp:nvSpPr>
        <dsp:cNvPr id="0" name=""/>
        <dsp:cNvSpPr/>
      </dsp:nvSpPr>
      <dsp:spPr>
        <a:xfrm>
          <a:off x="4417818" y="0"/>
          <a:ext cx="2144571" cy="4198058"/>
        </a:xfrm>
        <a:prstGeom prst="roundRect">
          <a:avLst>
            <a:gd name="adj" fmla="val 10000"/>
          </a:avLst>
        </a:prstGeom>
        <a:solidFill>
          <a:schemeClr val="accent3">
            <a:hueOff val="6444835"/>
            <a:satOff val="-31725"/>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ym typeface="Wingdings" panose="05000000000000000000" pitchFamily="2" charset="2"/>
            </a:rPr>
            <a:t> </a:t>
          </a:r>
          <a:r>
            <a:rPr lang="en-US" sz="2100" kern="1200" dirty="0"/>
            <a:t>Home Hemodialysis</a:t>
          </a:r>
        </a:p>
      </dsp:txBody>
      <dsp:txXfrm>
        <a:off x="4417818" y="1679223"/>
        <a:ext cx="2144571" cy="1679223"/>
      </dsp:txXfrm>
    </dsp:sp>
    <dsp:sp modelId="{71033623-B669-4607-B4A6-7FBE747157A8}">
      <dsp:nvSpPr>
        <dsp:cNvPr id="0" name=""/>
        <dsp:cNvSpPr/>
      </dsp:nvSpPr>
      <dsp:spPr>
        <a:xfrm>
          <a:off x="4791127" y="251883"/>
          <a:ext cx="1397953" cy="139795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E0BC94-7B11-450E-8ED0-2DD1AAAA47D8}">
      <dsp:nvSpPr>
        <dsp:cNvPr id="0" name=""/>
        <dsp:cNvSpPr/>
      </dsp:nvSpPr>
      <dsp:spPr>
        <a:xfrm>
          <a:off x="6626727" y="0"/>
          <a:ext cx="2144571" cy="4198058"/>
        </a:xfrm>
        <a:prstGeom prst="roundRect">
          <a:avLst>
            <a:gd name="adj" fmla="val 10000"/>
          </a:avLst>
        </a:prstGeom>
        <a:solidFill>
          <a:schemeClr val="accent3">
            <a:hueOff val="9667253"/>
            <a:satOff val="-47588"/>
            <a:lumOff val="-2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ym typeface="Wingdings" panose="05000000000000000000" pitchFamily="2" charset="2"/>
            </a:rPr>
            <a:t> </a:t>
          </a:r>
          <a:r>
            <a:rPr lang="en-US" sz="2100" kern="1200" dirty="0"/>
            <a:t>In-center Self-Care Dialysis</a:t>
          </a:r>
        </a:p>
      </dsp:txBody>
      <dsp:txXfrm>
        <a:off x="6626727" y="1679223"/>
        <a:ext cx="2144571" cy="1679223"/>
      </dsp:txXfrm>
    </dsp:sp>
    <dsp:sp modelId="{A29CF83A-7AE4-4083-9685-3D74BF5C3C60}">
      <dsp:nvSpPr>
        <dsp:cNvPr id="0" name=""/>
        <dsp:cNvSpPr/>
      </dsp:nvSpPr>
      <dsp:spPr>
        <a:xfrm>
          <a:off x="7000036" y="251883"/>
          <a:ext cx="1397953" cy="1397953"/>
        </a:xfrm>
        <a:prstGeom prst="ellipse">
          <a:avLst/>
        </a:prstGeom>
        <a:blipFill dpi="0" rotWithShape="1">
          <a:blip xmlns:r="http://schemas.openxmlformats.org/officeDocument/2006/relationships" r:embed="rId4">
            <a:lum bright="70000" contrast="-70000"/>
            <a:extLst>
              <a:ext uri="{28A0092B-C50C-407E-A947-70E740481C1C}">
                <a14:useLocalDpi xmlns:a14="http://schemas.microsoft.com/office/drawing/2010/main" val="0"/>
              </a:ext>
            </a:extLst>
          </a:blip>
          <a:srcRect/>
          <a:stretch>
            <a:fillRect l="17920" t="18459" r="13951" b="18457"/>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7FA06F-A79F-499D-AC6D-94DC93DF3622}">
      <dsp:nvSpPr>
        <dsp:cNvPr id="0" name=""/>
        <dsp:cNvSpPr/>
      </dsp:nvSpPr>
      <dsp:spPr>
        <a:xfrm>
          <a:off x="8835636" y="0"/>
          <a:ext cx="2144571" cy="4198058"/>
        </a:xfrm>
        <a:prstGeom prst="roundRect">
          <a:avLst>
            <a:gd name="adj" fmla="val 10000"/>
          </a:avLst>
        </a:prstGeom>
        <a:solidFill>
          <a:schemeClr val="accent3">
            <a:hueOff val="12889670"/>
            <a:satOff val="-63451"/>
            <a:lumOff val="-3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ym typeface="Wingdings" panose="05000000000000000000" pitchFamily="2" charset="2"/>
            </a:rPr>
            <a:t> </a:t>
          </a:r>
          <a:r>
            <a:rPr lang="en-US" sz="2100" kern="1200" dirty="0"/>
            <a:t>In-center Nocturnal Dialysis</a:t>
          </a:r>
        </a:p>
      </dsp:txBody>
      <dsp:txXfrm>
        <a:off x="8835636" y="1679223"/>
        <a:ext cx="2144571" cy="1679223"/>
      </dsp:txXfrm>
    </dsp:sp>
    <dsp:sp modelId="{42F61842-BAFF-42C7-AB94-A39A1AA92242}">
      <dsp:nvSpPr>
        <dsp:cNvPr id="0" name=""/>
        <dsp:cNvSpPr/>
      </dsp:nvSpPr>
      <dsp:spPr>
        <a:xfrm>
          <a:off x="9208945" y="251883"/>
          <a:ext cx="1397953" cy="1397953"/>
        </a:xfrm>
        <a:prstGeom prst="ellipse">
          <a:avLst/>
        </a:prstGeom>
        <a:blipFill>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FCCC0E-80CF-4627-A6F0-C7B51932E9A2}">
      <dsp:nvSpPr>
        <dsp:cNvPr id="0" name=""/>
        <dsp:cNvSpPr/>
      </dsp:nvSpPr>
      <dsp:spPr>
        <a:xfrm>
          <a:off x="439208" y="3358446"/>
          <a:ext cx="10101791" cy="629708"/>
        </a:xfrm>
        <a:prstGeom prst="leftRightArrow">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41F53-6389-4BA8-B9EE-A3820C8F1E86}">
      <dsp:nvSpPr>
        <dsp:cNvPr id="0" name=""/>
        <dsp:cNvSpPr/>
      </dsp:nvSpPr>
      <dsp:spPr>
        <a:xfrm>
          <a:off x="0" y="0"/>
          <a:ext cx="10823531" cy="8138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7475" lvl="0" indent="0" algn="l" defTabSz="800100">
            <a:lnSpc>
              <a:spcPct val="90000"/>
            </a:lnSpc>
            <a:spcBef>
              <a:spcPct val="0"/>
            </a:spcBef>
            <a:spcAft>
              <a:spcPts val="0"/>
            </a:spcAft>
            <a:buNone/>
          </a:pPr>
          <a:r>
            <a:rPr lang="en-US" sz="1800" b="1" kern="1200" dirty="0"/>
            <a:t>Incorporate home dialysis patient experience measures into ETC model scoring aimed to incentivize improved quality of care</a:t>
          </a:r>
        </a:p>
      </dsp:txBody>
      <dsp:txXfrm>
        <a:off x="2246086" y="0"/>
        <a:ext cx="8577444" cy="813803"/>
      </dsp:txXfrm>
    </dsp:sp>
    <dsp:sp modelId="{1F6A05B7-57A9-4E79-B957-B3C036E7EA71}">
      <dsp:nvSpPr>
        <dsp:cNvPr id="0" name=""/>
        <dsp:cNvSpPr/>
      </dsp:nvSpPr>
      <dsp:spPr>
        <a:xfrm>
          <a:off x="81380" y="81380"/>
          <a:ext cx="2164706" cy="651042"/>
        </a:xfrm>
        <a:prstGeom prst="roundRect">
          <a:avLst>
            <a:gd name="adj" fmla="val 10000"/>
          </a:avLst>
        </a:prstGeom>
        <a:blipFill dpi="0" rotWithShape="1">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l="31814" t="-10588" r="31036" b="-1349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6CCDF3-77A2-46E0-84A4-0673871B507E}">
      <dsp:nvSpPr>
        <dsp:cNvPr id="0" name=""/>
        <dsp:cNvSpPr/>
      </dsp:nvSpPr>
      <dsp:spPr>
        <a:xfrm>
          <a:off x="0" y="895184"/>
          <a:ext cx="10823531" cy="813803"/>
        </a:xfrm>
        <a:prstGeom prst="roundRect">
          <a:avLst>
            <a:gd name="adj" fmla="val 10000"/>
          </a:avLst>
        </a:prstGeom>
        <a:solidFill>
          <a:schemeClr val="accent3">
            <a:hueOff val="3222418"/>
            <a:satOff val="-15863"/>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2713" lvl="0" indent="4763" algn="l" defTabSz="800100">
            <a:lnSpc>
              <a:spcPct val="90000"/>
            </a:lnSpc>
            <a:spcBef>
              <a:spcPct val="0"/>
            </a:spcBef>
            <a:spcAft>
              <a:spcPts val="0"/>
            </a:spcAft>
            <a:buNone/>
          </a:pPr>
          <a:r>
            <a:rPr lang="en-US" sz="1800" b="1" kern="1200" dirty="0"/>
            <a:t>Include deceased donor transplants vs transplant waitlist</a:t>
          </a:r>
        </a:p>
        <a:p>
          <a:pPr marL="112713" lvl="1" indent="4763" algn="l" defTabSz="622300">
            <a:lnSpc>
              <a:spcPct val="90000"/>
            </a:lnSpc>
            <a:spcBef>
              <a:spcPct val="0"/>
            </a:spcBef>
            <a:spcAft>
              <a:spcPts val="0"/>
            </a:spcAft>
            <a:buNone/>
          </a:pPr>
          <a:r>
            <a:rPr lang="en-US" sz="1400" kern="1200" dirty="0"/>
            <a:t>ETC Learning Collaborative to engage transplant centers, Organ Procurement Organizations, large donor hospitals, patients/family to learn strategies to increase transplantation and spread best practices</a:t>
          </a:r>
        </a:p>
      </dsp:txBody>
      <dsp:txXfrm>
        <a:off x="2246086" y="895184"/>
        <a:ext cx="8577444" cy="813803"/>
      </dsp:txXfrm>
    </dsp:sp>
    <dsp:sp modelId="{41C571D5-E706-4ECA-8F4B-6AB8FCB97699}">
      <dsp:nvSpPr>
        <dsp:cNvPr id="0" name=""/>
        <dsp:cNvSpPr/>
      </dsp:nvSpPr>
      <dsp:spPr>
        <a:xfrm>
          <a:off x="81380" y="976564"/>
          <a:ext cx="2164706" cy="651042"/>
        </a:xfrm>
        <a:prstGeom prst="roundRect">
          <a:avLst>
            <a:gd name="adj" fmla="val 10000"/>
          </a:avLst>
        </a:prstGeom>
        <a:blipFill dpi="0" rotWithShape="1">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l="38908" t="13125" r="38126" b="1016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A39725-1E45-4457-A32C-5ED34AC6799D}">
      <dsp:nvSpPr>
        <dsp:cNvPr id="0" name=""/>
        <dsp:cNvSpPr/>
      </dsp:nvSpPr>
      <dsp:spPr>
        <a:xfrm>
          <a:off x="0" y="1790368"/>
          <a:ext cx="10823531" cy="813803"/>
        </a:xfrm>
        <a:prstGeom prst="roundRect">
          <a:avLst>
            <a:gd name="adj" fmla="val 10000"/>
          </a:avLst>
        </a:prstGeom>
        <a:solidFill>
          <a:schemeClr val="accent3">
            <a:hueOff val="6444835"/>
            <a:satOff val="-31725"/>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233363" lvl="0" indent="-115888" algn="l" defTabSz="800100">
            <a:lnSpc>
              <a:spcPct val="90000"/>
            </a:lnSpc>
            <a:spcBef>
              <a:spcPct val="0"/>
            </a:spcBef>
            <a:spcAft>
              <a:spcPts val="0"/>
            </a:spcAft>
            <a:buNone/>
          </a:pPr>
          <a:r>
            <a:rPr lang="en-US" sz="1800" b="1" kern="1200" dirty="0"/>
            <a:t>Expand ETC Model</a:t>
          </a:r>
        </a:p>
        <a:p>
          <a:pPr marL="112713" lvl="1" indent="4763" algn="l" defTabSz="622300">
            <a:lnSpc>
              <a:spcPct val="90000"/>
            </a:lnSpc>
            <a:spcBef>
              <a:spcPct val="0"/>
            </a:spcBef>
            <a:spcAft>
              <a:spcPts val="0"/>
            </a:spcAft>
            <a:buNone/>
          </a:pPr>
          <a:r>
            <a:rPr lang="en-US" sz="1400" kern="1200" dirty="0"/>
            <a:t>May undertake future rulemaking to expand the duration and scope if they can do so with sufficient participant notice (90-days)</a:t>
          </a:r>
        </a:p>
      </dsp:txBody>
      <dsp:txXfrm>
        <a:off x="2246086" y="1790368"/>
        <a:ext cx="8577444" cy="813803"/>
      </dsp:txXfrm>
    </dsp:sp>
    <dsp:sp modelId="{4CFCB2B4-7DFA-4977-AD98-B40BF8A6B968}">
      <dsp:nvSpPr>
        <dsp:cNvPr id="0" name=""/>
        <dsp:cNvSpPr/>
      </dsp:nvSpPr>
      <dsp:spPr>
        <a:xfrm>
          <a:off x="81380" y="1871748"/>
          <a:ext cx="2164706" cy="651042"/>
        </a:xfrm>
        <a:prstGeom prst="roundRect">
          <a:avLst>
            <a:gd name="adj" fmla="val 10000"/>
          </a:avLst>
        </a:prstGeom>
        <a:blipFill dpi="0" rotWithShape="1">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l="38220" t="10587" r="37471" b="676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D41753-3713-4D27-8A21-310DA26A37A3}">
      <dsp:nvSpPr>
        <dsp:cNvPr id="0" name=""/>
        <dsp:cNvSpPr/>
      </dsp:nvSpPr>
      <dsp:spPr>
        <a:xfrm>
          <a:off x="0" y="2685552"/>
          <a:ext cx="10823531" cy="813803"/>
        </a:xfrm>
        <a:prstGeom prst="roundRect">
          <a:avLst>
            <a:gd name="adj" fmla="val 10000"/>
          </a:avLst>
        </a:prstGeom>
        <a:solidFill>
          <a:schemeClr val="accent3">
            <a:hueOff val="9667253"/>
            <a:satOff val="-47588"/>
            <a:lumOff val="-2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2713" lvl="0" indent="4763" algn="l" defTabSz="800100">
            <a:lnSpc>
              <a:spcPct val="90000"/>
            </a:lnSpc>
            <a:spcBef>
              <a:spcPct val="0"/>
            </a:spcBef>
            <a:spcAft>
              <a:spcPts val="0"/>
            </a:spcAft>
            <a:buNone/>
          </a:pPr>
          <a:r>
            <a:rPr lang="en-US" sz="1800" b="1" kern="1200" dirty="0"/>
            <a:t>Broaden who can furnish KDE Benefit</a:t>
          </a:r>
        </a:p>
        <a:p>
          <a:pPr marL="112713" lvl="1" indent="4763" algn="l" defTabSz="622300">
            <a:lnSpc>
              <a:spcPct val="90000"/>
            </a:lnSpc>
            <a:spcBef>
              <a:spcPct val="0"/>
            </a:spcBef>
            <a:spcAft>
              <a:spcPts val="0"/>
            </a:spcAft>
            <a:buNone/>
          </a:pPr>
          <a:r>
            <a:rPr lang="en-US" sz="1400" kern="1200" dirty="0"/>
            <a:t>CMS may allow non-practice ETC clinicians, not employed by a dialysis provider, to furnish KDE with a referral (ex. Primary Care clinicians)</a:t>
          </a:r>
          <a:endParaRPr lang="en-US" sz="1100" kern="1200" dirty="0"/>
        </a:p>
      </dsp:txBody>
      <dsp:txXfrm>
        <a:off x="2246086" y="2685552"/>
        <a:ext cx="8577444" cy="813803"/>
      </dsp:txXfrm>
    </dsp:sp>
    <dsp:sp modelId="{C67052D4-5C5C-44AF-B3C9-CDB0F0812B25}">
      <dsp:nvSpPr>
        <dsp:cNvPr id="0" name=""/>
        <dsp:cNvSpPr/>
      </dsp:nvSpPr>
      <dsp:spPr>
        <a:xfrm>
          <a:off x="81380" y="2766932"/>
          <a:ext cx="2164706" cy="651042"/>
        </a:xfrm>
        <a:prstGeom prst="roundRect">
          <a:avLst>
            <a:gd name="adj" fmla="val 10000"/>
          </a:avLst>
        </a:prstGeom>
        <a:blipFill dpi="0" rotWithShape="1">
          <a:blip xmlns:r="http://schemas.openxmlformats.org/officeDocument/2006/relationships" r:embed="rId4">
            <a:lum bright="70000" contrast="-70000"/>
            <a:extLst>
              <a:ext uri="{28A0092B-C50C-407E-A947-70E740481C1C}">
                <a14:useLocalDpi xmlns:a14="http://schemas.microsoft.com/office/drawing/2010/main" val="0"/>
              </a:ext>
            </a:extLst>
          </a:blip>
          <a:srcRect/>
          <a:stretch>
            <a:fillRect l="21948" t="-18549" r="19972" b="-7543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DEE33C-AEC9-4C21-AD3A-0A656CEA737C}">
      <dsp:nvSpPr>
        <dsp:cNvPr id="0" name=""/>
        <dsp:cNvSpPr/>
      </dsp:nvSpPr>
      <dsp:spPr>
        <a:xfrm>
          <a:off x="0" y="3580736"/>
          <a:ext cx="10823531" cy="813803"/>
        </a:xfrm>
        <a:prstGeom prst="roundRect">
          <a:avLst>
            <a:gd name="adj" fmla="val 10000"/>
          </a:avLst>
        </a:prstGeom>
        <a:solidFill>
          <a:schemeClr val="accent3">
            <a:hueOff val="12889670"/>
            <a:satOff val="-63451"/>
            <a:lumOff val="-3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12713" lvl="0" indent="4763" algn="l" defTabSz="800100">
            <a:lnSpc>
              <a:spcPct val="90000"/>
            </a:lnSpc>
            <a:spcBef>
              <a:spcPct val="0"/>
            </a:spcBef>
            <a:spcAft>
              <a:spcPts val="0"/>
            </a:spcAft>
            <a:buNone/>
          </a:pPr>
          <a:r>
            <a:rPr lang="en-US" sz="1800" b="1" kern="1200" dirty="0"/>
            <a:t>Include additional criteria to identify poorer socioeconomic status</a:t>
          </a:r>
        </a:p>
        <a:p>
          <a:pPr marL="112713" lvl="1" indent="4763" algn="l" defTabSz="622300">
            <a:lnSpc>
              <a:spcPct val="90000"/>
            </a:lnSpc>
            <a:spcBef>
              <a:spcPct val="0"/>
            </a:spcBef>
            <a:spcAft>
              <a:spcPts val="0"/>
            </a:spcAft>
            <a:buNone/>
          </a:pPr>
          <a:r>
            <a:rPr lang="en-US" sz="1400" kern="1200" dirty="0"/>
            <a:t>Incentive clinicians to record poor socioeconomic status in patients beyond Dual-Eligible and Low-Income Subsidy (LIS) status (ex. use of z-codes)</a:t>
          </a:r>
        </a:p>
      </dsp:txBody>
      <dsp:txXfrm>
        <a:off x="2246086" y="3580736"/>
        <a:ext cx="8577444" cy="813803"/>
      </dsp:txXfrm>
    </dsp:sp>
    <dsp:sp modelId="{4274BE9D-9669-439B-9A2F-C798F569E2C6}">
      <dsp:nvSpPr>
        <dsp:cNvPr id="0" name=""/>
        <dsp:cNvSpPr/>
      </dsp:nvSpPr>
      <dsp:spPr>
        <a:xfrm>
          <a:off x="81380" y="3652878"/>
          <a:ext cx="2164706" cy="651042"/>
        </a:xfrm>
        <a:prstGeom prst="roundRect">
          <a:avLst>
            <a:gd name="adj" fmla="val 10000"/>
          </a:avLst>
        </a:prstGeom>
        <a:blipFill dpi="0" rotWithShape="1">
          <a:blip xmlns:r="http://schemas.openxmlformats.org/officeDocument/2006/relationships" r:embed="rId5">
            <a:lum bright="70000" contrast="-70000"/>
            <a:extLst>
              <a:ext uri="{28A0092B-C50C-407E-A947-70E740481C1C}">
                <a14:useLocalDpi xmlns:a14="http://schemas.microsoft.com/office/drawing/2010/main" val="0"/>
              </a:ext>
            </a:extLst>
          </a:blip>
          <a:srcRect/>
          <a:stretch>
            <a:fillRect l="29153" t="15910" r="28817" b="1095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592" cy="46370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63709"/>
          </a:xfrm>
          <a:prstGeom prst="rect">
            <a:avLst/>
          </a:prstGeom>
        </p:spPr>
        <p:txBody>
          <a:bodyPr vert="horz" lIns="91440" tIns="45720" rIns="91440" bIns="45720" rtlCol="0"/>
          <a:lstStyle>
            <a:lvl1pPr algn="r">
              <a:defRPr sz="1200"/>
            </a:lvl1pPr>
          </a:lstStyle>
          <a:p>
            <a:fld id="{077A56B5-FB47-427A-9C4B-F355FFFB20C0}" type="datetimeFigureOut">
              <a:rPr lang="en-US" smtClean="0"/>
              <a:t>2/10/2022</a:t>
            </a:fld>
            <a:endParaRPr lang="en-US"/>
          </a:p>
        </p:txBody>
      </p:sp>
      <p:sp>
        <p:nvSpPr>
          <p:cNvPr id="4" name="Footer Placeholder 3"/>
          <p:cNvSpPr>
            <a:spLocks noGrp="1"/>
          </p:cNvSpPr>
          <p:nvPr>
            <p:ph type="ftr" sz="quarter" idx="2"/>
          </p:nvPr>
        </p:nvSpPr>
        <p:spPr>
          <a:xfrm>
            <a:off x="1" y="8775541"/>
            <a:ext cx="2971592" cy="46370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775541"/>
            <a:ext cx="2971592" cy="463709"/>
          </a:xfrm>
          <a:prstGeom prst="rect">
            <a:avLst/>
          </a:prstGeom>
        </p:spPr>
        <p:txBody>
          <a:bodyPr vert="horz" lIns="91440" tIns="45720" rIns="91440" bIns="45720" rtlCol="0" anchor="b"/>
          <a:lstStyle>
            <a:lvl1pPr algn="r">
              <a:defRPr sz="1200"/>
            </a:lvl1pPr>
          </a:lstStyle>
          <a:p>
            <a:fld id="{6B4D266B-8B1F-43AC-9E8A-9F3A37691B72}" type="slidenum">
              <a:rPr lang="en-US" smtClean="0"/>
              <a:t>‹#›</a:t>
            </a:fld>
            <a:endParaRPr lang="en-US"/>
          </a:p>
        </p:txBody>
      </p:sp>
    </p:spTree>
    <p:extLst>
      <p:ext uri="{BB962C8B-B14F-4D97-AF65-F5344CB8AC3E}">
        <p14:creationId xmlns:p14="http://schemas.microsoft.com/office/powerpoint/2010/main" val="29331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3567"/>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5" y="2"/>
            <a:ext cx="2971800" cy="463567"/>
          </a:xfrm>
          <a:prstGeom prst="rect">
            <a:avLst/>
          </a:prstGeom>
        </p:spPr>
        <p:txBody>
          <a:bodyPr vert="horz" lIns="92492" tIns="46246" rIns="92492" bIns="46246" rtlCol="0"/>
          <a:lstStyle>
            <a:lvl1pPr algn="r">
              <a:defRPr sz="1200"/>
            </a:lvl1pPr>
          </a:lstStyle>
          <a:p>
            <a:fld id="{EC13577B-6902-467D-A26C-08A0DD5E4E03}" type="datetimeFigureOut">
              <a:rPr lang="en-US" smtClean="0"/>
              <a:t>2/10/2022</a:t>
            </a:fld>
            <a:endParaRPr lang="en-US"/>
          </a:p>
        </p:txBody>
      </p:sp>
      <p:sp>
        <p:nvSpPr>
          <p:cNvPr id="4" name="Slide Image Placeholder 3"/>
          <p:cNvSpPr>
            <a:spLocks noGrp="1" noRot="1" noChangeAspect="1"/>
          </p:cNvSpPr>
          <p:nvPr>
            <p:ph type="sldImg" idx="2"/>
          </p:nvPr>
        </p:nvSpPr>
        <p:spPr>
          <a:xfrm>
            <a:off x="655638" y="1154113"/>
            <a:ext cx="5546725" cy="3119437"/>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46390"/>
            <a:ext cx="5486400" cy="363795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6"/>
            <a:ext cx="2971800" cy="463566"/>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775686"/>
            <a:ext cx="2971800" cy="463566"/>
          </a:xfrm>
          <a:prstGeom prst="rect">
            <a:avLst/>
          </a:prstGeom>
        </p:spPr>
        <p:txBody>
          <a:bodyPr vert="horz" lIns="92492" tIns="46246" rIns="92492" bIns="46246"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ensus.gov/data/datasets/2017/demo/popproj/2017-popproj.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313514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10</a:t>
            </a:fld>
            <a:endParaRPr lang="en-US"/>
          </a:p>
        </p:txBody>
      </p:sp>
    </p:spTree>
    <p:extLst>
      <p:ext uri="{BB962C8B-B14F-4D97-AF65-F5344CB8AC3E}">
        <p14:creationId xmlns:p14="http://schemas.microsoft.com/office/powerpoint/2010/main" val="240857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11</a:t>
            </a:fld>
            <a:endParaRPr lang="en-US"/>
          </a:p>
        </p:txBody>
      </p:sp>
    </p:spTree>
    <p:extLst>
      <p:ext uri="{BB962C8B-B14F-4D97-AF65-F5344CB8AC3E}">
        <p14:creationId xmlns:p14="http://schemas.microsoft.com/office/powerpoint/2010/main" val="61444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333333"/>
                </a:solidFill>
                <a:latin typeface="Arial" panose="020B0604020202020204" pitchFamily="34" charset="0"/>
              </a:rPr>
              <a:t>Performance adjusted CPT codes include:</a:t>
            </a:r>
          </a:p>
          <a:p>
            <a:pPr algn="l"/>
            <a:r>
              <a:rPr lang="en-US" sz="1800" b="0" i="0" u="none" strike="noStrike" baseline="0" dirty="0">
                <a:solidFill>
                  <a:srgbClr val="333333"/>
                </a:solidFill>
                <a:latin typeface="Arial" panose="020B0604020202020204" pitchFamily="34" charset="0"/>
              </a:rPr>
              <a:t>90957</a:t>
            </a:r>
          </a:p>
          <a:p>
            <a:pPr algn="l"/>
            <a:r>
              <a:rPr lang="en-US" sz="1800" b="0" i="0" u="none" strike="noStrike" baseline="0" dirty="0">
                <a:solidFill>
                  <a:srgbClr val="333333"/>
                </a:solidFill>
                <a:latin typeface="Arial" panose="020B0604020202020204" pitchFamily="34" charset="0"/>
              </a:rPr>
              <a:t>90958</a:t>
            </a:r>
          </a:p>
          <a:p>
            <a:pPr algn="l"/>
            <a:r>
              <a:rPr lang="en-US" sz="1800" b="0" i="0" u="none" strike="noStrike" baseline="0" dirty="0">
                <a:solidFill>
                  <a:srgbClr val="333333"/>
                </a:solidFill>
                <a:latin typeface="Arial" panose="020B0604020202020204" pitchFamily="34" charset="0"/>
              </a:rPr>
              <a:t>90959</a:t>
            </a:r>
          </a:p>
          <a:p>
            <a:pPr algn="l"/>
            <a:r>
              <a:rPr lang="en-US" sz="1800" b="0" i="0" u="none" strike="noStrike" baseline="0" dirty="0">
                <a:solidFill>
                  <a:srgbClr val="333333"/>
                </a:solidFill>
                <a:latin typeface="Arial" panose="020B0604020202020204" pitchFamily="34" charset="0"/>
              </a:rPr>
              <a:t>90960</a:t>
            </a:r>
          </a:p>
          <a:p>
            <a:pPr algn="l"/>
            <a:r>
              <a:rPr lang="en-US" sz="1800" b="0" i="0" u="none" strike="noStrike" baseline="0" dirty="0">
                <a:solidFill>
                  <a:srgbClr val="333333"/>
                </a:solidFill>
                <a:latin typeface="Arial" panose="020B0604020202020204" pitchFamily="34" charset="0"/>
              </a:rPr>
              <a:t>90961</a:t>
            </a:r>
          </a:p>
          <a:p>
            <a:pPr algn="l"/>
            <a:r>
              <a:rPr lang="en-US" sz="1800" b="0" i="0" u="none" strike="noStrike" baseline="0" dirty="0">
                <a:solidFill>
                  <a:srgbClr val="333333"/>
                </a:solidFill>
                <a:latin typeface="Arial" panose="020B0604020202020204" pitchFamily="34" charset="0"/>
              </a:rPr>
              <a:t>90962</a:t>
            </a:r>
          </a:p>
          <a:p>
            <a:pPr algn="l"/>
            <a:r>
              <a:rPr lang="en-US" sz="1800" b="0" i="0" u="none" strike="noStrike" baseline="0" dirty="0">
                <a:solidFill>
                  <a:srgbClr val="333333"/>
                </a:solidFill>
                <a:latin typeface="Arial" panose="020B0604020202020204" pitchFamily="34" charset="0"/>
              </a:rPr>
              <a:t>90965</a:t>
            </a:r>
          </a:p>
          <a:p>
            <a:pPr algn="l"/>
            <a:r>
              <a:rPr lang="en-US" sz="1800" b="0" i="0" u="none" strike="noStrike" baseline="0" dirty="0">
                <a:solidFill>
                  <a:srgbClr val="333333"/>
                </a:solidFill>
                <a:latin typeface="Arial" panose="020B0604020202020204" pitchFamily="34" charset="0"/>
              </a:rPr>
              <a:t>90966</a:t>
            </a:r>
            <a:endParaRPr lang="en-US" sz="1600" dirty="0"/>
          </a:p>
        </p:txBody>
      </p:sp>
      <p:sp>
        <p:nvSpPr>
          <p:cNvPr id="4" name="Slide Number Placeholder 3"/>
          <p:cNvSpPr>
            <a:spLocks noGrp="1"/>
          </p:cNvSpPr>
          <p:nvPr>
            <p:ph type="sldNum" sz="quarter" idx="5"/>
          </p:nvPr>
        </p:nvSpPr>
        <p:spPr/>
        <p:txBody>
          <a:bodyPr/>
          <a:lstStyle/>
          <a:p>
            <a:fld id="{41A1B191-2761-1A45-B025-BAB544AC5A54}" type="slidenum">
              <a:rPr lang="en-US" smtClean="0"/>
              <a:t>12</a:t>
            </a:fld>
            <a:endParaRPr lang="en-US"/>
          </a:p>
        </p:txBody>
      </p:sp>
    </p:spTree>
    <p:extLst>
      <p:ext uri="{BB962C8B-B14F-4D97-AF65-F5344CB8AC3E}">
        <p14:creationId xmlns:p14="http://schemas.microsoft.com/office/powerpoint/2010/main" val="881833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13</a:t>
            </a:fld>
            <a:endParaRPr lang="en-US"/>
          </a:p>
        </p:txBody>
      </p:sp>
    </p:spTree>
    <p:extLst>
      <p:ext uri="{BB962C8B-B14F-4D97-AF65-F5344CB8AC3E}">
        <p14:creationId xmlns:p14="http://schemas.microsoft.com/office/powerpoint/2010/main" val="268505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https://www.hhs.gov/guidance/sites/default/files/hhs-guidance-documents/bp102c15_0_0.pdf</a:t>
            </a:r>
          </a:p>
          <a:p>
            <a:endParaRPr lang="en-US" dirty="0"/>
          </a:p>
          <a:p>
            <a:r>
              <a:rPr lang="en-US" dirty="0"/>
              <a:t>Standard Medicare Benefit Policy Manual: (ETC-participant waivers detailed on slide)</a:t>
            </a:r>
          </a:p>
          <a:p>
            <a:r>
              <a:rPr lang="en-US" dirty="0"/>
              <a:t>310 – Kidney Disease Patient Education Services (Rev. 117; Issued: 12-18-09; Effective Date: 01-01-10; Implementation Date: 04- 05-10)</a:t>
            </a:r>
          </a:p>
          <a:p>
            <a:endParaRPr lang="en-US" dirty="0"/>
          </a:p>
          <a:p>
            <a:r>
              <a:rPr lang="en-US" dirty="0"/>
              <a:t>Effective for claims with dates of service on and after January 1, 2010, Section 152(b) of the Medicare Improvements for Patients and Providers Act of 2008 (MIPPA) covers KDE services under Medicare Part B. </a:t>
            </a:r>
          </a:p>
          <a:p>
            <a:r>
              <a:rPr lang="en-US" dirty="0"/>
              <a:t>KDE services are designed to provide beneficiaries with Stage IV CKD comprehensive information regarding: the management of comorbidities, including delaying the need for dialysis; prevention of uremic complications; all therapeutic options (each option for renal replacement therapy, dialysis access options, and transplantation); ensuring that the beneficiary has opportunities to actively participate in his/her choice of therapy; and that the services be tailored to meet the beneficiary’s needs. </a:t>
            </a:r>
          </a:p>
          <a:p>
            <a:endParaRPr lang="en-US" dirty="0"/>
          </a:p>
          <a:p>
            <a:r>
              <a:rPr lang="en-US" dirty="0"/>
              <a:t>Regulations for KDE services were established at 42 CFR 410.48. Claims processing instructions and billing requirements can be found in Pub. 100-04, Medicare Claims Processing Manual, Chapter 32 – Billing Requirements for Special Services, Section 20</a:t>
            </a:r>
          </a:p>
          <a:p>
            <a:endParaRPr lang="en-US" dirty="0"/>
          </a:p>
          <a:p>
            <a:r>
              <a:rPr lang="en-US" dirty="0"/>
              <a:t>310.1 - Beneficiaries Eligible for Coverage (Rev. 117; Issued: 12-18-09; Effective Date: 01-01-10; Implementation Date: 04- 05-10) </a:t>
            </a:r>
          </a:p>
          <a:p>
            <a:r>
              <a:rPr lang="en-US" dirty="0"/>
              <a:t>Medicare Part B covers outpatient, face-to-face KDE services for a beneficiary that:</a:t>
            </a:r>
          </a:p>
          <a:p>
            <a:pPr marL="285750" indent="-285750">
              <a:buFont typeface="Arial" panose="020B0604020202020204" pitchFamily="34" charset="0"/>
              <a:buChar char="•"/>
            </a:pPr>
            <a:r>
              <a:rPr lang="en-US" dirty="0"/>
              <a:t>is diagnosed with Stage IV CKD, using the Modification of Diet in Renal Disease (MDRD) Study formula (severe decrease in GFR, GFR value of 15-29 mL/min/1.73 m2 ), and </a:t>
            </a:r>
          </a:p>
          <a:p>
            <a:pPr marL="285750" indent="-285750">
              <a:buFont typeface="Arial" panose="020B0604020202020204" pitchFamily="34" charset="0"/>
              <a:buChar char="•"/>
            </a:pPr>
            <a:r>
              <a:rPr lang="en-US" dirty="0"/>
              <a:t>obtains a referral from the physician managing the beneficiary’s kidney condition. The referral should be documented in the beneficiary’s medical records.</a:t>
            </a:r>
          </a:p>
          <a:p>
            <a:endParaRPr lang="en-US" dirty="0"/>
          </a:p>
          <a:p>
            <a:r>
              <a:rPr lang="en-US" dirty="0"/>
              <a:t>310.2 - Qualified Person (Rev. 117; Issued: 12-18-09; Effective Date: 01-01-10; Implementation Date: 04- 05-10)</a:t>
            </a:r>
          </a:p>
          <a:p>
            <a:r>
              <a:rPr lang="en-US" dirty="0"/>
              <a:t>Medicare Part B covers KDE services provided by a ‘qualified person,’ meaning a:</a:t>
            </a:r>
          </a:p>
          <a:p>
            <a:pPr marL="285750" indent="-285750">
              <a:buFont typeface="Arial" panose="020B0604020202020204" pitchFamily="34" charset="0"/>
              <a:buChar char="•"/>
            </a:pPr>
            <a:r>
              <a:rPr lang="en-US" dirty="0"/>
              <a:t>physician (as defined in section 30 of this chapter),</a:t>
            </a:r>
          </a:p>
          <a:p>
            <a:pPr marL="285750" indent="-285750">
              <a:buFont typeface="Arial" panose="020B0604020202020204" pitchFamily="34" charset="0"/>
              <a:buChar char="•"/>
            </a:pPr>
            <a:r>
              <a:rPr lang="en-US" dirty="0"/>
              <a:t>physician assistant, nurse practitioner, or clinical nurse specialist (as defined in sections 190, 200, and 210 of this chapter), </a:t>
            </a:r>
          </a:p>
          <a:p>
            <a:pPr marL="285750" indent="-285750">
              <a:buFont typeface="Arial" panose="020B0604020202020204" pitchFamily="34" charset="0"/>
              <a:buChar char="•"/>
            </a:pPr>
            <a:r>
              <a:rPr lang="en-US" dirty="0"/>
              <a:t>hospital, critical access hospital (CAH), skilled nursing facility (SNF), comprehensive outpatient rehabilitation facility (CORF), home health agency (HHA), or hospice, if the KDE services are provided in a rural area (using the actual geographic location core based statistical area (CBSA) to identify facilities located in rural areas), or </a:t>
            </a:r>
          </a:p>
          <a:p>
            <a:pPr marL="285750" indent="-285750">
              <a:buFont typeface="Arial" panose="020B0604020202020204" pitchFamily="34" charset="0"/>
              <a:buChar char="•"/>
            </a:pPr>
            <a:r>
              <a:rPr lang="en-US" dirty="0"/>
              <a:t>hospital or CAH that is treated as being rural (was reclassified from urban to rural status per 42 CFR 412.103). </a:t>
            </a:r>
          </a:p>
          <a:p>
            <a:pPr marL="0" indent="0">
              <a:buFont typeface="Arial" panose="020B0604020202020204" pitchFamily="34" charset="0"/>
              <a:buNone/>
            </a:pPr>
            <a:endParaRPr lang="en-US" dirty="0"/>
          </a:p>
          <a:p>
            <a:pPr marL="609478" lvl="1" indent="0">
              <a:buFont typeface="Arial" panose="020B0604020202020204" pitchFamily="34" charset="0"/>
              <a:buNone/>
            </a:pPr>
            <a:r>
              <a:rPr lang="en-US" dirty="0"/>
              <a:t>NOTE: </a:t>
            </a:r>
          </a:p>
          <a:p>
            <a:pPr marL="609478" lvl="1" indent="0">
              <a:buFont typeface="Arial" panose="020B0604020202020204" pitchFamily="34" charset="0"/>
              <a:buNone/>
            </a:pPr>
            <a:r>
              <a:rPr lang="en-US" dirty="0"/>
              <a:t>The “incident to” requirements at section 1861(s)(2)(A) of the Social Security Act (the Act) do not apply to KDE services. The following providers are not ‘qualified persons’ and are excluded from furnishing KDE services:</a:t>
            </a:r>
          </a:p>
          <a:p>
            <a:pPr marL="895228" lvl="1" indent="-285750">
              <a:buFont typeface="Arial" panose="020B0604020202020204" pitchFamily="34" charset="0"/>
              <a:buChar char="•"/>
            </a:pPr>
            <a:r>
              <a:rPr lang="en-US" dirty="0"/>
              <a:t>A hospital, CAH, SNF, CORF, HHA, or hospice located outside of a rural area (using the actual geographic location CBSA to identify facilities located outside of a rural area), unless the services are furnished by a hospital or CAH that is treated as being in a rural area; and </a:t>
            </a:r>
          </a:p>
          <a:p>
            <a:pPr marL="895228" lvl="1" indent="-285750">
              <a:buFont typeface="Arial" panose="020B0604020202020204" pitchFamily="34" charset="0"/>
              <a:buChar char="•"/>
            </a:pPr>
            <a:r>
              <a:rPr lang="en-US" dirty="0"/>
              <a:t>Renal dialysis facilities</a:t>
            </a:r>
          </a:p>
          <a:p>
            <a:endParaRPr lang="en-US" dirty="0"/>
          </a:p>
          <a:p>
            <a:r>
              <a:rPr lang="en-US" dirty="0"/>
              <a:t>310.3 - Limitations for Coverage (Rev. 194, Issued: 09-03-14, Effective: Upon Implementation of ICD-10, Implementation: Upon Implementation of ICD-10) </a:t>
            </a:r>
          </a:p>
          <a:p>
            <a:r>
              <a:rPr lang="en-US" dirty="0"/>
              <a:t>Medicare Part B covers KDE services:</a:t>
            </a:r>
          </a:p>
          <a:p>
            <a:pPr marL="285750" indent="-285750">
              <a:buFont typeface="Arial" panose="020B0604020202020204" pitchFamily="34" charset="0"/>
              <a:buChar char="•"/>
            </a:pPr>
            <a:r>
              <a:rPr lang="en-US" dirty="0"/>
              <a:t>Up to six (6) sessions as a beneficiary lifetime maximum. A session is 1 hour. In order to bill for a session, a session must be at least 31 minutes in duration. A session that lasts at least 31 minutes, but less than 1 hour still constitutes 1 session.</a:t>
            </a:r>
          </a:p>
          <a:p>
            <a:pPr marL="285750" indent="-285750">
              <a:buFont typeface="Arial" panose="020B0604020202020204" pitchFamily="34" charset="0"/>
              <a:buChar char="•"/>
            </a:pPr>
            <a:r>
              <a:rPr lang="en-US" dirty="0"/>
              <a:t>On an individual basis or in group settings; if the services are provided in a group setting, a group consists of 2 to 20 individuals who need not all be Medicare beneficiaries. </a:t>
            </a:r>
          </a:p>
          <a:p>
            <a:pPr marL="285750" indent="-285750">
              <a:buFont typeface="Arial" panose="020B0604020202020204" pitchFamily="34" charset="0"/>
              <a:buChar char="•"/>
            </a:pPr>
            <a:endParaRPr lang="en-US" dirty="0"/>
          </a:p>
          <a:p>
            <a:pPr marL="609478" lvl="1" indent="0">
              <a:buFont typeface="Arial" panose="020B0604020202020204" pitchFamily="34" charset="0"/>
              <a:buNone/>
            </a:pPr>
            <a:r>
              <a:rPr lang="en-US" dirty="0"/>
              <a:t>NOTE: </a:t>
            </a:r>
          </a:p>
          <a:p>
            <a:pPr marL="609478" lvl="1" indent="0">
              <a:buFont typeface="Arial" panose="020B0604020202020204" pitchFamily="34" charset="0"/>
              <a:buNone/>
            </a:pPr>
            <a:r>
              <a:rPr lang="en-US" dirty="0"/>
              <a:t>Two HCPCS codes were created for this benefit and one or the other must be present, along with the appropriate ICD diagnosis codes. The diagnosis codes are: </a:t>
            </a:r>
          </a:p>
          <a:p>
            <a:pPr marL="895228" lvl="1" indent="-285750">
              <a:buFont typeface="Arial" panose="020B0604020202020204" pitchFamily="34" charset="0"/>
              <a:buChar char="•"/>
            </a:pPr>
            <a:r>
              <a:rPr lang="en-US" dirty="0"/>
              <a:t>ICD-9-CM - code 585.4 (chronic kidney disease, Stage IV (severe)), or</a:t>
            </a:r>
          </a:p>
          <a:p>
            <a:pPr marL="895228" lvl="1" indent="-285750">
              <a:buFont typeface="Arial" panose="020B0604020202020204" pitchFamily="34" charset="0"/>
              <a:buChar char="•"/>
            </a:pPr>
            <a:r>
              <a:rPr lang="en-US" dirty="0"/>
              <a:t>ICD-10-CM - code N18.4 (chronic kidney disease, Stage IV). </a:t>
            </a:r>
          </a:p>
          <a:p>
            <a:pPr marL="0" indent="0">
              <a:buFont typeface="Arial" panose="020B0604020202020204" pitchFamily="34" charset="0"/>
              <a:buNone/>
            </a:pPr>
            <a:endParaRPr lang="en-US" dirty="0"/>
          </a:p>
          <a:p>
            <a:pPr marL="609478" lvl="1" indent="0">
              <a:buFont typeface="Arial" panose="020B0604020202020204" pitchFamily="34" charset="0"/>
              <a:buNone/>
            </a:pPr>
            <a:r>
              <a:rPr lang="en-US" dirty="0"/>
              <a:t>The HCPCS codes are:</a:t>
            </a:r>
          </a:p>
          <a:p>
            <a:pPr marL="895228" lvl="1" indent="-285750">
              <a:buFont typeface="Arial" panose="020B0604020202020204" pitchFamily="34" charset="0"/>
              <a:buChar char="•"/>
            </a:pPr>
            <a:r>
              <a:rPr lang="en-US" dirty="0"/>
              <a:t>G0420: Face-to-face educational services related to the care of chronic kidney disease; individual, per session, per one hour</a:t>
            </a:r>
          </a:p>
          <a:p>
            <a:pPr marL="895228" lvl="1" indent="-285750">
              <a:buFont typeface="Arial" panose="020B0604020202020204" pitchFamily="34" charset="0"/>
              <a:buChar char="•"/>
            </a:pPr>
            <a:r>
              <a:rPr lang="en-US" dirty="0"/>
              <a:t>G0421: Face-to-face educational services related to the care of chronic kidney disease; group, per session, per one hour </a:t>
            </a:r>
          </a:p>
          <a:p>
            <a:endParaRPr lang="en-US" dirty="0"/>
          </a:p>
          <a:p>
            <a:r>
              <a:rPr lang="en-US" dirty="0"/>
              <a:t>310.4 – Standards for Content (Rev. 117; Issued: 12-18-09; Effective Date: 01-01-10; Implementation Date: 04- 05-10) </a:t>
            </a:r>
          </a:p>
          <a:p>
            <a:r>
              <a:rPr lang="en-US" dirty="0"/>
              <a:t>Medicare Part B covers KDE services, provided by a qualified person, which provide comprehensive information regarding: </a:t>
            </a:r>
          </a:p>
          <a:p>
            <a:endParaRPr lang="en-US" dirty="0"/>
          </a:p>
          <a:p>
            <a:pPr marL="342900" indent="-342900">
              <a:buAutoNum type="alphaUcPeriod"/>
            </a:pPr>
            <a:r>
              <a:rPr lang="en-US" dirty="0"/>
              <a:t>The management of comorbidities, including delaying the need for dialysis, which includes, but is not limited to, the following topics: </a:t>
            </a:r>
          </a:p>
          <a:p>
            <a:pPr marL="895228" lvl="1" indent="-285750">
              <a:buFont typeface="Arial" panose="020B0604020202020204" pitchFamily="34" charset="0"/>
              <a:buChar char="•"/>
            </a:pPr>
            <a:r>
              <a:rPr lang="en-US" dirty="0"/>
              <a:t>Prevention and treatment of cardiovascular disease, </a:t>
            </a:r>
          </a:p>
          <a:p>
            <a:pPr marL="895228" lvl="1" indent="-285750">
              <a:buFont typeface="Arial" panose="020B0604020202020204" pitchFamily="34" charset="0"/>
              <a:buChar char="•"/>
            </a:pPr>
            <a:r>
              <a:rPr lang="en-US" dirty="0"/>
              <a:t>Prevention and treatment of diabetes, </a:t>
            </a:r>
          </a:p>
          <a:p>
            <a:pPr marL="895228" lvl="1" indent="-285750">
              <a:buFont typeface="Arial" panose="020B0604020202020204" pitchFamily="34" charset="0"/>
              <a:buChar char="•"/>
            </a:pPr>
            <a:r>
              <a:rPr lang="en-US" dirty="0"/>
              <a:t>Hypertension management,</a:t>
            </a:r>
          </a:p>
          <a:p>
            <a:pPr marL="895228" lvl="1" indent="-285750">
              <a:buFont typeface="Arial" panose="020B0604020202020204" pitchFamily="34" charset="0"/>
              <a:buChar char="•"/>
            </a:pPr>
            <a:r>
              <a:rPr lang="en-US" dirty="0"/>
              <a:t>Anemia management,</a:t>
            </a:r>
          </a:p>
          <a:p>
            <a:pPr marL="895228" lvl="1" indent="-285750">
              <a:buFont typeface="Arial" panose="020B0604020202020204" pitchFamily="34" charset="0"/>
              <a:buChar char="•"/>
            </a:pPr>
            <a:r>
              <a:rPr lang="en-US" dirty="0"/>
              <a:t>Bone disease and disorders of calcium and phosphorus metabolism management,</a:t>
            </a:r>
          </a:p>
          <a:p>
            <a:pPr marL="895228" lvl="1" indent="-285750">
              <a:buFont typeface="Arial" panose="020B0604020202020204" pitchFamily="34" charset="0"/>
              <a:buChar char="•"/>
            </a:pPr>
            <a:r>
              <a:rPr lang="en-US" dirty="0"/>
              <a:t>Symptomatic neuropathy management, and</a:t>
            </a:r>
          </a:p>
          <a:p>
            <a:pPr marL="895228" lvl="1" indent="-285750">
              <a:buFont typeface="Arial" panose="020B0604020202020204" pitchFamily="34" charset="0"/>
              <a:buChar char="•"/>
            </a:pPr>
            <a:r>
              <a:rPr lang="en-US" dirty="0"/>
              <a:t>Impairments in functioning and well-being. </a:t>
            </a:r>
          </a:p>
          <a:p>
            <a:pPr marL="342900" indent="-342900">
              <a:buAutoNum type="alphaUcPeriod"/>
            </a:pPr>
            <a:endParaRPr lang="en-US" dirty="0"/>
          </a:p>
          <a:p>
            <a:pPr marL="342900" indent="-342900">
              <a:buAutoNum type="alphaUcPeriod"/>
            </a:pPr>
            <a:r>
              <a:rPr lang="en-US" dirty="0"/>
              <a:t>Prevention of uremic complications, which includes, but is not limited to, the following topics: </a:t>
            </a:r>
          </a:p>
          <a:p>
            <a:pPr marL="895228" lvl="1" indent="-285750">
              <a:buFont typeface="Arial" panose="020B0604020202020204" pitchFamily="34" charset="0"/>
              <a:buChar char="•"/>
            </a:pPr>
            <a:r>
              <a:rPr lang="en-US" dirty="0"/>
              <a:t>Information on how the kidneys work and what happens when the kidneys fail,</a:t>
            </a:r>
          </a:p>
          <a:p>
            <a:pPr marL="895228" lvl="1" indent="-285750">
              <a:buFont typeface="Arial" panose="020B0604020202020204" pitchFamily="34" charset="0"/>
              <a:buChar char="•"/>
            </a:pPr>
            <a:r>
              <a:rPr lang="en-US" dirty="0"/>
              <a:t>Understanding if remaining kidney function can be protected, preventing disease progression, and realistic chances of survival,</a:t>
            </a:r>
          </a:p>
          <a:p>
            <a:pPr marL="895228" lvl="1" indent="-285750">
              <a:buFont typeface="Arial" panose="020B0604020202020204" pitchFamily="34" charset="0"/>
              <a:buChar char="•"/>
            </a:pPr>
            <a:r>
              <a:rPr lang="en-US" dirty="0"/>
              <a:t>Diet and fluid restrictions, and</a:t>
            </a:r>
          </a:p>
          <a:p>
            <a:pPr marL="895228" lvl="1" indent="-285750">
              <a:buFont typeface="Arial" panose="020B0604020202020204" pitchFamily="34" charset="0"/>
              <a:buChar char="•"/>
            </a:pPr>
            <a:r>
              <a:rPr lang="en-US" dirty="0"/>
              <a:t>Medication review, including how each medication works, possible side effects and minimization of side effects, the importance of compliance, and informed decision making if the patient decides not to take a specific drug.</a:t>
            </a:r>
          </a:p>
          <a:p>
            <a:pPr marL="342900" indent="-342900">
              <a:buAutoNum type="alphaUcPeriod"/>
            </a:pPr>
            <a:endParaRPr lang="en-US" dirty="0"/>
          </a:p>
          <a:p>
            <a:pPr marL="342900" indent="-342900">
              <a:buAutoNum type="alphaUcPeriod"/>
            </a:pPr>
            <a:r>
              <a:rPr lang="en-US" dirty="0"/>
              <a:t>Therapeutic options, treatment modalities and settings, advantages and disadvantages of each treatment option, and how the treatments replace the kidney, including, but not limited to, the following topics: </a:t>
            </a:r>
          </a:p>
          <a:p>
            <a:pPr marL="895228" lvl="1" indent="-285750">
              <a:buFont typeface="Arial" panose="020B0604020202020204" pitchFamily="34" charset="0"/>
              <a:buChar char="•"/>
            </a:pPr>
            <a:r>
              <a:rPr lang="en-US" dirty="0"/>
              <a:t>Hemodialysis, both at home and in-facility;</a:t>
            </a:r>
          </a:p>
          <a:p>
            <a:pPr marL="895228" lvl="1" indent="-285750">
              <a:buFont typeface="Arial" panose="020B0604020202020204" pitchFamily="34" charset="0"/>
              <a:buChar char="•"/>
            </a:pPr>
            <a:r>
              <a:rPr lang="en-US" dirty="0"/>
              <a:t>Peritoneal dialysis (PD), including intermittent PD, continuous ambulatory PD, and continuous cycling PD, both at home and in-facility;</a:t>
            </a:r>
          </a:p>
          <a:p>
            <a:pPr marL="895228" lvl="1" indent="-285750">
              <a:buFont typeface="Arial" panose="020B0604020202020204" pitchFamily="34" charset="0"/>
              <a:buChar char="•"/>
            </a:pPr>
            <a:r>
              <a:rPr lang="en-US" dirty="0"/>
              <a:t>All dialysis access options for hemodialysis and peritoneal dialysis; and</a:t>
            </a:r>
          </a:p>
          <a:p>
            <a:pPr marL="895228" lvl="1" indent="-285750">
              <a:buFont typeface="Arial" panose="020B0604020202020204" pitchFamily="34" charset="0"/>
              <a:buChar char="•"/>
            </a:pPr>
            <a:r>
              <a:rPr lang="en-US" dirty="0"/>
              <a:t>Transplantation. </a:t>
            </a:r>
          </a:p>
          <a:p>
            <a:pPr marL="342900" indent="-342900">
              <a:buAutoNum type="alphaUcPeriod"/>
            </a:pPr>
            <a:endParaRPr lang="en-US" dirty="0"/>
          </a:p>
          <a:p>
            <a:pPr marL="342900" indent="-342900">
              <a:buAutoNum type="alphaUcPeriod"/>
            </a:pPr>
            <a:r>
              <a:rPr lang="en-US" dirty="0"/>
              <a:t>Opportunities for beneficiaries to actively participate in the choice of therapy and be tailored to meet the needs of the individual beneficiary involved, which includes, but is not limited to, the following topics:</a:t>
            </a:r>
          </a:p>
          <a:p>
            <a:pPr marL="895228" lvl="1" indent="-285750">
              <a:buFont typeface="Arial" panose="020B0604020202020204" pitchFamily="34" charset="0"/>
              <a:buChar char="•"/>
            </a:pPr>
            <a:r>
              <a:rPr lang="en-US" dirty="0"/>
              <a:t>Physical symptoms,</a:t>
            </a:r>
          </a:p>
          <a:p>
            <a:pPr marL="895228" lvl="1" indent="-285750">
              <a:buFont typeface="Arial" panose="020B0604020202020204" pitchFamily="34" charset="0"/>
              <a:buChar char="•"/>
            </a:pPr>
            <a:r>
              <a:rPr lang="en-US" dirty="0"/>
              <a:t>Impact on family and social life,</a:t>
            </a:r>
          </a:p>
          <a:p>
            <a:pPr marL="895228" lvl="1" indent="-285750">
              <a:buFont typeface="Arial" panose="020B0604020202020204" pitchFamily="34" charset="0"/>
              <a:buChar char="•"/>
            </a:pPr>
            <a:r>
              <a:rPr lang="en-US" dirty="0"/>
              <a:t>Exercise,</a:t>
            </a:r>
          </a:p>
          <a:p>
            <a:pPr marL="895228" lvl="1" indent="-285750">
              <a:buFont typeface="Arial" panose="020B0604020202020204" pitchFamily="34" charset="0"/>
              <a:buChar char="•"/>
            </a:pPr>
            <a:r>
              <a:rPr lang="en-US" dirty="0"/>
              <a:t>The right to refuse treatment,</a:t>
            </a:r>
          </a:p>
          <a:p>
            <a:pPr marL="895228" lvl="1" indent="-285750">
              <a:buFont typeface="Arial" panose="020B0604020202020204" pitchFamily="34" charset="0"/>
              <a:buChar char="•"/>
            </a:pPr>
            <a:r>
              <a:rPr lang="en-US" dirty="0"/>
              <a:t>Impact on work and finances,</a:t>
            </a:r>
          </a:p>
          <a:p>
            <a:pPr marL="895228" lvl="1" indent="-285750">
              <a:buFont typeface="Arial" panose="020B0604020202020204" pitchFamily="34" charset="0"/>
              <a:buChar char="•"/>
            </a:pPr>
            <a:r>
              <a:rPr lang="en-US" dirty="0"/>
              <a:t>The meaning of test results, and</a:t>
            </a:r>
          </a:p>
          <a:p>
            <a:pPr marL="895228" lvl="1" indent="-285750">
              <a:buFont typeface="Arial" panose="020B0604020202020204" pitchFamily="34" charset="0"/>
              <a:buChar char="•"/>
            </a:pPr>
            <a:r>
              <a:rPr lang="en-US" dirty="0"/>
              <a:t>Psychological impact. </a:t>
            </a:r>
          </a:p>
          <a:p>
            <a:pPr marL="0" indent="0">
              <a:buNone/>
            </a:pPr>
            <a:endParaRPr lang="en-US" dirty="0"/>
          </a:p>
          <a:p>
            <a:pPr marL="0" indent="0">
              <a:buNone/>
            </a:pPr>
            <a:r>
              <a:rPr lang="en-US" dirty="0"/>
              <a:t>310.5 - Outcomes Assessment (Rev. 117; Issued: 12-18-09; Effective Date: 01-01-10; Implementation Date: 04- 05-10) </a:t>
            </a:r>
          </a:p>
          <a:p>
            <a:pPr marL="0" indent="0">
              <a:buNone/>
            </a:pPr>
            <a:r>
              <a:rPr lang="en-US" dirty="0"/>
              <a:t>Qualified persons that provide KDE services must develop outcomes assessments that are designed to measure beneficiary knowledge about CKD and its treatment. The assessment must be administered to the beneficiary during a KDE session and be made available to the Centers for Medicare &amp; Medicaid Services (CMS) upon request. The outcomes assessments serve to assist KDE educators and CMS in improving subsequent KDE programs, patient understanding, and assess program effectiveness of: </a:t>
            </a:r>
          </a:p>
          <a:p>
            <a:pPr marL="285750" indent="-285750">
              <a:buFont typeface="Arial" panose="020B0604020202020204" pitchFamily="34" charset="0"/>
              <a:buChar char="•"/>
            </a:pPr>
            <a:r>
              <a:rPr lang="en-US" dirty="0"/>
              <a:t>Preparing the beneficiary to make informed decisions about their healthcare options related to CKD, and </a:t>
            </a:r>
          </a:p>
          <a:p>
            <a:pPr marL="285750" indent="-285750">
              <a:buFont typeface="Arial" panose="020B0604020202020204" pitchFamily="34" charset="0"/>
              <a:buChar char="•"/>
            </a:pPr>
            <a:r>
              <a:rPr lang="en-US" dirty="0"/>
              <a:t>Meeting the communication needs of underserved populations, including persons with disabilities, persons with limited English proficiency, and persons with health literacy needs.</a:t>
            </a:r>
          </a:p>
        </p:txBody>
      </p:sp>
      <p:sp>
        <p:nvSpPr>
          <p:cNvPr id="4" name="Slide Number Placeholder 3"/>
          <p:cNvSpPr>
            <a:spLocks noGrp="1"/>
          </p:cNvSpPr>
          <p:nvPr>
            <p:ph type="sldNum" sz="quarter" idx="5"/>
          </p:nvPr>
        </p:nvSpPr>
        <p:spPr/>
        <p:txBody>
          <a:bodyPr/>
          <a:lstStyle/>
          <a:p>
            <a:fld id="{F4A697DA-FD47-D243-96E6-97C5B352B28B}" type="slidenum">
              <a:rPr lang="en-US" altLang="en-US" smtClean="0"/>
              <a:pPr/>
              <a:t>14</a:t>
            </a:fld>
            <a:endParaRPr lang="en-US" altLang="en-US"/>
          </a:p>
        </p:txBody>
      </p:sp>
    </p:spTree>
    <p:extLst>
      <p:ext uri="{BB962C8B-B14F-4D97-AF65-F5344CB8AC3E}">
        <p14:creationId xmlns:p14="http://schemas.microsoft.com/office/powerpoint/2010/main" val="225414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https://www.hhs.gov/guidance/sites/default/files/hhs-guidance-documents/bp102c15_0_0.pdf</a:t>
            </a:r>
          </a:p>
          <a:p>
            <a:endParaRPr lang="en-US" dirty="0"/>
          </a:p>
          <a:p>
            <a:r>
              <a:rPr lang="en-US" dirty="0"/>
              <a:t>Standard Medicare Benefit Policy Manual: (ETC-participant waivers detailed on slide)</a:t>
            </a:r>
          </a:p>
          <a:p>
            <a:r>
              <a:rPr lang="en-US" dirty="0"/>
              <a:t>310 – Kidney Disease Patient Education Services (Rev. 117; Issued: 12-18-09; Effective Date: 01-01-10; Implementation Date: 04- 05-10)</a:t>
            </a:r>
          </a:p>
          <a:p>
            <a:endParaRPr lang="en-US" dirty="0"/>
          </a:p>
          <a:p>
            <a:r>
              <a:rPr lang="en-US" dirty="0"/>
              <a:t>Effective for claims with dates of service on and after January 1, 2010, Section 152(b) of the Medicare Improvements for Patients and Providers Act of 2008 (MIPPA) covers KDE services under Medicare Part B. </a:t>
            </a:r>
          </a:p>
          <a:p>
            <a:r>
              <a:rPr lang="en-US" dirty="0"/>
              <a:t>KDE services are designed to provide beneficiaries with Stage IV CKD comprehensive information regarding: the management of comorbidities, including delaying the need for dialysis; prevention of uremic complications; all therapeutic options (each option for renal replacement therapy, dialysis access options, and transplantation); ensuring that the beneficiary has opportunities to actively participate in his/her choice of therapy; and that the services be tailored to meet the beneficiary’s needs. </a:t>
            </a:r>
          </a:p>
          <a:p>
            <a:endParaRPr lang="en-US" dirty="0"/>
          </a:p>
          <a:p>
            <a:r>
              <a:rPr lang="en-US" dirty="0"/>
              <a:t>Regulations for KDE services were established at 42 CFR 410.48. Claims processing instructions and billing requirements can be found in Pub. 100-04, Medicare Claims Processing Manual, Chapter 32 – Billing Requirements for Special Services, Section 20</a:t>
            </a:r>
          </a:p>
          <a:p>
            <a:endParaRPr lang="en-US" dirty="0"/>
          </a:p>
          <a:p>
            <a:r>
              <a:rPr lang="en-US" dirty="0"/>
              <a:t>310.1 - Beneficiaries Eligible for Coverage (Rev. 117; Issued: 12-18-09; Effective Date: 01-01-10; Implementation Date: 04- 05-10) </a:t>
            </a:r>
          </a:p>
          <a:p>
            <a:r>
              <a:rPr lang="en-US" dirty="0"/>
              <a:t>Medicare Part B covers outpatient, face-to-face KDE services for a beneficiary that:</a:t>
            </a:r>
          </a:p>
          <a:p>
            <a:pPr marL="285750" indent="-285750">
              <a:buFont typeface="Arial" panose="020B0604020202020204" pitchFamily="34" charset="0"/>
              <a:buChar char="•"/>
            </a:pPr>
            <a:r>
              <a:rPr lang="en-US" dirty="0"/>
              <a:t>is diagnosed with Stage IV CKD, using the Modification of Diet in Renal Disease (MDRD) Study formula (severe decrease in GFR, GFR value of 15-29 mL/min/1.73 m2 ), and </a:t>
            </a:r>
          </a:p>
          <a:p>
            <a:pPr marL="285750" indent="-285750">
              <a:buFont typeface="Arial" panose="020B0604020202020204" pitchFamily="34" charset="0"/>
              <a:buChar char="•"/>
            </a:pPr>
            <a:r>
              <a:rPr lang="en-US" dirty="0"/>
              <a:t>obtains a referral from the physician managing the beneficiary’s kidney condition. The referral should be documented in the beneficiary’s medical records.</a:t>
            </a:r>
          </a:p>
          <a:p>
            <a:endParaRPr lang="en-US" dirty="0"/>
          </a:p>
          <a:p>
            <a:r>
              <a:rPr lang="en-US" dirty="0"/>
              <a:t>310.2 - Qualified Person (Rev. 117; Issued: 12-18-09; Effective Date: 01-01-10; Implementation Date: 04- 05-10)</a:t>
            </a:r>
          </a:p>
          <a:p>
            <a:r>
              <a:rPr lang="en-US" dirty="0"/>
              <a:t>Medicare Part B covers KDE services provided by a ‘qualified person,’ meaning a:</a:t>
            </a:r>
          </a:p>
          <a:p>
            <a:pPr marL="285750" indent="-285750">
              <a:buFont typeface="Arial" panose="020B0604020202020204" pitchFamily="34" charset="0"/>
              <a:buChar char="•"/>
            </a:pPr>
            <a:r>
              <a:rPr lang="en-US" dirty="0"/>
              <a:t>physician (as defined in section 30 of this chapter),</a:t>
            </a:r>
          </a:p>
          <a:p>
            <a:pPr marL="285750" indent="-285750">
              <a:buFont typeface="Arial" panose="020B0604020202020204" pitchFamily="34" charset="0"/>
              <a:buChar char="•"/>
            </a:pPr>
            <a:r>
              <a:rPr lang="en-US" dirty="0"/>
              <a:t>physician assistant, nurse practitioner, or clinical nurse specialist (as defined in sections 190, 200, and 210 of this chapter), </a:t>
            </a:r>
          </a:p>
          <a:p>
            <a:pPr marL="285750" indent="-285750">
              <a:buFont typeface="Arial" panose="020B0604020202020204" pitchFamily="34" charset="0"/>
              <a:buChar char="•"/>
            </a:pPr>
            <a:r>
              <a:rPr lang="en-US" dirty="0"/>
              <a:t>hospital, critical access hospital (CAH), skilled nursing facility (SNF), comprehensive outpatient rehabilitation facility (CORF), home health agency (HHA), or hospice, if the KDE services are provided in a rural area (using the actual geographic location core based statistical area (CBSA) to identify facilities located in rural areas), or </a:t>
            </a:r>
          </a:p>
          <a:p>
            <a:pPr marL="285750" indent="-285750">
              <a:buFont typeface="Arial" panose="020B0604020202020204" pitchFamily="34" charset="0"/>
              <a:buChar char="•"/>
            </a:pPr>
            <a:r>
              <a:rPr lang="en-US" dirty="0"/>
              <a:t>hospital or CAH that is treated as being rural (was reclassified from urban to rural status per 42 CFR 412.103). </a:t>
            </a:r>
          </a:p>
          <a:p>
            <a:pPr marL="0" indent="0">
              <a:buFont typeface="Arial" panose="020B0604020202020204" pitchFamily="34" charset="0"/>
              <a:buNone/>
            </a:pPr>
            <a:endParaRPr lang="en-US" dirty="0"/>
          </a:p>
          <a:p>
            <a:pPr marL="609478" lvl="1" indent="0">
              <a:buFont typeface="Arial" panose="020B0604020202020204" pitchFamily="34" charset="0"/>
              <a:buNone/>
            </a:pPr>
            <a:r>
              <a:rPr lang="en-US" dirty="0"/>
              <a:t>NOTE: </a:t>
            </a:r>
          </a:p>
          <a:p>
            <a:pPr marL="609478" lvl="1" indent="0">
              <a:buFont typeface="Arial" panose="020B0604020202020204" pitchFamily="34" charset="0"/>
              <a:buNone/>
            </a:pPr>
            <a:r>
              <a:rPr lang="en-US" dirty="0"/>
              <a:t>The “incident to” requirements at section 1861(s)(2)(A) of the Social Security Act (the Act) do not apply to KDE services. The following providers are not ‘qualified persons’ and are excluded from furnishing KDE services:</a:t>
            </a:r>
          </a:p>
          <a:p>
            <a:pPr marL="895228" lvl="1" indent="-285750">
              <a:buFont typeface="Arial" panose="020B0604020202020204" pitchFamily="34" charset="0"/>
              <a:buChar char="•"/>
            </a:pPr>
            <a:r>
              <a:rPr lang="en-US" dirty="0"/>
              <a:t>A hospital, CAH, SNF, CORF, HHA, or hospice located outside of a rural area (using the actual geographic location CBSA to identify facilities located outside of a rural area), unless the services are furnished by a hospital or CAH that is treated as being in a rural area; and </a:t>
            </a:r>
          </a:p>
          <a:p>
            <a:pPr marL="895228" lvl="1" indent="-285750">
              <a:buFont typeface="Arial" panose="020B0604020202020204" pitchFamily="34" charset="0"/>
              <a:buChar char="•"/>
            </a:pPr>
            <a:r>
              <a:rPr lang="en-US" dirty="0"/>
              <a:t>Renal dialysis facilities</a:t>
            </a:r>
          </a:p>
          <a:p>
            <a:endParaRPr lang="en-US" dirty="0"/>
          </a:p>
          <a:p>
            <a:r>
              <a:rPr lang="en-US" dirty="0"/>
              <a:t>310.3 - Limitations for Coverage (Rev. 194, Issued: 09-03-14, Effective: Upon Implementation of ICD-10, Implementation: Upon Implementation of ICD-10) </a:t>
            </a:r>
          </a:p>
          <a:p>
            <a:r>
              <a:rPr lang="en-US" dirty="0"/>
              <a:t>Medicare Part B covers KDE services:</a:t>
            </a:r>
          </a:p>
          <a:p>
            <a:pPr marL="285750" indent="-285750">
              <a:buFont typeface="Arial" panose="020B0604020202020204" pitchFamily="34" charset="0"/>
              <a:buChar char="•"/>
            </a:pPr>
            <a:r>
              <a:rPr lang="en-US" dirty="0"/>
              <a:t>Up to six (6) sessions as a beneficiary lifetime maximum. A session is 1 hour. In order to bill for a session, a session must be at least 31 minutes in duration. A session that lasts at least 31 minutes, but less than 1 hour still constitutes 1 session.</a:t>
            </a:r>
          </a:p>
          <a:p>
            <a:pPr marL="285750" indent="-285750">
              <a:buFont typeface="Arial" panose="020B0604020202020204" pitchFamily="34" charset="0"/>
              <a:buChar char="•"/>
            </a:pPr>
            <a:r>
              <a:rPr lang="en-US" dirty="0"/>
              <a:t>On an individual basis or in group settings; if the services are provided in a group setting, a group consists of 2 to 20 individuals who need not all be Medicare beneficiaries. </a:t>
            </a:r>
          </a:p>
          <a:p>
            <a:pPr marL="285750" indent="-285750">
              <a:buFont typeface="Arial" panose="020B0604020202020204" pitchFamily="34" charset="0"/>
              <a:buChar char="•"/>
            </a:pPr>
            <a:endParaRPr lang="en-US" dirty="0"/>
          </a:p>
          <a:p>
            <a:pPr marL="609478" lvl="1" indent="0">
              <a:buFont typeface="Arial" panose="020B0604020202020204" pitchFamily="34" charset="0"/>
              <a:buNone/>
            </a:pPr>
            <a:r>
              <a:rPr lang="en-US" dirty="0"/>
              <a:t>NOTE: </a:t>
            </a:r>
          </a:p>
          <a:p>
            <a:pPr marL="609478" lvl="1" indent="0">
              <a:buFont typeface="Arial" panose="020B0604020202020204" pitchFamily="34" charset="0"/>
              <a:buNone/>
            </a:pPr>
            <a:r>
              <a:rPr lang="en-US" dirty="0"/>
              <a:t>Two HCPCS codes were created for this benefit and one or the other must be present, along with the appropriate ICD diagnosis codes. The diagnosis codes are: </a:t>
            </a:r>
          </a:p>
          <a:p>
            <a:pPr marL="895228" lvl="1" indent="-285750">
              <a:buFont typeface="Arial" panose="020B0604020202020204" pitchFamily="34" charset="0"/>
              <a:buChar char="•"/>
            </a:pPr>
            <a:r>
              <a:rPr lang="en-US" dirty="0"/>
              <a:t>ICD-9-CM - code 585.4 (chronic kidney disease, Stage IV (severe)), or</a:t>
            </a:r>
          </a:p>
          <a:p>
            <a:pPr marL="895228" lvl="1" indent="-285750">
              <a:buFont typeface="Arial" panose="020B0604020202020204" pitchFamily="34" charset="0"/>
              <a:buChar char="•"/>
            </a:pPr>
            <a:r>
              <a:rPr lang="en-US" dirty="0"/>
              <a:t>ICD-10-CM - code N18.4 (chronic kidney disease, Stage IV). </a:t>
            </a:r>
          </a:p>
          <a:p>
            <a:pPr marL="0" indent="0">
              <a:buFont typeface="Arial" panose="020B0604020202020204" pitchFamily="34" charset="0"/>
              <a:buNone/>
            </a:pPr>
            <a:endParaRPr lang="en-US" dirty="0"/>
          </a:p>
          <a:p>
            <a:pPr marL="609478" lvl="1" indent="0">
              <a:buFont typeface="Arial" panose="020B0604020202020204" pitchFamily="34" charset="0"/>
              <a:buNone/>
            </a:pPr>
            <a:r>
              <a:rPr lang="en-US" dirty="0"/>
              <a:t>The HCPCS codes are:</a:t>
            </a:r>
          </a:p>
          <a:p>
            <a:pPr marL="895228" lvl="1" indent="-285750">
              <a:buFont typeface="Arial" panose="020B0604020202020204" pitchFamily="34" charset="0"/>
              <a:buChar char="•"/>
            </a:pPr>
            <a:r>
              <a:rPr lang="en-US" dirty="0"/>
              <a:t>G0420: Face-to-face educational services related to the care of chronic kidney disease; individual, per session, per one hour</a:t>
            </a:r>
          </a:p>
          <a:p>
            <a:pPr marL="895228" lvl="1" indent="-285750">
              <a:buFont typeface="Arial" panose="020B0604020202020204" pitchFamily="34" charset="0"/>
              <a:buChar char="•"/>
            </a:pPr>
            <a:r>
              <a:rPr lang="en-US" dirty="0"/>
              <a:t>G0421: Face-to-face educational services related to the care of chronic kidney disease; group, per session, per one hour </a:t>
            </a:r>
          </a:p>
          <a:p>
            <a:endParaRPr lang="en-US" dirty="0"/>
          </a:p>
          <a:p>
            <a:r>
              <a:rPr lang="en-US" dirty="0"/>
              <a:t>310.4 – Standards for Content (Rev. 117; Issued: 12-18-09; Effective Date: 01-01-10; Implementation Date: 04- 05-10) </a:t>
            </a:r>
          </a:p>
          <a:p>
            <a:r>
              <a:rPr lang="en-US" dirty="0"/>
              <a:t>Medicare Part B covers KDE services, provided by a qualified person, which provide comprehensive information regarding: </a:t>
            </a:r>
          </a:p>
          <a:p>
            <a:endParaRPr lang="en-US" dirty="0"/>
          </a:p>
          <a:p>
            <a:pPr marL="342900" indent="-342900">
              <a:buAutoNum type="alphaUcPeriod"/>
            </a:pPr>
            <a:r>
              <a:rPr lang="en-US" dirty="0"/>
              <a:t>The management of comorbidities, including delaying the need for dialysis, which includes, but is not limited to, the following topics: </a:t>
            </a:r>
          </a:p>
          <a:p>
            <a:pPr marL="895228" lvl="1" indent="-285750">
              <a:buFont typeface="Arial" panose="020B0604020202020204" pitchFamily="34" charset="0"/>
              <a:buChar char="•"/>
            </a:pPr>
            <a:r>
              <a:rPr lang="en-US" dirty="0"/>
              <a:t>Prevention and treatment of cardiovascular disease, </a:t>
            </a:r>
          </a:p>
          <a:p>
            <a:pPr marL="895228" lvl="1" indent="-285750">
              <a:buFont typeface="Arial" panose="020B0604020202020204" pitchFamily="34" charset="0"/>
              <a:buChar char="•"/>
            </a:pPr>
            <a:r>
              <a:rPr lang="en-US" dirty="0"/>
              <a:t>Prevention and treatment of diabetes, </a:t>
            </a:r>
          </a:p>
          <a:p>
            <a:pPr marL="895228" lvl="1" indent="-285750">
              <a:buFont typeface="Arial" panose="020B0604020202020204" pitchFamily="34" charset="0"/>
              <a:buChar char="•"/>
            </a:pPr>
            <a:r>
              <a:rPr lang="en-US" dirty="0"/>
              <a:t>Hypertension management,</a:t>
            </a:r>
          </a:p>
          <a:p>
            <a:pPr marL="895228" lvl="1" indent="-285750">
              <a:buFont typeface="Arial" panose="020B0604020202020204" pitchFamily="34" charset="0"/>
              <a:buChar char="•"/>
            </a:pPr>
            <a:r>
              <a:rPr lang="en-US" dirty="0"/>
              <a:t>Anemia management,</a:t>
            </a:r>
          </a:p>
          <a:p>
            <a:pPr marL="895228" lvl="1" indent="-285750">
              <a:buFont typeface="Arial" panose="020B0604020202020204" pitchFamily="34" charset="0"/>
              <a:buChar char="•"/>
            </a:pPr>
            <a:r>
              <a:rPr lang="en-US" dirty="0"/>
              <a:t>Bone disease and disorders of calcium and phosphorus metabolism management,</a:t>
            </a:r>
          </a:p>
          <a:p>
            <a:pPr marL="895228" lvl="1" indent="-285750">
              <a:buFont typeface="Arial" panose="020B0604020202020204" pitchFamily="34" charset="0"/>
              <a:buChar char="•"/>
            </a:pPr>
            <a:r>
              <a:rPr lang="en-US" dirty="0"/>
              <a:t>Symptomatic neuropathy management, and</a:t>
            </a:r>
          </a:p>
          <a:p>
            <a:pPr marL="895228" lvl="1" indent="-285750">
              <a:buFont typeface="Arial" panose="020B0604020202020204" pitchFamily="34" charset="0"/>
              <a:buChar char="•"/>
            </a:pPr>
            <a:r>
              <a:rPr lang="en-US" dirty="0"/>
              <a:t>Impairments in functioning and well-being. </a:t>
            </a:r>
          </a:p>
          <a:p>
            <a:pPr marL="342900" indent="-342900">
              <a:buAutoNum type="alphaUcPeriod"/>
            </a:pPr>
            <a:endParaRPr lang="en-US" dirty="0"/>
          </a:p>
          <a:p>
            <a:pPr marL="342900" indent="-342900">
              <a:buAutoNum type="alphaUcPeriod"/>
            </a:pPr>
            <a:r>
              <a:rPr lang="en-US" dirty="0"/>
              <a:t>Prevention of uremic complications, which includes, but is not limited to, the following topics: </a:t>
            </a:r>
          </a:p>
          <a:p>
            <a:pPr marL="895228" lvl="1" indent="-285750">
              <a:buFont typeface="Arial" panose="020B0604020202020204" pitchFamily="34" charset="0"/>
              <a:buChar char="•"/>
            </a:pPr>
            <a:r>
              <a:rPr lang="en-US" dirty="0"/>
              <a:t>Information on how the kidneys work and what happens when the kidneys fail,</a:t>
            </a:r>
          </a:p>
          <a:p>
            <a:pPr marL="895228" lvl="1" indent="-285750">
              <a:buFont typeface="Arial" panose="020B0604020202020204" pitchFamily="34" charset="0"/>
              <a:buChar char="•"/>
            </a:pPr>
            <a:r>
              <a:rPr lang="en-US" dirty="0"/>
              <a:t>Understanding if remaining kidney function can be protected, preventing disease progression, and realistic chances of survival,</a:t>
            </a:r>
          </a:p>
          <a:p>
            <a:pPr marL="895228" lvl="1" indent="-285750">
              <a:buFont typeface="Arial" panose="020B0604020202020204" pitchFamily="34" charset="0"/>
              <a:buChar char="•"/>
            </a:pPr>
            <a:r>
              <a:rPr lang="en-US" dirty="0"/>
              <a:t>Diet and fluid restrictions, and</a:t>
            </a:r>
          </a:p>
          <a:p>
            <a:pPr marL="895228" lvl="1" indent="-285750">
              <a:buFont typeface="Arial" panose="020B0604020202020204" pitchFamily="34" charset="0"/>
              <a:buChar char="•"/>
            </a:pPr>
            <a:r>
              <a:rPr lang="en-US" dirty="0"/>
              <a:t>Medication review, including how each medication works, possible side effects and minimization of side effects, the importance of compliance, and informed decision making if the patient decides not to take a specific drug.</a:t>
            </a:r>
          </a:p>
          <a:p>
            <a:pPr marL="342900" indent="-342900">
              <a:buAutoNum type="alphaUcPeriod"/>
            </a:pPr>
            <a:endParaRPr lang="en-US" dirty="0"/>
          </a:p>
          <a:p>
            <a:pPr marL="342900" indent="-342900">
              <a:buAutoNum type="alphaUcPeriod"/>
            </a:pPr>
            <a:r>
              <a:rPr lang="en-US" dirty="0"/>
              <a:t>Therapeutic options, treatment modalities and settings, advantages and disadvantages of each treatment option, and how the treatments replace the kidney, including, but not limited to, the following topics: </a:t>
            </a:r>
          </a:p>
          <a:p>
            <a:pPr marL="895228" lvl="1" indent="-285750">
              <a:buFont typeface="Arial" panose="020B0604020202020204" pitchFamily="34" charset="0"/>
              <a:buChar char="•"/>
            </a:pPr>
            <a:r>
              <a:rPr lang="en-US" dirty="0"/>
              <a:t>Hemodialysis, both at home and in-facility;</a:t>
            </a:r>
          </a:p>
          <a:p>
            <a:pPr marL="895228" lvl="1" indent="-285750">
              <a:buFont typeface="Arial" panose="020B0604020202020204" pitchFamily="34" charset="0"/>
              <a:buChar char="•"/>
            </a:pPr>
            <a:r>
              <a:rPr lang="en-US" dirty="0"/>
              <a:t>Peritoneal dialysis (PD), including intermittent PD, continuous ambulatory PD, and continuous cycling PD, both at home and in-facility;</a:t>
            </a:r>
          </a:p>
          <a:p>
            <a:pPr marL="895228" lvl="1" indent="-285750">
              <a:buFont typeface="Arial" panose="020B0604020202020204" pitchFamily="34" charset="0"/>
              <a:buChar char="•"/>
            </a:pPr>
            <a:r>
              <a:rPr lang="en-US" dirty="0"/>
              <a:t>All dialysis access options for hemodialysis and peritoneal dialysis; and</a:t>
            </a:r>
          </a:p>
          <a:p>
            <a:pPr marL="895228" lvl="1" indent="-285750">
              <a:buFont typeface="Arial" panose="020B0604020202020204" pitchFamily="34" charset="0"/>
              <a:buChar char="•"/>
            </a:pPr>
            <a:r>
              <a:rPr lang="en-US" dirty="0"/>
              <a:t>Transplantation. </a:t>
            </a:r>
          </a:p>
          <a:p>
            <a:pPr marL="342900" indent="-342900">
              <a:buAutoNum type="alphaUcPeriod"/>
            </a:pPr>
            <a:endParaRPr lang="en-US" dirty="0"/>
          </a:p>
          <a:p>
            <a:pPr marL="342900" indent="-342900">
              <a:buAutoNum type="alphaUcPeriod"/>
            </a:pPr>
            <a:r>
              <a:rPr lang="en-US" dirty="0"/>
              <a:t>Opportunities for beneficiaries to actively participate in the choice of therapy and be tailored to meet the needs of the individual beneficiary involved, which includes, but is not limited to, the following topics:</a:t>
            </a:r>
          </a:p>
          <a:p>
            <a:pPr marL="895228" lvl="1" indent="-285750">
              <a:buFont typeface="Arial" panose="020B0604020202020204" pitchFamily="34" charset="0"/>
              <a:buChar char="•"/>
            </a:pPr>
            <a:r>
              <a:rPr lang="en-US" dirty="0"/>
              <a:t>Physical symptoms,</a:t>
            </a:r>
          </a:p>
          <a:p>
            <a:pPr marL="895228" lvl="1" indent="-285750">
              <a:buFont typeface="Arial" panose="020B0604020202020204" pitchFamily="34" charset="0"/>
              <a:buChar char="•"/>
            </a:pPr>
            <a:r>
              <a:rPr lang="en-US" dirty="0"/>
              <a:t>Impact on family and social life,</a:t>
            </a:r>
          </a:p>
          <a:p>
            <a:pPr marL="895228" lvl="1" indent="-285750">
              <a:buFont typeface="Arial" panose="020B0604020202020204" pitchFamily="34" charset="0"/>
              <a:buChar char="•"/>
            </a:pPr>
            <a:r>
              <a:rPr lang="en-US" dirty="0"/>
              <a:t>Exercise,</a:t>
            </a:r>
          </a:p>
          <a:p>
            <a:pPr marL="895228" lvl="1" indent="-285750">
              <a:buFont typeface="Arial" panose="020B0604020202020204" pitchFamily="34" charset="0"/>
              <a:buChar char="•"/>
            </a:pPr>
            <a:r>
              <a:rPr lang="en-US" dirty="0"/>
              <a:t>The right to refuse treatment,</a:t>
            </a:r>
          </a:p>
          <a:p>
            <a:pPr marL="895228" lvl="1" indent="-285750">
              <a:buFont typeface="Arial" panose="020B0604020202020204" pitchFamily="34" charset="0"/>
              <a:buChar char="•"/>
            </a:pPr>
            <a:r>
              <a:rPr lang="en-US" dirty="0"/>
              <a:t>Impact on work and finances,</a:t>
            </a:r>
          </a:p>
          <a:p>
            <a:pPr marL="895228" lvl="1" indent="-285750">
              <a:buFont typeface="Arial" panose="020B0604020202020204" pitchFamily="34" charset="0"/>
              <a:buChar char="•"/>
            </a:pPr>
            <a:r>
              <a:rPr lang="en-US" dirty="0"/>
              <a:t>The meaning of test results, and</a:t>
            </a:r>
          </a:p>
          <a:p>
            <a:pPr marL="895228" lvl="1" indent="-285750">
              <a:buFont typeface="Arial" panose="020B0604020202020204" pitchFamily="34" charset="0"/>
              <a:buChar char="•"/>
            </a:pPr>
            <a:r>
              <a:rPr lang="en-US" dirty="0"/>
              <a:t>Psychological impact. </a:t>
            </a:r>
          </a:p>
          <a:p>
            <a:pPr marL="0" indent="0">
              <a:buNone/>
            </a:pPr>
            <a:endParaRPr lang="en-US" dirty="0"/>
          </a:p>
          <a:p>
            <a:pPr marL="0" indent="0">
              <a:buNone/>
            </a:pPr>
            <a:r>
              <a:rPr lang="en-US" dirty="0"/>
              <a:t>310.5 - Outcomes Assessment (Rev. 117; Issued: 12-18-09; Effective Date: 01-01-10; Implementation Date: 04- 05-10) </a:t>
            </a:r>
          </a:p>
          <a:p>
            <a:pPr marL="0" indent="0">
              <a:buNone/>
            </a:pPr>
            <a:r>
              <a:rPr lang="en-US" dirty="0"/>
              <a:t>Qualified persons that provide KDE services must develop outcomes assessments that are designed to measure beneficiary knowledge about CKD and its treatment. The assessment must be administered to the beneficiary during a KDE session and be made available to the Centers for Medicare &amp; Medicaid Services (CMS) upon request. The outcomes assessments serve to assist KDE educators and CMS in improving subsequent KDE programs, patient understanding, and assess program effectiveness of: </a:t>
            </a:r>
          </a:p>
          <a:p>
            <a:pPr marL="285750" indent="-285750">
              <a:buFont typeface="Arial" panose="020B0604020202020204" pitchFamily="34" charset="0"/>
              <a:buChar char="•"/>
            </a:pPr>
            <a:r>
              <a:rPr lang="en-US" dirty="0"/>
              <a:t>Preparing the beneficiary to make informed decisions about their healthcare options related to CKD, and </a:t>
            </a:r>
          </a:p>
          <a:p>
            <a:pPr marL="285750" indent="-285750">
              <a:buFont typeface="Arial" panose="020B0604020202020204" pitchFamily="34" charset="0"/>
              <a:buChar char="•"/>
            </a:pPr>
            <a:r>
              <a:rPr lang="en-US" dirty="0"/>
              <a:t>Meeting the communication needs of underserved populations, including persons with disabilities, persons with limited English proficiency, and persons with health literacy needs.</a:t>
            </a:r>
          </a:p>
        </p:txBody>
      </p:sp>
      <p:sp>
        <p:nvSpPr>
          <p:cNvPr id="4" name="Slide Number Placeholder 3"/>
          <p:cNvSpPr>
            <a:spLocks noGrp="1"/>
          </p:cNvSpPr>
          <p:nvPr>
            <p:ph type="sldNum" sz="quarter" idx="5"/>
          </p:nvPr>
        </p:nvSpPr>
        <p:spPr/>
        <p:txBody>
          <a:bodyPr/>
          <a:lstStyle/>
          <a:p>
            <a:fld id="{F4A697DA-FD47-D243-96E6-97C5B352B28B}" type="slidenum">
              <a:rPr lang="en-US" altLang="en-US" smtClean="0"/>
              <a:pPr/>
              <a:t>15</a:t>
            </a:fld>
            <a:endParaRPr lang="en-US" altLang="en-US"/>
          </a:p>
        </p:txBody>
      </p:sp>
    </p:spTree>
    <p:extLst>
      <p:ext uri="{BB962C8B-B14F-4D97-AF65-F5344CB8AC3E}">
        <p14:creationId xmlns:p14="http://schemas.microsoft.com/office/powerpoint/2010/main" val="6447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https://www.hhs.gov/guidance/sites/default/files/hhs-guidance-documents/bp102c15_0_0.pdf</a:t>
            </a:r>
          </a:p>
          <a:p>
            <a:endParaRPr lang="en-US" dirty="0"/>
          </a:p>
          <a:p>
            <a:r>
              <a:rPr lang="en-US" dirty="0"/>
              <a:t>Standard Medicare Benefit Policy Manual: (ETC-participant waivers detailed on slide)</a:t>
            </a:r>
          </a:p>
          <a:p>
            <a:r>
              <a:rPr lang="en-US" dirty="0"/>
              <a:t>310 – Kidney Disease Patient Education Services (Rev. 117; Issued: 12-18-09; Effective Date: 01-01-10; Implementation Date: 04- 05-10)</a:t>
            </a:r>
          </a:p>
          <a:p>
            <a:endParaRPr lang="en-US" dirty="0"/>
          </a:p>
          <a:p>
            <a:r>
              <a:rPr lang="en-US" dirty="0"/>
              <a:t>Effective for claims with dates of service on and after January 1, 2010, Section 152(b) of the Medicare Improvements for Patients and Providers Act of 2008 (MIPPA) covers KDE services under Medicare Part B. </a:t>
            </a:r>
          </a:p>
          <a:p>
            <a:r>
              <a:rPr lang="en-US" dirty="0"/>
              <a:t>KDE services are designed to provide beneficiaries with Stage IV CKD comprehensive information regarding: the management of comorbidities, including delaying the need for dialysis; prevention of uremic complications; all therapeutic options (each option for renal replacement therapy, dialysis access options, and transplantation); ensuring that the beneficiary has opportunities to actively participate in his/her choice of therapy; and that the services be tailored to meet the beneficiary’s needs. </a:t>
            </a:r>
          </a:p>
          <a:p>
            <a:endParaRPr lang="en-US" dirty="0"/>
          </a:p>
          <a:p>
            <a:r>
              <a:rPr lang="en-US" dirty="0"/>
              <a:t>Regulations for KDE services were established at 42 CFR 410.48. Claims processing instructions and billing requirements can be found in Pub. 100-04, Medicare Claims Processing Manual, Chapter 32 – Billing Requirements for Special Services, Section 20</a:t>
            </a:r>
          </a:p>
          <a:p>
            <a:endParaRPr lang="en-US" dirty="0"/>
          </a:p>
          <a:p>
            <a:r>
              <a:rPr lang="en-US" dirty="0"/>
              <a:t>310.1 - Beneficiaries Eligible for Coverage (Rev. 117; Issued: 12-18-09; Effective Date: 01-01-10; Implementation Date: 04- 05-10) </a:t>
            </a:r>
          </a:p>
          <a:p>
            <a:r>
              <a:rPr lang="en-US" dirty="0"/>
              <a:t>Medicare Part B covers outpatient, face-to-face KDE services for a beneficiary that:</a:t>
            </a:r>
          </a:p>
          <a:p>
            <a:pPr marL="285750" indent="-285750">
              <a:buFont typeface="Arial" panose="020B0604020202020204" pitchFamily="34" charset="0"/>
              <a:buChar char="•"/>
            </a:pPr>
            <a:r>
              <a:rPr lang="en-US" dirty="0"/>
              <a:t>is diagnosed with Stage IV CKD, using the Modification of Diet in Renal Disease (MDRD) Study formula (severe decrease in GFR, GFR value of 15-29 mL/min/1.73 m2 ), and </a:t>
            </a:r>
          </a:p>
          <a:p>
            <a:pPr marL="285750" indent="-285750">
              <a:buFont typeface="Arial" panose="020B0604020202020204" pitchFamily="34" charset="0"/>
              <a:buChar char="•"/>
            </a:pPr>
            <a:r>
              <a:rPr lang="en-US" dirty="0"/>
              <a:t>obtains a referral from the physician managing the beneficiary’s kidney condition. The referral should be documented in the beneficiary’s medical records.</a:t>
            </a:r>
          </a:p>
          <a:p>
            <a:endParaRPr lang="en-US" dirty="0"/>
          </a:p>
          <a:p>
            <a:r>
              <a:rPr lang="en-US" dirty="0"/>
              <a:t>310.2 - Qualified Person (Rev. 117; Issued: 12-18-09; Effective Date: 01-01-10; Implementation Date: 04- 05-10)</a:t>
            </a:r>
          </a:p>
          <a:p>
            <a:r>
              <a:rPr lang="en-US" dirty="0"/>
              <a:t>Medicare Part B covers KDE services provided by a ‘qualified person,’ meaning a:</a:t>
            </a:r>
          </a:p>
          <a:p>
            <a:pPr marL="285750" indent="-285750">
              <a:buFont typeface="Arial" panose="020B0604020202020204" pitchFamily="34" charset="0"/>
              <a:buChar char="•"/>
            </a:pPr>
            <a:r>
              <a:rPr lang="en-US" dirty="0"/>
              <a:t>physician (as defined in section 30 of this chapter),</a:t>
            </a:r>
          </a:p>
          <a:p>
            <a:pPr marL="285750" indent="-285750">
              <a:buFont typeface="Arial" panose="020B0604020202020204" pitchFamily="34" charset="0"/>
              <a:buChar char="•"/>
            </a:pPr>
            <a:r>
              <a:rPr lang="en-US" dirty="0"/>
              <a:t>physician assistant, nurse practitioner, or clinical nurse specialist (as defined in sections 190, 200, and 210 of this chapter), </a:t>
            </a:r>
          </a:p>
          <a:p>
            <a:pPr marL="285750" indent="-285750">
              <a:buFont typeface="Arial" panose="020B0604020202020204" pitchFamily="34" charset="0"/>
              <a:buChar char="•"/>
            </a:pPr>
            <a:r>
              <a:rPr lang="en-US" dirty="0"/>
              <a:t>hospital, critical access hospital (CAH), skilled nursing facility (SNF), comprehensive outpatient rehabilitation facility (CORF), home health agency (HHA), or hospice, if the KDE services are provided in a rural area (using the actual geographic location core based statistical area (CBSA) to identify facilities located in rural areas), or </a:t>
            </a:r>
          </a:p>
          <a:p>
            <a:pPr marL="285750" indent="-285750">
              <a:buFont typeface="Arial" panose="020B0604020202020204" pitchFamily="34" charset="0"/>
              <a:buChar char="•"/>
            </a:pPr>
            <a:r>
              <a:rPr lang="en-US" dirty="0"/>
              <a:t>hospital or CAH that is treated as being rural (was reclassified from urban to rural status per 42 CFR 412.103). </a:t>
            </a:r>
          </a:p>
          <a:p>
            <a:pPr marL="0" indent="0">
              <a:buFont typeface="Arial" panose="020B0604020202020204" pitchFamily="34" charset="0"/>
              <a:buNone/>
            </a:pPr>
            <a:endParaRPr lang="en-US" dirty="0"/>
          </a:p>
          <a:p>
            <a:pPr marL="609478" lvl="1" indent="0">
              <a:buFont typeface="Arial" panose="020B0604020202020204" pitchFamily="34" charset="0"/>
              <a:buNone/>
            </a:pPr>
            <a:r>
              <a:rPr lang="en-US" dirty="0"/>
              <a:t>NOTE: </a:t>
            </a:r>
          </a:p>
          <a:p>
            <a:pPr marL="609478" lvl="1" indent="0">
              <a:buFont typeface="Arial" panose="020B0604020202020204" pitchFamily="34" charset="0"/>
              <a:buNone/>
            </a:pPr>
            <a:r>
              <a:rPr lang="en-US" dirty="0"/>
              <a:t>The “incident to” requirements at section 1861(s)(2)(A) of the Social Security Act (the Act) do not apply to KDE services. The following providers are not ‘qualified persons’ and are excluded from furnishing KDE services:</a:t>
            </a:r>
          </a:p>
          <a:p>
            <a:pPr marL="895228" lvl="1" indent="-285750">
              <a:buFont typeface="Arial" panose="020B0604020202020204" pitchFamily="34" charset="0"/>
              <a:buChar char="•"/>
            </a:pPr>
            <a:r>
              <a:rPr lang="en-US" dirty="0"/>
              <a:t>A hospital, CAH, SNF, CORF, HHA, or hospice located outside of a rural area (using the actual geographic location CBSA to identify facilities located outside of a rural area), unless the services are furnished by a hospital or CAH that is treated as being in a rural area; and </a:t>
            </a:r>
          </a:p>
          <a:p>
            <a:pPr marL="895228" lvl="1" indent="-285750">
              <a:buFont typeface="Arial" panose="020B0604020202020204" pitchFamily="34" charset="0"/>
              <a:buChar char="•"/>
            </a:pPr>
            <a:r>
              <a:rPr lang="en-US" dirty="0"/>
              <a:t>Renal dialysis facilities</a:t>
            </a:r>
          </a:p>
          <a:p>
            <a:endParaRPr lang="en-US" dirty="0"/>
          </a:p>
          <a:p>
            <a:r>
              <a:rPr lang="en-US" dirty="0"/>
              <a:t>310.3 - Limitations for Coverage (Rev. 194, Issued: 09-03-14, Effective: Upon Implementation of ICD-10, Implementation: Upon Implementation of ICD-10) </a:t>
            </a:r>
          </a:p>
          <a:p>
            <a:r>
              <a:rPr lang="en-US" dirty="0"/>
              <a:t>Medicare Part B covers KDE services:</a:t>
            </a:r>
          </a:p>
          <a:p>
            <a:pPr marL="285750" indent="-285750">
              <a:buFont typeface="Arial" panose="020B0604020202020204" pitchFamily="34" charset="0"/>
              <a:buChar char="•"/>
            </a:pPr>
            <a:r>
              <a:rPr lang="en-US" dirty="0"/>
              <a:t>Up to six (6) sessions as a beneficiary lifetime maximum. A session is 1 hour. In order to bill for a session, a session must be at least 31 minutes in duration. A session that lasts at least 31 minutes, but less than 1 hour still constitutes 1 session.</a:t>
            </a:r>
          </a:p>
          <a:p>
            <a:pPr marL="285750" indent="-285750">
              <a:buFont typeface="Arial" panose="020B0604020202020204" pitchFamily="34" charset="0"/>
              <a:buChar char="•"/>
            </a:pPr>
            <a:r>
              <a:rPr lang="en-US" dirty="0"/>
              <a:t>On an individual basis or in group settings; if the services are provided in a group setting, a group consists of 2 to 20 individuals who need not all be Medicare beneficiaries. </a:t>
            </a:r>
          </a:p>
          <a:p>
            <a:pPr marL="285750" indent="-285750">
              <a:buFont typeface="Arial" panose="020B0604020202020204" pitchFamily="34" charset="0"/>
              <a:buChar char="•"/>
            </a:pPr>
            <a:endParaRPr lang="en-US" dirty="0"/>
          </a:p>
          <a:p>
            <a:pPr marL="609478" lvl="1" indent="0">
              <a:buFont typeface="Arial" panose="020B0604020202020204" pitchFamily="34" charset="0"/>
              <a:buNone/>
            </a:pPr>
            <a:r>
              <a:rPr lang="en-US" dirty="0"/>
              <a:t>NOTE: </a:t>
            </a:r>
          </a:p>
          <a:p>
            <a:pPr marL="609478" lvl="1" indent="0">
              <a:buFont typeface="Arial" panose="020B0604020202020204" pitchFamily="34" charset="0"/>
              <a:buNone/>
            </a:pPr>
            <a:r>
              <a:rPr lang="en-US" dirty="0"/>
              <a:t>Two HCPCS codes were created for this benefit and one or the other must be present, along with the appropriate ICD diagnosis codes. The diagnosis codes are: </a:t>
            </a:r>
          </a:p>
          <a:p>
            <a:pPr marL="895228" lvl="1" indent="-285750">
              <a:buFont typeface="Arial" panose="020B0604020202020204" pitchFamily="34" charset="0"/>
              <a:buChar char="•"/>
            </a:pPr>
            <a:r>
              <a:rPr lang="en-US" dirty="0"/>
              <a:t>ICD-9-CM - code 585.4 (chronic kidney disease, Stage IV (severe)), or</a:t>
            </a:r>
          </a:p>
          <a:p>
            <a:pPr marL="895228" lvl="1" indent="-285750">
              <a:buFont typeface="Arial" panose="020B0604020202020204" pitchFamily="34" charset="0"/>
              <a:buChar char="•"/>
            </a:pPr>
            <a:r>
              <a:rPr lang="en-US" dirty="0"/>
              <a:t>ICD-10-CM - code N18.4 (chronic kidney disease, Stage IV). </a:t>
            </a:r>
          </a:p>
          <a:p>
            <a:pPr marL="0" indent="0">
              <a:buFont typeface="Arial" panose="020B0604020202020204" pitchFamily="34" charset="0"/>
              <a:buNone/>
            </a:pPr>
            <a:endParaRPr lang="en-US" dirty="0"/>
          </a:p>
          <a:p>
            <a:pPr marL="609478" lvl="1" indent="0">
              <a:buFont typeface="Arial" panose="020B0604020202020204" pitchFamily="34" charset="0"/>
              <a:buNone/>
            </a:pPr>
            <a:r>
              <a:rPr lang="en-US" dirty="0"/>
              <a:t>The HCPCS codes are:</a:t>
            </a:r>
          </a:p>
          <a:p>
            <a:pPr marL="895228" lvl="1" indent="-285750">
              <a:buFont typeface="Arial" panose="020B0604020202020204" pitchFamily="34" charset="0"/>
              <a:buChar char="•"/>
            </a:pPr>
            <a:r>
              <a:rPr lang="en-US" dirty="0"/>
              <a:t>G0420: Face-to-face educational services related to the care of chronic kidney disease; individual, per session, per one hour</a:t>
            </a:r>
          </a:p>
          <a:p>
            <a:pPr marL="895228" lvl="1" indent="-285750">
              <a:buFont typeface="Arial" panose="020B0604020202020204" pitchFamily="34" charset="0"/>
              <a:buChar char="•"/>
            </a:pPr>
            <a:r>
              <a:rPr lang="en-US" dirty="0"/>
              <a:t>G0421: Face-to-face educational services related to the care of chronic kidney disease; group, per session, per one hour </a:t>
            </a:r>
          </a:p>
          <a:p>
            <a:endParaRPr lang="en-US" dirty="0"/>
          </a:p>
          <a:p>
            <a:r>
              <a:rPr lang="en-US" dirty="0"/>
              <a:t>310.4 – Standards for Content (Rev. 117; Issued: 12-18-09; Effective Date: 01-01-10; Implementation Date: 04- 05-10) </a:t>
            </a:r>
          </a:p>
          <a:p>
            <a:r>
              <a:rPr lang="en-US" dirty="0"/>
              <a:t>Medicare Part B covers KDE services, provided by a qualified person, which provide comprehensive information regarding: </a:t>
            </a:r>
          </a:p>
          <a:p>
            <a:endParaRPr lang="en-US" dirty="0"/>
          </a:p>
          <a:p>
            <a:pPr marL="342900" indent="-342900">
              <a:buAutoNum type="alphaUcPeriod"/>
            </a:pPr>
            <a:r>
              <a:rPr lang="en-US" dirty="0"/>
              <a:t>The management of comorbidities, including delaying the need for dialysis, which includes, but is not limited to, the following topics: </a:t>
            </a:r>
          </a:p>
          <a:p>
            <a:pPr marL="895228" lvl="1" indent="-285750">
              <a:buFont typeface="Arial" panose="020B0604020202020204" pitchFamily="34" charset="0"/>
              <a:buChar char="•"/>
            </a:pPr>
            <a:r>
              <a:rPr lang="en-US" dirty="0"/>
              <a:t>Prevention and treatment of cardiovascular disease, </a:t>
            </a:r>
          </a:p>
          <a:p>
            <a:pPr marL="895228" lvl="1" indent="-285750">
              <a:buFont typeface="Arial" panose="020B0604020202020204" pitchFamily="34" charset="0"/>
              <a:buChar char="•"/>
            </a:pPr>
            <a:r>
              <a:rPr lang="en-US" dirty="0"/>
              <a:t>Prevention and treatment of diabetes, </a:t>
            </a:r>
          </a:p>
          <a:p>
            <a:pPr marL="895228" lvl="1" indent="-285750">
              <a:buFont typeface="Arial" panose="020B0604020202020204" pitchFamily="34" charset="0"/>
              <a:buChar char="•"/>
            </a:pPr>
            <a:r>
              <a:rPr lang="en-US" dirty="0"/>
              <a:t>Hypertension management,</a:t>
            </a:r>
          </a:p>
          <a:p>
            <a:pPr marL="895228" lvl="1" indent="-285750">
              <a:buFont typeface="Arial" panose="020B0604020202020204" pitchFamily="34" charset="0"/>
              <a:buChar char="•"/>
            </a:pPr>
            <a:r>
              <a:rPr lang="en-US" dirty="0"/>
              <a:t>Anemia management,</a:t>
            </a:r>
          </a:p>
          <a:p>
            <a:pPr marL="895228" lvl="1" indent="-285750">
              <a:buFont typeface="Arial" panose="020B0604020202020204" pitchFamily="34" charset="0"/>
              <a:buChar char="•"/>
            </a:pPr>
            <a:r>
              <a:rPr lang="en-US" dirty="0"/>
              <a:t>Bone disease and disorders of calcium and phosphorus metabolism management,</a:t>
            </a:r>
          </a:p>
          <a:p>
            <a:pPr marL="895228" lvl="1" indent="-285750">
              <a:buFont typeface="Arial" panose="020B0604020202020204" pitchFamily="34" charset="0"/>
              <a:buChar char="•"/>
            </a:pPr>
            <a:r>
              <a:rPr lang="en-US" dirty="0"/>
              <a:t>Symptomatic neuropathy management, and</a:t>
            </a:r>
          </a:p>
          <a:p>
            <a:pPr marL="895228" lvl="1" indent="-285750">
              <a:buFont typeface="Arial" panose="020B0604020202020204" pitchFamily="34" charset="0"/>
              <a:buChar char="•"/>
            </a:pPr>
            <a:r>
              <a:rPr lang="en-US" dirty="0"/>
              <a:t>Impairments in functioning and well-being. </a:t>
            </a:r>
          </a:p>
          <a:p>
            <a:pPr marL="342900" indent="-342900">
              <a:buAutoNum type="alphaUcPeriod"/>
            </a:pPr>
            <a:endParaRPr lang="en-US" dirty="0"/>
          </a:p>
          <a:p>
            <a:pPr marL="342900" indent="-342900">
              <a:buAutoNum type="alphaUcPeriod"/>
            </a:pPr>
            <a:r>
              <a:rPr lang="en-US" dirty="0"/>
              <a:t>Prevention of uremic complications, which includes, but is not limited to, the following topics: </a:t>
            </a:r>
          </a:p>
          <a:p>
            <a:pPr marL="895228" lvl="1" indent="-285750">
              <a:buFont typeface="Arial" panose="020B0604020202020204" pitchFamily="34" charset="0"/>
              <a:buChar char="•"/>
            </a:pPr>
            <a:r>
              <a:rPr lang="en-US" dirty="0"/>
              <a:t>Information on how the kidneys work and what happens when the kidneys fail,</a:t>
            </a:r>
          </a:p>
          <a:p>
            <a:pPr marL="895228" lvl="1" indent="-285750">
              <a:buFont typeface="Arial" panose="020B0604020202020204" pitchFamily="34" charset="0"/>
              <a:buChar char="•"/>
            </a:pPr>
            <a:r>
              <a:rPr lang="en-US" dirty="0"/>
              <a:t>Understanding if remaining kidney function can be protected, preventing disease progression, and realistic chances of survival,</a:t>
            </a:r>
          </a:p>
          <a:p>
            <a:pPr marL="895228" lvl="1" indent="-285750">
              <a:buFont typeface="Arial" panose="020B0604020202020204" pitchFamily="34" charset="0"/>
              <a:buChar char="•"/>
            </a:pPr>
            <a:r>
              <a:rPr lang="en-US" dirty="0"/>
              <a:t>Diet and fluid restrictions, and</a:t>
            </a:r>
          </a:p>
          <a:p>
            <a:pPr marL="895228" lvl="1" indent="-285750">
              <a:buFont typeface="Arial" panose="020B0604020202020204" pitchFamily="34" charset="0"/>
              <a:buChar char="•"/>
            </a:pPr>
            <a:r>
              <a:rPr lang="en-US" dirty="0"/>
              <a:t>Medication review, including how each medication works, possible side effects and minimization of side effects, the importance of compliance, and informed decision making if the patient decides not to take a specific drug.</a:t>
            </a:r>
          </a:p>
          <a:p>
            <a:pPr marL="342900" indent="-342900">
              <a:buAutoNum type="alphaUcPeriod"/>
            </a:pPr>
            <a:endParaRPr lang="en-US" dirty="0"/>
          </a:p>
          <a:p>
            <a:pPr marL="342900" indent="-342900">
              <a:buAutoNum type="alphaUcPeriod"/>
            </a:pPr>
            <a:r>
              <a:rPr lang="en-US" dirty="0"/>
              <a:t>Therapeutic options, treatment modalities and settings, advantages and disadvantages of each treatment option, and how the treatments replace the kidney, including, but not limited to, the following topics: </a:t>
            </a:r>
          </a:p>
          <a:p>
            <a:pPr marL="895228" lvl="1" indent="-285750">
              <a:buFont typeface="Arial" panose="020B0604020202020204" pitchFamily="34" charset="0"/>
              <a:buChar char="•"/>
            </a:pPr>
            <a:r>
              <a:rPr lang="en-US" dirty="0"/>
              <a:t>Hemodialysis, both at home and in-facility;</a:t>
            </a:r>
          </a:p>
          <a:p>
            <a:pPr marL="895228" lvl="1" indent="-285750">
              <a:buFont typeface="Arial" panose="020B0604020202020204" pitchFamily="34" charset="0"/>
              <a:buChar char="•"/>
            </a:pPr>
            <a:r>
              <a:rPr lang="en-US" dirty="0"/>
              <a:t>Peritoneal dialysis (PD), including intermittent PD, continuous ambulatory PD, and continuous cycling PD, both at home and in-facility;</a:t>
            </a:r>
          </a:p>
          <a:p>
            <a:pPr marL="895228" lvl="1" indent="-285750">
              <a:buFont typeface="Arial" panose="020B0604020202020204" pitchFamily="34" charset="0"/>
              <a:buChar char="•"/>
            </a:pPr>
            <a:r>
              <a:rPr lang="en-US" dirty="0"/>
              <a:t>All dialysis access options for hemodialysis and peritoneal dialysis; and</a:t>
            </a:r>
          </a:p>
          <a:p>
            <a:pPr marL="895228" lvl="1" indent="-285750">
              <a:buFont typeface="Arial" panose="020B0604020202020204" pitchFamily="34" charset="0"/>
              <a:buChar char="•"/>
            </a:pPr>
            <a:r>
              <a:rPr lang="en-US" dirty="0"/>
              <a:t>Transplantation. </a:t>
            </a:r>
          </a:p>
          <a:p>
            <a:pPr marL="342900" indent="-342900">
              <a:buAutoNum type="alphaUcPeriod"/>
            </a:pPr>
            <a:endParaRPr lang="en-US" dirty="0"/>
          </a:p>
          <a:p>
            <a:pPr marL="342900" indent="-342900">
              <a:buAutoNum type="alphaUcPeriod"/>
            </a:pPr>
            <a:r>
              <a:rPr lang="en-US" dirty="0"/>
              <a:t>Opportunities for beneficiaries to actively participate in the choice of therapy and be tailored to meet the needs of the individual beneficiary involved, which includes, but is not limited to, the following topics:</a:t>
            </a:r>
          </a:p>
          <a:p>
            <a:pPr marL="895228" lvl="1" indent="-285750">
              <a:buFont typeface="Arial" panose="020B0604020202020204" pitchFamily="34" charset="0"/>
              <a:buChar char="•"/>
            </a:pPr>
            <a:r>
              <a:rPr lang="en-US" dirty="0"/>
              <a:t>Physical symptoms,</a:t>
            </a:r>
          </a:p>
          <a:p>
            <a:pPr marL="895228" lvl="1" indent="-285750">
              <a:buFont typeface="Arial" panose="020B0604020202020204" pitchFamily="34" charset="0"/>
              <a:buChar char="•"/>
            </a:pPr>
            <a:r>
              <a:rPr lang="en-US" dirty="0"/>
              <a:t>Impact on family and social life,</a:t>
            </a:r>
          </a:p>
          <a:p>
            <a:pPr marL="895228" lvl="1" indent="-285750">
              <a:buFont typeface="Arial" panose="020B0604020202020204" pitchFamily="34" charset="0"/>
              <a:buChar char="•"/>
            </a:pPr>
            <a:r>
              <a:rPr lang="en-US" dirty="0"/>
              <a:t>Exercise,</a:t>
            </a:r>
          </a:p>
          <a:p>
            <a:pPr marL="895228" lvl="1" indent="-285750">
              <a:buFont typeface="Arial" panose="020B0604020202020204" pitchFamily="34" charset="0"/>
              <a:buChar char="•"/>
            </a:pPr>
            <a:r>
              <a:rPr lang="en-US" dirty="0"/>
              <a:t>The right to refuse treatment,</a:t>
            </a:r>
          </a:p>
          <a:p>
            <a:pPr marL="895228" lvl="1" indent="-285750">
              <a:buFont typeface="Arial" panose="020B0604020202020204" pitchFamily="34" charset="0"/>
              <a:buChar char="•"/>
            </a:pPr>
            <a:r>
              <a:rPr lang="en-US" dirty="0"/>
              <a:t>Impact on work and finances,</a:t>
            </a:r>
          </a:p>
          <a:p>
            <a:pPr marL="895228" lvl="1" indent="-285750">
              <a:buFont typeface="Arial" panose="020B0604020202020204" pitchFamily="34" charset="0"/>
              <a:buChar char="•"/>
            </a:pPr>
            <a:r>
              <a:rPr lang="en-US" dirty="0"/>
              <a:t>The meaning of test results, and</a:t>
            </a:r>
          </a:p>
          <a:p>
            <a:pPr marL="895228" lvl="1" indent="-285750">
              <a:buFont typeface="Arial" panose="020B0604020202020204" pitchFamily="34" charset="0"/>
              <a:buChar char="•"/>
            </a:pPr>
            <a:r>
              <a:rPr lang="en-US" dirty="0"/>
              <a:t>Psychological impact. </a:t>
            </a:r>
          </a:p>
          <a:p>
            <a:pPr marL="0" indent="0">
              <a:buNone/>
            </a:pPr>
            <a:endParaRPr lang="en-US" dirty="0"/>
          </a:p>
          <a:p>
            <a:pPr marL="0" indent="0">
              <a:buNone/>
            </a:pPr>
            <a:r>
              <a:rPr lang="en-US" dirty="0"/>
              <a:t>310.5 - Outcomes Assessment (Rev. 117; Issued: 12-18-09; Effective Date: 01-01-10; Implementation Date: 04- 05-10) </a:t>
            </a:r>
          </a:p>
          <a:p>
            <a:pPr marL="0" indent="0">
              <a:buNone/>
            </a:pPr>
            <a:r>
              <a:rPr lang="en-US" dirty="0"/>
              <a:t>Qualified persons that provide KDE services must develop outcomes assessments that are designed to measure beneficiary knowledge about CKD and its treatment. The assessment must be administered to the beneficiary during a KDE session and be made available to the Centers for Medicare &amp; Medicaid Services (CMS) upon request. The outcomes assessments serve to assist KDE educators and CMS in improving subsequent KDE programs, patient understanding, and assess program effectiveness of: </a:t>
            </a:r>
          </a:p>
          <a:p>
            <a:pPr marL="285750" indent="-285750">
              <a:buFont typeface="Arial" panose="020B0604020202020204" pitchFamily="34" charset="0"/>
              <a:buChar char="•"/>
            </a:pPr>
            <a:r>
              <a:rPr lang="en-US" dirty="0"/>
              <a:t>Preparing the beneficiary to make informed decisions about their healthcare options related to CKD, and </a:t>
            </a:r>
          </a:p>
          <a:p>
            <a:pPr marL="285750" indent="-285750">
              <a:buFont typeface="Arial" panose="020B0604020202020204" pitchFamily="34" charset="0"/>
              <a:buChar char="•"/>
            </a:pPr>
            <a:r>
              <a:rPr lang="en-US" dirty="0"/>
              <a:t>Meeting the communication needs of underserved populations, including persons with disabilities, persons with limited English proficiency, and persons with health literacy needs.</a:t>
            </a:r>
          </a:p>
        </p:txBody>
      </p:sp>
      <p:sp>
        <p:nvSpPr>
          <p:cNvPr id="4" name="Slide Number Placeholder 3"/>
          <p:cNvSpPr>
            <a:spLocks noGrp="1"/>
          </p:cNvSpPr>
          <p:nvPr>
            <p:ph type="sldNum" sz="quarter" idx="5"/>
          </p:nvPr>
        </p:nvSpPr>
        <p:spPr/>
        <p:txBody>
          <a:bodyPr/>
          <a:lstStyle/>
          <a:p>
            <a:fld id="{F4A697DA-FD47-D243-96E6-97C5B352B28B}" type="slidenum">
              <a:rPr lang="en-US" altLang="en-US" smtClean="0"/>
              <a:pPr/>
              <a:t>16</a:t>
            </a:fld>
            <a:endParaRPr lang="en-US" altLang="en-US"/>
          </a:p>
        </p:txBody>
      </p:sp>
    </p:spTree>
    <p:extLst>
      <p:ext uri="{BB962C8B-B14F-4D97-AF65-F5344CB8AC3E}">
        <p14:creationId xmlns:p14="http://schemas.microsoft.com/office/powerpoint/2010/main" val="187362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17</a:t>
            </a:fld>
            <a:endParaRPr lang="en-US"/>
          </a:p>
        </p:txBody>
      </p:sp>
    </p:spTree>
    <p:extLst>
      <p:ext uri="{BB962C8B-B14F-4D97-AF65-F5344CB8AC3E}">
        <p14:creationId xmlns:p14="http://schemas.microsoft.com/office/powerpoint/2010/main" val="334547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18</a:t>
            </a:fld>
            <a:endParaRPr lang="en-US"/>
          </a:p>
        </p:txBody>
      </p:sp>
    </p:spTree>
    <p:extLst>
      <p:ext uri="{BB962C8B-B14F-4D97-AF65-F5344CB8AC3E}">
        <p14:creationId xmlns:p14="http://schemas.microsoft.com/office/powerpoint/2010/main" val="2626520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19</a:t>
            </a:fld>
            <a:endParaRPr lang="en-US"/>
          </a:p>
        </p:txBody>
      </p:sp>
    </p:spTree>
    <p:extLst>
      <p:ext uri="{BB962C8B-B14F-4D97-AF65-F5344CB8AC3E}">
        <p14:creationId xmlns:p14="http://schemas.microsoft.com/office/powerpoint/2010/main" val="279426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2</a:t>
            </a:fld>
            <a:endParaRPr lang="en-US"/>
          </a:p>
        </p:txBody>
      </p:sp>
    </p:spTree>
    <p:extLst>
      <p:ext uri="{BB962C8B-B14F-4D97-AF65-F5344CB8AC3E}">
        <p14:creationId xmlns:p14="http://schemas.microsoft.com/office/powerpoint/2010/main" val="324773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20</a:t>
            </a:fld>
            <a:endParaRPr lang="en-US"/>
          </a:p>
        </p:txBody>
      </p:sp>
    </p:spTree>
    <p:extLst>
      <p:ext uri="{BB962C8B-B14F-4D97-AF65-F5344CB8AC3E}">
        <p14:creationId xmlns:p14="http://schemas.microsoft.com/office/powerpoint/2010/main" val="79256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21</a:t>
            </a:fld>
            <a:endParaRPr lang="en-US"/>
          </a:p>
        </p:txBody>
      </p:sp>
    </p:spTree>
    <p:extLst>
      <p:ext uri="{BB962C8B-B14F-4D97-AF65-F5344CB8AC3E}">
        <p14:creationId xmlns:p14="http://schemas.microsoft.com/office/powerpoint/2010/main" val="4133772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600" dirty="0"/>
          </a:p>
        </p:txBody>
      </p:sp>
      <p:sp>
        <p:nvSpPr>
          <p:cNvPr id="4" name="Slide Number Placeholder 3"/>
          <p:cNvSpPr>
            <a:spLocks noGrp="1"/>
          </p:cNvSpPr>
          <p:nvPr>
            <p:ph type="sldNum" sz="quarter" idx="5"/>
          </p:nvPr>
        </p:nvSpPr>
        <p:spPr/>
        <p:txBody>
          <a:bodyPr/>
          <a:lstStyle/>
          <a:p>
            <a:fld id="{41A1B191-2761-1A45-B025-BAB544AC5A54}" type="slidenum">
              <a:rPr lang="en-US" smtClean="0"/>
              <a:t>23</a:t>
            </a:fld>
            <a:endParaRPr lang="en-US"/>
          </a:p>
        </p:txBody>
      </p:sp>
    </p:spTree>
    <p:extLst>
      <p:ext uri="{BB962C8B-B14F-4D97-AF65-F5344CB8AC3E}">
        <p14:creationId xmlns:p14="http://schemas.microsoft.com/office/powerpoint/2010/main" val="2977728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29</a:t>
            </a:fld>
            <a:endParaRPr lang="en-US"/>
          </a:p>
        </p:txBody>
      </p:sp>
    </p:spTree>
    <p:extLst>
      <p:ext uri="{BB962C8B-B14F-4D97-AF65-F5344CB8AC3E}">
        <p14:creationId xmlns:p14="http://schemas.microsoft.com/office/powerpoint/2010/main" val="2638379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30</a:t>
            </a:fld>
            <a:endParaRPr lang="en-US"/>
          </a:p>
        </p:txBody>
      </p:sp>
    </p:spTree>
    <p:extLst>
      <p:ext uri="{BB962C8B-B14F-4D97-AF65-F5344CB8AC3E}">
        <p14:creationId xmlns:p14="http://schemas.microsoft.com/office/powerpoint/2010/main" val="1880229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31</a:t>
            </a:fld>
            <a:endParaRPr lang="en-US"/>
          </a:p>
        </p:txBody>
      </p:sp>
    </p:spTree>
    <p:extLst>
      <p:ext uri="{BB962C8B-B14F-4D97-AF65-F5344CB8AC3E}">
        <p14:creationId xmlns:p14="http://schemas.microsoft.com/office/powerpoint/2010/main" val="1109023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32</a:t>
            </a:fld>
            <a:endParaRPr lang="en-US"/>
          </a:p>
        </p:txBody>
      </p:sp>
    </p:spTree>
    <p:extLst>
      <p:ext uri="{BB962C8B-B14F-4D97-AF65-F5344CB8AC3E}">
        <p14:creationId xmlns:p14="http://schemas.microsoft.com/office/powerpoint/2010/main" val="3377796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36</a:t>
            </a:fld>
            <a:endParaRPr lang="en-US"/>
          </a:p>
        </p:txBody>
      </p:sp>
    </p:spTree>
    <p:extLst>
      <p:ext uri="{BB962C8B-B14F-4D97-AF65-F5344CB8AC3E}">
        <p14:creationId xmlns:p14="http://schemas.microsoft.com/office/powerpoint/2010/main" val="292852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0736" y="4583562"/>
            <a:ext cx="6664960" cy="3750188"/>
          </a:xfrm>
        </p:spPr>
        <p:txBody>
          <a:bodyPr numCol="1"/>
          <a:lstStyle/>
          <a:p>
            <a:pPr defTabSz="956462">
              <a:defRPr/>
            </a:pPr>
            <a:r>
              <a:rPr lang="en-US" b="1" dirty="0">
                <a:effectLst/>
              </a:rPr>
              <a:t>[Backup for calculation methods – not for presentation]</a:t>
            </a:r>
          </a:p>
          <a:p>
            <a:pPr defTabSz="956462">
              <a:defRPr/>
            </a:pPr>
            <a:r>
              <a:rPr lang="en-US" b="0" dirty="0">
                <a:effectLst/>
              </a:rPr>
              <a:t>Estimates could range from the low end 626,081 to mid-range 674,240. The average of low and mid-range = 650,160.50.</a:t>
            </a:r>
          </a:p>
          <a:p>
            <a:endParaRPr lang="en-US" b="0" dirty="0">
              <a:effectLst/>
            </a:endParaRPr>
          </a:p>
          <a:p>
            <a:r>
              <a:rPr lang="en-US" b="0" baseline="30000" dirty="0">
                <a:effectLst/>
              </a:rPr>
              <a:t>1</a:t>
            </a:r>
            <a:r>
              <a:rPr lang="en-US" b="0" dirty="0">
                <a:effectLst/>
              </a:rPr>
              <a:t>McCullough KP et al. </a:t>
            </a:r>
            <a:r>
              <a:rPr lang="en-US" sz="1300" dirty="0"/>
              <a:t>simulated prevalent patient population per million using NHANES data and USRDS data from 2013. Estimated </a:t>
            </a:r>
            <a:r>
              <a:rPr lang="en-US" sz="1300" dirty="0" err="1"/>
              <a:t>prevalences</a:t>
            </a:r>
            <a:r>
              <a:rPr lang="en-US" sz="1300" dirty="0"/>
              <a:t> per million in 2025 were between 2,600 – 3,000 per million. Not knowing whether diabetes, hypertension or death rates will get better or worse, the mid-range estimated prevalence per million of 2,800.</a:t>
            </a:r>
          </a:p>
          <a:p>
            <a:endParaRPr lang="en-US" sz="1300" dirty="0"/>
          </a:p>
          <a:p>
            <a:r>
              <a:rPr lang="en-US" sz="1300" baseline="30000" dirty="0"/>
              <a:t>2</a:t>
            </a:r>
            <a:r>
              <a:rPr lang="en-US" sz="1300" dirty="0"/>
              <a:t>2017 National Population Projection Report (</a:t>
            </a:r>
            <a:r>
              <a:rPr lang="en-US" dirty="0">
                <a:hlinkClick r:id="rId3"/>
              </a:rPr>
              <a:t>https://www.census.gov/data/datasets/2017/demo/popproj/2017-popproj.html</a:t>
            </a:r>
            <a:r>
              <a:rPr lang="en-US" dirty="0"/>
              <a:t>) the projected US population in the US for 2025 will be 344,234,377.</a:t>
            </a:r>
          </a:p>
          <a:p>
            <a:endParaRPr lang="en-US" b="0" dirty="0">
              <a:effectLst/>
            </a:endParaRPr>
          </a:p>
          <a:p>
            <a:r>
              <a:rPr lang="en-US" b="0" dirty="0">
                <a:effectLst/>
              </a:rPr>
              <a:t>2025 Estimated ESKD population = estimated prevalence per million x projected 2025 population (millions)</a:t>
            </a:r>
          </a:p>
          <a:p>
            <a:pPr lvl="1"/>
            <a:r>
              <a:rPr lang="en-US" b="0" dirty="0">
                <a:effectLst/>
              </a:rPr>
              <a:t>2025 Estimated ESKD population = 2,800 x 344</a:t>
            </a:r>
          </a:p>
          <a:p>
            <a:pPr lvl="1"/>
            <a:r>
              <a:rPr lang="en-US" b="0" dirty="0">
                <a:effectLst/>
              </a:rPr>
              <a:t>2025 Estimated ESKD population = 963,200</a:t>
            </a:r>
          </a:p>
          <a:p>
            <a:pPr rtl="0"/>
            <a:endParaRPr lang="en-US" b="0" dirty="0">
              <a:effectLst/>
            </a:endParaRPr>
          </a:p>
          <a:p>
            <a:pPr rtl="0"/>
            <a:r>
              <a:rPr lang="en-US" b="0" dirty="0">
                <a:effectLst/>
              </a:rPr>
              <a:t>2025 Estimated ESKD population includes transplanted population. The percentage of ESKD patients on dialysis has consistently been between 70% - 71% since 2003 (</a:t>
            </a:r>
            <a:r>
              <a:rPr lang="fr-FR" sz="1300" dirty="0">
                <a:solidFill>
                  <a:schemeClr val="tx1">
                    <a:lumMod val="50000"/>
                    <a:lumOff val="50000"/>
                  </a:schemeClr>
                </a:solidFill>
              </a:rPr>
              <a:t>3. </a:t>
            </a:r>
            <a:r>
              <a:rPr lang="en-US" sz="1300" dirty="0">
                <a:solidFill>
                  <a:schemeClr val="tx1">
                    <a:lumMod val="50000"/>
                    <a:lumOff val="50000"/>
                  </a:schemeClr>
                </a:solidFill>
              </a:rPr>
              <a:t>USRDS 2019 Reference Table D6: Counts of point prevalent ESKD patients, by mode of therapy: all dialysis, December 31 point prevalent patients, by age, sex, race, ethnicity, &amp; primary diagnosis; </a:t>
            </a:r>
            <a:r>
              <a:rPr lang="fr-FR" sz="1300" dirty="0">
                <a:solidFill>
                  <a:schemeClr val="tx1">
                    <a:lumMod val="50000"/>
                    <a:lumOff val="50000"/>
                  </a:schemeClr>
                </a:solidFill>
              </a:rPr>
              <a:t>3. </a:t>
            </a:r>
            <a:r>
              <a:rPr lang="en-US" sz="1300" dirty="0">
                <a:solidFill>
                  <a:schemeClr val="tx1">
                    <a:lumMod val="50000"/>
                    <a:lumOff val="50000"/>
                  </a:schemeClr>
                </a:solidFill>
              </a:rPr>
              <a:t>USRDS 2019 Reference Table D9: </a:t>
            </a:r>
            <a:r>
              <a:rPr lang="en-US" sz="1300" dirty="0"/>
              <a:t>Counts of point prevalent ESRD patients, by mode of therapy: functioning transplant,</a:t>
            </a:r>
            <a:r>
              <a:rPr lang="en-US" sz="1300" dirty="0">
                <a:solidFill>
                  <a:schemeClr val="tx1">
                    <a:lumMod val="50000"/>
                    <a:lumOff val="50000"/>
                  </a:schemeClr>
                </a:solidFill>
              </a:rPr>
              <a:t> December 31 point prevalent patients, by age, sex, race, ethnicity, &amp; primary diagnosis.</a:t>
            </a:r>
            <a:r>
              <a:rPr lang="fr-FR" sz="1300" dirty="0"/>
              <a:t>)</a:t>
            </a:r>
          </a:p>
          <a:p>
            <a:pPr rtl="0"/>
            <a:endParaRPr lang="fr-FR" sz="1300" dirty="0"/>
          </a:p>
          <a:p>
            <a:pPr defTabSz="956462">
              <a:defRPr/>
            </a:pPr>
            <a:r>
              <a:rPr lang="en-US" b="0" dirty="0">
                <a:effectLst/>
              </a:rPr>
              <a:t>2025 Estimated ESKD population = 963,200 x 0.70 = 674,240</a:t>
            </a:r>
          </a:p>
          <a:p>
            <a:pPr defTabSz="956462">
              <a:defRPr/>
            </a:pPr>
            <a:endParaRPr lang="en-US" b="0" dirty="0">
              <a:effectLst/>
            </a:endParaRPr>
          </a:p>
          <a:p>
            <a:pPr defTabSz="956462">
              <a:defRPr/>
            </a:pPr>
            <a:r>
              <a:rPr lang="en-US" b="0" baseline="30000" dirty="0">
                <a:effectLst/>
              </a:rPr>
              <a:t>3</a:t>
            </a:r>
            <a:r>
              <a:rPr lang="en-US" b="0" dirty="0">
                <a:effectLst/>
              </a:rPr>
              <a:t>The USRDS data used in the simulation from 2013. In 2013, there were 461,658 prevalent dialysis patients. The percentage change from 461,658 to 650,160 = 40.8%.</a:t>
            </a:r>
          </a:p>
          <a:p>
            <a:pPr defTabSz="956462">
              <a:defRPr/>
            </a:pPr>
            <a:endParaRPr lang="en-US" b="0" dirty="0">
              <a:effectLst/>
            </a:endParaRPr>
          </a:p>
          <a:p>
            <a:pPr defTabSz="956462">
              <a:defRPr/>
            </a:pPr>
            <a:r>
              <a:rPr lang="en-US" b="0" dirty="0">
                <a:effectLst/>
              </a:rPr>
              <a:t>The total number of patients and percentages have been rounded down to simplify message.</a:t>
            </a:r>
          </a:p>
          <a:p>
            <a:pPr defTabSz="956462">
              <a:defRPr/>
            </a:pPr>
            <a:endParaRPr lang="en-US" b="0" dirty="0">
              <a:effectLst/>
            </a:endParaRPr>
          </a:p>
          <a:p>
            <a:pPr rtl="0"/>
            <a:endParaRPr lang="en-US" b="0" dirty="0">
              <a:effectLst/>
            </a:endParaRPr>
          </a:p>
          <a:p>
            <a:pPr rtl="0"/>
            <a:endParaRPr lang="en-US" b="0" dirty="0">
              <a:effectLst/>
            </a:endParaRPr>
          </a:p>
        </p:txBody>
      </p:sp>
      <p:sp>
        <p:nvSpPr>
          <p:cNvPr id="4" name="Slide Number Placeholder 3"/>
          <p:cNvSpPr>
            <a:spLocks noGrp="1"/>
          </p:cNvSpPr>
          <p:nvPr>
            <p:ph type="sldNum" sz="quarter" idx="10"/>
          </p:nvPr>
        </p:nvSpPr>
        <p:spPr/>
        <p:txBody>
          <a:bodyPr numCol="1"/>
          <a:lstStyle/>
          <a:p>
            <a:fld id="{2F642CE7-E4FD-4590-955B-38DEC816AC32}" type="slidenum">
              <a:rPr lang="en-US" smtClean="0"/>
              <a:t>3</a:t>
            </a:fld>
            <a:endParaRPr lang="en-US"/>
          </a:p>
        </p:txBody>
      </p:sp>
    </p:spTree>
    <p:extLst>
      <p:ext uri="{BB962C8B-B14F-4D97-AF65-F5344CB8AC3E}">
        <p14:creationId xmlns:p14="http://schemas.microsoft.com/office/powerpoint/2010/main" val="250987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4</a:t>
            </a:fld>
            <a:endParaRPr lang="en-US"/>
          </a:p>
        </p:txBody>
      </p:sp>
    </p:spTree>
    <p:extLst>
      <p:ext uri="{BB962C8B-B14F-4D97-AF65-F5344CB8AC3E}">
        <p14:creationId xmlns:p14="http://schemas.microsoft.com/office/powerpoint/2010/main" val="189816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5</a:t>
            </a:fld>
            <a:endParaRPr lang="en-US"/>
          </a:p>
        </p:txBody>
      </p:sp>
    </p:spTree>
    <p:extLst>
      <p:ext uri="{BB962C8B-B14F-4D97-AF65-F5344CB8AC3E}">
        <p14:creationId xmlns:p14="http://schemas.microsoft.com/office/powerpoint/2010/main" val="13982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1B191-2761-1A45-B025-BAB544AC5A54}" type="slidenum">
              <a:rPr lang="en-US" smtClean="0"/>
              <a:t>6</a:t>
            </a:fld>
            <a:endParaRPr lang="en-US"/>
          </a:p>
        </p:txBody>
      </p:sp>
    </p:spTree>
    <p:extLst>
      <p:ext uri="{BB962C8B-B14F-4D97-AF65-F5344CB8AC3E}">
        <p14:creationId xmlns:p14="http://schemas.microsoft.com/office/powerpoint/2010/main" val="246851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956462">
              <a:buAutoNum type="arabicPeriod"/>
              <a:defRPr/>
            </a:pPr>
            <a:r>
              <a:rPr lang="en-US" sz="1400" dirty="0">
                <a:solidFill>
                  <a:schemeClr val="bg1"/>
                </a:solidFill>
              </a:rPr>
              <a:t>U.S. Renal Data System, USRDS 2015 Annual Data Report: Table 6.3. </a:t>
            </a:r>
          </a:p>
          <a:p>
            <a:pPr marL="342900" indent="-342900" defTabSz="956462">
              <a:buAutoNum type="arabicPeriod"/>
              <a:defRPr/>
            </a:pPr>
            <a:r>
              <a:rPr lang="en-US" sz="1400" dirty="0">
                <a:solidFill>
                  <a:schemeClr val="bg1"/>
                </a:solidFill>
              </a:rPr>
              <a:t>USRDS 2016 Annual Data Report: Table 6.3 (1996 – 2012) &amp; matched 2012 NxStage patient data on file.</a:t>
            </a:r>
          </a:p>
          <a:p>
            <a:pPr marL="342900" indent="-342900" defTabSz="956462">
              <a:buAutoNum type="arabicPeriod"/>
              <a:defRPr/>
            </a:pPr>
            <a:r>
              <a:rPr lang="en-US" sz="1400" dirty="0" err="1">
                <a:solidFill>
                  <a:schemeClr val="bg1"/>
                </a:solidFill>
              </a:rPr>
              <a:t>Bonenkamp</a:t>
            </a:r>
            <a:r>
              <a:rPr lang="en-US" sz="1400" dirty="0">
                <a:solidFill>
                  <a:schemeClr val="bg1"/>
                </a:solidFill>
              </a:rPr>
              <a:t> AA et al. Health-Related Quality of Life in Home Dialysis Patients Compared to In-Center Hemodialysis Patients: A Systematic Review and Meta-analysis. Kidney Med. Published online 2,2020.</a:t>
            </a:r>
          </a:p>
          <a:p>
            <a:pPr marL="342900" indent="-342900" defTabSz="956462">
              <a:buAutoNum type="arabicPeriod"/>
              <a:defRPr/>
            </a:pPr>
            <a:r>
              <a:rPr lang="en-US" sz="1400" dirty="0">
                <a:solidFill>
                  <a:schemeClr val="bg1"/>
                </a:solidFill>
              </a:rPr>
              <a:t>Rydell, H., Ivarsson, K., </a:t>
            </a:r>
            <a:r>
              <a:rPr lang="en-US" sz="1400" dirty="0" err="1">
                <a:solidFill>
                  <a:schemeClr val="bg1"/>
                </a:solidFill>
              </a:rPr>
              <a:t>Almquist</a:t>
            </a:r>
            <a:r>
              <a:rPr lang="en-US" sz="1400" dirty="0">
                <a:solidFill>
                  <a:schemeClr val="bg1"/>
                </a:solidFill>
              </a:rPr>
              <a:t>, M., Clyne, N., &amp; </a:t>
            </a:r>
            <a:r>
              <a:rPr lang="en-US" sz="1400" dirty="0" err="1">
                <a:solidFill>
                  <a:schemeClr val="bg1"/>
                </a:solidFill>
              </a:rPr>
              <a:t>Segelmark</a:t>
            </a:r>
            <a:r>
              <a:rPr lang="en-US" sz="1400" dirty="0">
                <a:solidFill>
                  <a:schemeClr val="bg1"/>
                </a:solidFill>
              </a:rPr>
              <a:t>, M. (2019). Fewer hospitalizations and prolonged technique survival with home hemodialysis- a matched cohort study from the Swedish Renal Registry. BMC Nephrology, 20(1), 1–8. </a:t>
            </a:r>
            <a:endParaRPr lang="en-US" sz="1400" b="1" dirty="0">
              <a:solidFill>
                <a:schemeClr val="bg1"/>
              </a:solidFill>
              <a:latin typeface="Arial Black" panose="020B0A04020102020204" pitchFamily="34" charset="0"/>
            </a:endParaRPr>
          </a:p>
          <a:p>
            <a:pPr marL="342900" indent="-342900" defTabSz="956462">
              <a:buAutoNum type="arabicPeriod"/>
              <a:defRPr/>
            </a:pPr>
            <a:r>
              <a:rPr lang="en-US" sz="1400" dirty="0">
                <a:solidFill>
                  <a:schemeClr val="bg1"/>
                </a:solidFill>
              </a:rPr>
              <a:t>Mehrotra R, Chiu YW, Kalantar-Zadeh K, </a:t>
            </a:r>
            <a:r>
              <a:rPr lang="en-US" sz="1400" dirty="0" err="1">
                <a:solidFill>
                  <a:schemeClr val="bg1"/>
                </a:solidFill>
              </a:rPr>
              <a:t>Bargman</a:t>
            </a:r>
            <a:r>
              <a:rPr lang="en-US" sz="1400" dirty="0">
                <a:solidFill>
                  <a:schemeClr val="bg1"/>
                </a:solidFill>
              </a:rPr>
              <a:t> J, </a:t>
            </a:r>
            <a:r>
              <a:rPr lang="en-US" sz="1400" dirty="0" err="1">
                <a:solidFill>
                  <a:schemeClr val="bg1"/>
                </a:solidFill>
              </a:rPr>
              <a:t>Vonesh</a:t>
            </a:r>
            <a:r>
              <a:rPr lang="en-US" sz="1400" dirty="0">
                <a:solidFill>
                  <a:schemeClr val="bg1"/>
                </a:solidFill>
              </a:rPr>
              <a:t> E. Similar outcomes with hemodialysis and peritoneal dialysis in patients with end-stage renal disease. Arch Intern Med. 2011;171(2):110-118. </a:t>
            </a:r>
            <a:endParaRPr lang="en-US" sz="1400" b="1" dirty="0">
              <a:solidFill>
                <a:schemeClr val="bg1"/>
              </a:solidFill>
              <a:latin typeface="Arial Black" panose="020B0A04020102020204" pitchFamily="34" charset="0"/>
            </a:endParaRPr>
          </a:p>
          <a:p>
            <a:pPr marL="342900" indent="-342900" defTabSz="956462">
              <a:buAutoNum type="arabicPeriod"/>
              <a:defRPr/>
            </a:pPr>
            <a:r>
              <a:rPr lang="en-US" sz="1400" dirty="0">
                <a:solidFill>
                  <a:schemeClr val="bg1"/>
                </a:solidFill>
              </a:rPr>
              <a:t>Purnell TS, Auguste P, Crews DC, et al. Comparison of Life Participation Activities Among Adults Treated by Hemodialysis, Peritoneal Dialysis, and Kidney Transplantation: A Systematic Review. Am J Kidney Dis. 2013;62(5):953-973. </a:t>
            </a:r>
            <a:endParaRPr lang="en-US" sz="1400" b="1" dirty="0">
              <a:solidFill>
                <a:schemeClr val="bg1"/>
              </a:solidFill>
              <a:latin typeface="Arial Black" panose="020B0A04020102020204" pitchFamily="34" charset="0"/>
            </a:endParaRPr>
          </a:p>
          <a:p>
            <a:pPr marL="342900" indent="-342900" defTabSz="956462">
              <a:buAutoNum type="arabicPeriod"/>
              <a:defRPr/>
            </a:pPr>
            <a:r>
              <a:rPr lang="en-US" sz="1400" dirty="0">
                <a:solidFill>
                  <a:schemeClr val="bg1"/>
                </a:solidFill>
              </a:rPr>
              <a:t>Walker RC, Howard K, Morton RL. Home hemodialysis: a comprehensive review of patient-centered and economic considerations. </a:t>
            </a:r>
            <a:r>
              <a:rPr lang="en-US" sz="1400" dirty="0" err="1">
                <a:solidFill>
                  <a:schemeClr val="bg1"/>
                </a:solidFill>
              </a:rPr>
              <a:t>Clinicoecon</a:t>
            </a:r>
            <a:r>
              <a:rPr lang="en-US" sz="1400" dirty="0">
                <a:solidFill>
                  <a:schemeClr val="bg1"/>
                </a:solidFill>
              </a:rPr>
              <a:t> Outcomes Res. 2017;9:149-161. </a:t>
            </a:r>
            <a:endParaRPr lang="en-US" sz="1400" b="1" dirty="0">
              <a:solidFill>
                <a:schemeClr val="bg1"/>
              </a:solidFill>
              <a:latin typeface="Arial Black" panose="020B0A04020102020204" pitchFamily="34" charset="0"/>
            </a:endParaRPr>
          </a:p>
          <a:p>
            <a:pPr marL="342900" indent="-342900" defTabSz="956462">
              <a:buAutoNum type="arabicPeriod"/>
              <a:defRPr/>
            </a:pPr>
            <a:r>
              <a:rPr lang="en-US" sz="1400" dirty="0" err="1">
                <a:solidFill>
                  <a:schemeClr val="bg1"/>
                </a:solidFill>
              </a:rPr>
              <a:t>Heidenheim</a:t>
            </a:r>
            <a:r>
              <a:rPr lang="en-US" sz="1400" dirty="0">
                <a:solidFill>
                  <a:schemeClr val="bg1"/>
                </a:solidFill>
              </a:rPr>
              <a:t> PA, </a:t>
            </a:r>
            <a:r>
              <a:rPr lang="en-US" sz="1400" dirty="0" err="1">
                <a:solidFill>
                  <a:schemeClr val="bg1"/>
                </a:solidFill>
              </a:rPr>
              <a:t>Muirhead</a:t>
            </a:r>
            <a:r>
              <a:rPr lang="en-US" sz="1400" dirty="0">
                <a:solidFill>
                  <a:schemeClr val="bg1"/>
                </a:solidFill>
              </a:rPr>
              <a:t> N, Moist L, Lindsay RM. Patient quality of life on quotidian hemodialysis. Am J Kidney Dis. 2003;42(S1)(S1):S36-S41. </a:t>
            </a:r>
            <a:r>
              <a:rPr lang="en-US" sz="1400" dirty="0">
                <a:solidFill>
                  <a:schemeClr val="bg1"/>
                </a:solidFill>
                <a:latin typeface="Arial Black" panose="020B0A04020102020204" pitchFamily="34" charset="0"/>
              </a:rPr>
              <a:t> </a:t>
            </a:r>
          </a:p>
          <a:p>
            <a:pPr marL="342900" indent="-342900" defTabSz="956462">
              <a:buAutoNum type="arabicPeriod"/>
              <a:defRPr/>
            </a:pPr>
            <a:r>
              <a:rPr lang="en-US" sz="1400" dirty="0" err="1">
                <a:solidFill>
                  <a:schemeClr val="bg1"/>
                </a:solidFill>
              </a:rPr>
              <a:t>Manera</a:t>
            </a:r>
            <a:r>
              <a:rPr lang="en-US" sz="1400" dirty="0">
                <a:solidFill>
                  <a:schemeClr val="bg1"/>
                </a:solidFill>
              </a:rPr>
              <a:t> KE, Johnson DW, Craig JC, et al. Patient and caregiver priorities for outcomes in peritoneal dialysis multinational nominal group technique study. Clin J Am Soc Nephrol. 2019;14:74-83. </a:t>
            </a:r>
            <a:endParaRPr lang="en-US" sz="1400" dirty="0">
              <a:solidFill>
                <a:schemeClr val="bg1"/>
              </a:solidFill>
              <a:latin typeface="Arial Black" panose="020B0A04020102020204" pitchFamily="34" charset="0"/>
            </a:endParaRPr>
          </a:p>
          <a:p>
            <a:pPr marL="342900" indent="-342900" defTabSz="956462">
              <a:buAutoNum type="arabicPeriod"/>
              <a:defRPr/>
            </a:pPr>
            <a:r>
              <a:rPr lang="en-US" sz="1400" dirty="0">
                <a:solidFill>
                  <a:schemeClr val="bg1"/>
                </a:solidFill>
              </a:rPr>
              <a:t>https://www.renalandurologynews.com/home/news/nephrology/hemodialysis/covid-19-crisis-could-speed-adoption-of-home-dialysis/ accessed online, 7/13/2021</a:t>
            </a:r>
            <a:endParaRPr lang="en-US" sz="1300" dirty="0"/>
          </a:p>
        </p:txBody>
      </p:sp>
      <p:sp>
        <p:nvSpPr>
          <p:cNvPr id="4" name="Slide Number Placeholder 3"/>
          <p:cNvSpPr>
            <a:spLocks noGrp="1"/>
          </p:cNvSpPr>
          <p:nvPr>
            <p:ph type="sldNum" sz="quarter" idx="5"/>
          </p:nvPr>
        </p:nvSpPr>
        <p:spPr/>
        <p:txBody>
          <a:bodyPr/>
          <a:lstStyle/>
          <a:p>
            <a:pPr marL="0" marR="0" lvl="0" indent="0" algn="r" defTabSz="478231" rtl="0" eaLnBrk="1" fontAlgn="auto" latinLnBrk="0" hangingPunct="1">
              <a:lnSpc>
                <a:spcPct val="100000"/>
              </a:lnSpc>
              <a:spcBef>
                <a:spcPts val="0"/>
              </a:spcBef>
              <a:spcAft>
                <a:spcPts val="0"/>
              </a:spcAft>
              <a:buClrTx/>
              <a:buSzTx/>
              <a:buFontTx/>
              <a:buNone/>
              <a:tabLst/>
              <a:defRPr/>
            </a:pPr>
            <a:fld id="{3CC02341-91A1-4A45-A25A-6493B2C143E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8231"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59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792" indent="-304792">
              <a:spcBef>
                <a:spcPts val="0"/>
              </a:spcBef>
              <a:spcAft>
                <a:spcPts val="400"/>
              </a:spcAft>
              <a:buFont typeface="+mj-lt"/>
              <a:buAutoNum type="arabicPeriod"/>
            </a:pPr>
            <a:r>
              <a:rPr lang="en-US" sz="1400" dirty="0">
                <a:solidFill>
                  <a:schemeClr val="tx2"/>
                </a:solidFill>
              </a:rPr>
              <a:t>U.S. Renal Data System, USRDS 2015 Annual Data Report: Table 6.3. </a:t>
            </a:r>
          </a:p>
          <a:p>
            <a:pPr marL="304792" indent="-304792">
              <a:spcBef>
                <a:spcPts val="0"/>
              </a:spcBef>
              <a:spcAft>
                <a:spcPts val="400"/>
              </a:spcAft>
              <a:buFont typeface="+mj-lt"/>
              <a:buAutoNum type="arabicPeriod"/>
            </a:pPr>
            <a:r>
              <a:rPr lang="en-US" sz="1400" dirty="0">
                <a:solidFill>
                  <a:schemeClr val="tx2"/>
                </a:solidFill>
              </a:rPr>
              <a:t>USRDS 2016 Annual Data Report: Table 6.3 (1996 – 2012) &amp; matched 2012 NxStage patient data on file. </a:t>
            </a:r>
          </a:p>
          <a:p>
            <a:pPr marL="304792" indent="-304792">
              <a:spcBef>
                <a:spcPts val="0"/>
              </a:spcBef>
              <a:spcAft>
                <a:spcPts val="400"/>
              </a:spcAft>
              <a:buFont typeface="+mj-lt"/>
              <a:buAutoNum type="arabicPeriod"/>
            </a:pPr>
            <a:r>
              <a:rPr lang="en-US" sz="1400" dirty="0" err="1">
                <a:solidFill>
                  <a:schemeClr val="tx2"/>
                </a:solidFill>
              </a:rPr>
              <a:t>Bonenkamp</a:t>
            </a:r>
            <a:r>
              <a:rPr lang="en-US" sz="1400" dirty="0">
                <a:solidFill>
                  <a:schemeClr val="tx2"/>
                </a:solidFill>
              </a:rPr>
              <a:t> AA et al. Health-Related Quality of Life in Home Dialysis Patients Compared to In-Center Hemodialysis Patients: A Systematic Review and Meta-analysis. Kidney Med. Published online 2,2020. </a:t>
            </a:r>
          </a:p>
          <a:p>
            <a:pPr marL="304792" indent="-304792">
              <a:spcBef>
                <a:spcPts val="0"/>
              </a:spcBef>
              <a:spcAft>
                <a:spcPts val="400"/>
              </a:spcAft>
              <a:buFont typeface="+mj-lt"/>
              <a:buAutoNum type="arabicPeriod"/>
            </a:pPr>
            <a:r>
              <a:rPr lang="en-US" sz="1400" dirty="0">
                <a:solidFill>
                  <a:schemeClr val="tx2"/>
                </a:solidFill>
              </a:rPr>
              <a:t>Mehrotra R, Chiu YW, Kalantar-Zadeh K, </a:t>
            </a:r>
            <a:r>
              <a:rPr lang="en-US" sz="1400" dirty="0" err="1">
                <a:solidFill>
                  <a:schemeClr val="tx2"/>
                </a:solidFill>
              </a:rPr>
              <a:t>Bargman</a:t>
            </a:r>
            <a:r>
              <a:rPr lang="en-US" sz="1400" dirty="0">
                <a:solidFill>
                  <a:schemeClr val="tx2"/>
                </a:solidFill>
              </a:rPr>
              <a:t> J, </a:t>
            </a:r>
            <a:r>
              <a:rPr lang="en-US" sz="1400" dirty="0" err="1">
                <a:solidFill>
                  <a:schemeClr val="tx2"/>
                </a:solidFill>
              </a:rPr>
              <a:t>Vonesh</a:t>
            </a:r>
            <a:r>
              <a:rPr lang="en-US" sz="1400" dirty="0">
                <a:solidFill>
                  <a:schemeClr val="tx2"/>
                </a:solidFill>
              </a:rPr>
              <a:t> E. Similar outcomes with hemodialysis and peritoneal dialysis in patients with end-stage renal disease. Arch Intern Med. 2011;171(2):110-118. </a:t>
            </a:r>
          </a:p>
          <a:p>
            <a:pPr marL="304792" indent="-304792">
              <a:spcBef>
                <a:spcPts val="0"/>
              </a:spcBef>
              <a:spcAft>
                <a:spcPts val="400"/>
              </a:spcAft>
              <a:buFont typeface="+mj-lt"/>
              <a:buAutoNum type="arabicPeriod"/>
            </a:pPr>
            <a:r>
              <a:rPr lang="en-US" sz="1400" dirty="0">
                <a:solidFill>
                  <a:schemeClr val="tx2"/>
                </a:solidFill>
              </a:rPr>
              <a:t>Purnell TS, Auguste P, Crews DC, et al. Comparison of Life Participation Activities Among Adults Treated by Hemodialysis, Peritoneal Dialysis, and Kidney Transplantation: A Systematic Review. Am J Kidney Dis. 2013;62(5):953-973. </a:t>
            </a:r>
          </a:p>
          <a:p>
            <a:pPr marL="304792" indent="-304792">
              <a:spcBef>
                <a:spcPts val="0"/>
              </a:spcBef>
              <a:spcAft>
                <a:spcPts val="400"/>
              </a:spcAft>
              <a:buFont typeface="+mj-lt"/>
              <a:buAutoNum type="arabicPeriod"/>
            </a:pPr>
            <a:r>
              <a:rPr lang="en-US" sz="1400" dirty="0">
                <a:solidFill>
                  <a:schemeClr val="tx2"/>
                </a:solidFill>
              </a:rPr>
              <a:t>https://www.renalandurologynews.com/home/news/nephrology/hemodialysis/covid-19-crisis-could-speed-adoption-of-home-dialysis/ accessed online, 7/13/2021.</a:t>
            </a:r>
          </a:p>
          <a:p>
            <a:pPr marL="304792" indent="-304792">
              <a:spcBef>
                <a:spcPts val="0"/>
              </a:spcBef>
              <a:spcAft>
                <a:spcPts val="400"/>
              </a:spcAft>
              <a:buFont typeface="+mj-lt"/>
              <a:buAutoNum type="arabicPeriod"/>
            </a:pPr>
            <a:r>
              <a:rPr lang="en-US" sz="1400" dirty="0">
                <a:solidFill>
                  <a:schemeClr val="tx2"/>
                </a:solidFill>
              </a:rPr>
              <a:t>François K, </a:t>
            </a:r>
            <a:r>
              <a:rPr lang="en-US" sz="1400" dirty="0" err="1">
                <a:solidFill>
                  <a:schemeClr val="tx2"/>
                </a:solidFill>
              </a:rPr>
              <a:t>Bargman</a:t>
            </a:r>
            <a:r>
              <a:rPr lang="en-US" sz="1400" dirty="0">
                <a:solidFill>
                  <a:schemeClr val="tx2"/>
                </a:solidFill>
              </a:rPr>
              <a:t> J. “Evaluating the Benefits of Home-Based Peritoneal Dialysis.” International Journal of Nephrology and Renovascular Disease, 7 (2014): 447.</a:t>
            </a:r>
          </a:p>
          <a:p>
            <a:pPr marL="304792" indent="-304792">
              <a:spcBef>
                <a:spcPts val="0"/>
              </a:spcBef>
              <a:spcAft>
                <a:spcPts val="400"/>
              </a:spcAft>
              <a:buFont typeface="+mj-lt"/>
              <a:buAutoNum type="arabicPeriod"/>
            </a:pPr>
            <a:r>
              <a:rPr lang="en-US" sz="1400" dirty="0" err="1">
                <a:solidFill>
                  <a:schemeClr val="tx2"/>
                </a:solidFill>
              </a:rPr>
              <a:t>Sinnakirouchenan</a:t>
            </a:r>
            <a:r>
              <a:rPr lang="en-US" sz="1400" dirty="0">
                <a:solidFill>
                  <a:schemeClr val="tx2"/>
                </a:solidFill>
              </a:rPr>
              <a:t> R, Holley JL. Peritoneal Dialysis Versus Hemodialysis: Risks, Benefits, and Access Issues. Advances in Chronic Kidney Disease, Vol 18, No 6 (November), 2011: pp 428-432.</a:t>
            </a:r>
          </a:p>
          <a:p>
            <a:pPr marL="304792" indent="-304792">
              <a:lnSpc>
                <a:spcPct val="90000"/>
              </a:lnSpc>
              <a:spcBef>
                <a:spcPts val="0"/>
              </a:spcBef>
              <a:spcAft>
                <a:spcPts val="400"/>
              </a:spcAft>
              <a:buClrTx/>
              <a:buFont typeface="+mj-lt"/>
              <a:buAutoNum type="arabicPeriod"/>
            </a:pPr>
            <a:r>
              <a:rPr lang="en-US" sz="1400" dirty="0" err="1">
                <a:solidFill>
                  <a:schemeClr val="tx2"/>
                </a:solidFill>
              </a:rPr>
              <a:t>Rigoni</a:t>
            </a:r>
            <a:r>
              <a:rPr lang="en-US" sz="1400" dirty="0">
                <a:solidFill>
                  <a:schemeClr val="tx2"/>
                </a:solidFill>
              </a:rPr>
              <a:t> M, Torri E, </a:t>
            </a:r>
            <a:r>
              <a:rPr lang="en-US" sz="1400" dirty="0" err="1">
                <a:solidFill>
                  <a:schemeClr val="tx2"/>
                </a:solidFill>
              </a:rPr>
              <a:t>Nollo</a:t>
            </a:r>
            <a:r>
              <a:rPr lang="en-US" sz="1400" dirty="0">
                <a:solidFill>
                  <a:schemeClr val="tx2"/>
                </a:solidFill>
              </a:rPr>
              <a:t> G, et al. Survival and time-to-transplantation of peritoneal dialysis versus hemodialysis for end-stage renal disease patients: competing-risks regression model in a single Italian center experience. J Nephrol. 2017;30(3):441-447. doi:10.1007/s40620-016-0366-6.</a:t>
            </a:r>
          </a:p>
        </p:txBody>
      </p:sp>
      <p:sp>
        <p:nvSpPr>
          <p:cNvPr id="4" name="Slide Number Placeholder 3"/>
          <p:cNvSpPr>
            <a:spLocks noGrp="1"/>
          </p:cNvSpPr>
          <p:nvPr>
            <p:ph type="sldNum" sz="quarter" idx="5"/>
          </p:nvPr>
        </p:nvSpPr>
        <p:spPr/>
        <p:txBody>
          <a:bodyPr/>
          <a:lstStyle/>
          <a:p>
            <a:fld id="{41A1B191-2761-1A45-B025-BAB544AC5A54}" type="slidenum">
              <a:rPr lang="en-US" smtClean="0"/>
              <a:t>8</a:t>
            </a:fld>
            <a:endParaRPr lang="en-US"/>
          </a:p>
        </p:txBody>
      </p:sp>
    </p:spTree>
    <p:extLst>
      <p:ext uri="{BB962C8B-B14F-4D97-AF65-F5344CB8AC3E}">
        <p14:creationId xmlns:p14="http://schemas.microsoft.com/office/powerpoint/2010/main" val="121031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792" indent="-304792">
              <a:spcBef>
                <a:spcPts val="0"/>
              </a:spcBef>
              <a:spcAft>
                <a:spcPts val="400"/>
              </a:spcAft>
              <a:buFont typeface="+mj-lt"/>
              <a:buAutoNum type="arabicPeriod"/>
            </a:pPr>
            <a:r>
              <a:rPr lang="en-US" sz="1400" dirty="0">
                <a:solidFill>
                  <a:schemeClr val="tx2"/>
                </a:solidFill>
              </a:rPr>
              <a:t>U.S. Renal Data System, USRDS 2015 Annual Data Report: Table 6.3. </a:t>
            </a:r>
          </a:p>
          <a:p>
            <a:pPr marL="304792" indent="-304792">
              <a:spcBef>
                <a:spcPts val="0"/>
              </a:spcBef>
              <a:spcAft>
                <a:spcPts val="400"/>
              </a:spcAft>
              <a:buFont typeface="+mj-lt"/>
              <a:buAutoNum type="arabicPeriod"/>
            </a:pPr>
            <a:r>
              <a:rPr lang="en-US" sz="1400" dirty="0">
                <a:solidFill>
                  <a:schemeClr val="tx2"/>
                </a:solidFill>
              </a:rPr>
              <a:t>USRDS 2016 Annual Data Report: Table 6.3 (1996 – 2012) &amp; matched 2012 NxStage patient data on file. </a:t>
            </a:r>
          </a:p>
          <a:p>
            <a:pPr marL="304792" indent="-304792">
              <a:spcBef>
                <a:spcPts val="0"/>
              </a:spcBef>
              <a:spcAft>
                <a:spcPts val="400"/>
              </a:spcAft>
              <a:buFont typeface="+mj-lt"/>
              <a:buAutoNum type="arabicPeriod"/>
            </a:pPr>
            <a:r>
              <a:rPr lang="en-US" sz="1400" dirty="0" err="1">
                <a:solidFill>
                  <a:schemeClr val="tx2"/>
                </a:solidFill>
              </a:rPr>
              <a:t>Bonenkamp</a:t>
            </a:r>
            <a:r>
              <a:rPr lang="en-US" sz="1400" dirty="0">
                <a:solidFill>
                  <a:schemeClr val="tx2"/>
                </a:solidFill>
              </a:rPr>
              <a:t> AA et al. Health-Related Quality of Life in Home Dialysis Patients Compared to In-Center Hemodialysis Patients: A Systematic Review and Meta-analysis. Kidney Med. Published online 2,2020. </a:t>
            </a:r>
          </a:p>
          <a:p>
            <a:pPr marL="304792" indent="-304792">
              <a:spcBef>
                <a:spcPts val="0"/>
              </a:spcBef>
              <a:spcAft>
                <a:spcPts val="400"/>
              </a:spcAft>
              <a:buFont typeface="+mj-lt"/>
              <a:buAutoNum type="arabicPeriod"/>
            </a:pPr>
            <a:r>
              <a:rPr lang="en-US" sz="1400" dirty="0">
                <a:solidFill>
                  <a:schemeClr val="tx2"/>
                </a:solidFill>
              </a:rPr>
              <a:t>Rydell, H., Ivarsson, K., </a:t>
            </a:r>
            <a:r>
              <a:rPr lang="en-US" sz="1400" dirty="0" err="1">
                <a:solidFill>
                  <a:schemeClr val="tx2"/>
                </a:solidFill>
              </a:rPr>
              <a:t>Almquist</a:t>
            </a:r>
            <a:r>
              <a:rPr lang="en-US" sz="1400" dirty="0">
                <a:solidFill>
                  <a:schemeClr val="tx2"/>
                </a:solidFill>
              </a:rPr>
              <a:t>, M., Clyne, N., &amp; </a:t>
            </a:r>
            <a:r>
              <a:rPr lang="en-US" sz="1400" dirty="0" err="1">
                <a:solidFill>
                  <a:schemeClr val="tx2"/>
                </a:solidFill>
              </a:rPr>
              <a:t>Segelmark</a:t>
            </a:r>
            <a:r>
              <a:rPr lang="en-US" sz="1400" dirty="0">
                <a:solidFill>
                  <a:schemeClr val="tx2"/>
                </a:solidFill>
              </a:rPr>
              <a:t>, M. (2019). Fewer hospitalizations and prolonged technique survival with home hemodialysis- a matched cohort study from the Swedish Renal Registry. BMC Nephrology, 20(1), 1–8. </a:t>
            </a:r>
          </a:p>
          <a:p>
            <a:pPr marL="304792" indent="-304792">
              <a:spcBef>
                <a:spcPts val="0"/>
              </a:spcBef>
              <a:spcAft>
                <a:spcPts val="400"/>
              </a:spcAft>
              <a:buFont typeface="+mj-lt"/>
              <a:buAutoNum type="arabicPeriod"/>
            </a:pPr>
            <a:r>
              <a:rPr lang="en-US" sz="1400" dirty="0">
                <a:solidFill>
                  <a:schemeClr val="tx2"/>
                </a:solidFill>
              </a:rPr>
              <a:t>Walker RC, Howard K, Morton RL. Home hemodialysis: a comprehensive review of patient-centered and economic considerations. </a:t>
            </a:r>
            <a:r>
              <a:rPr lang="en-US" sz="1400" dirty="0" err="1">
                <a:solidFill>
                  <a:schemeClr val="tx2"/>
                </a:solidFill>
              </a:rPr>
              <a:t>Clinicoecon</a:t>
            </a:r>
            <a:r>
              <a:rPr lang="en-US" sz="1400" dirty="0">
                <a:solidFill>
                  <a:schemeClr val="tx2"/>
                </a:solidFill>
              </a:rPr>
              <a:t> Outcomes Res. 2017;9:149-161. </a:t>
            </a:r>
          </a:p>
          <a:p>
            <a:pPr marL="304792" indent="-304792">
              <a:spcBef>
                <a:spcPts val="0"/>
              </a:spcBef>
              <a:spcAft>
                <a:spcPts val="400"/>
              </a:spcAft>
              <a:buFont typeface="+mj-lt"/>
              <a:buAutoNum type="arabicPeriod"/>
            </a:pPr>
            <a:r>
              <a:rPr lang="en-US" sz="1400" dirty="0" err="1">
                <a:solidFill>
                  <a:schemeClr val="tx2"/>
                </a:solidFill>
              </a:rPr>
              <a:t>Heidenheim</a:t>
            </a:r>
            <a:r>
              <a:rPr lang="en-US" sz="1400" dirty="0">
                <a:solidFill>
                  <a:schemeClr val="tx2"/>
                </a:solidFill>
              </a:rPr>
              <a:t> PA, </a:t>
            </a:r>
            <a:r>
              <a:rPr lang="en-US" sz="1400" dirty="0" err="1">
                <a:solidFill>
                  <a:schemeClr val="tx2"/>
                </a:solidFill>
              </a:rPr>
              <a:t>Muirhead</a:t>
            </a:r>
            <a:r>
              <a:rPr lang="en-US" sz="1400" dirty="0">
                <a:solidFill>
                  <a:schemeClr val="tx2"/>
                </a:solidFill>
              </a:rPr>
              <a:t> N, Moist L, Lindsay RM. Patient quality of life on quotidian hemodialysis. Am J Kidney Dis. 2003;42(S1)(S1):S36-S41.  </a:t>
            </a:r>
          </a:p>
          <a:p>
            <a:pPr marL="304792" indent="-304792">
              <a:spcBef>
                <a:spcPts val="0"/>
              </a:spcBef>
              <a:spcAft>
                <a:spcPts val="400"/>
              </a:spcAft>
              <a:buFont typeface="+mj-lt"/>
              <a:buAutoNum type="arabicPeriod"/>
            </a:pPr>
            <a:r>
              <a:rPr lang="en-US" sz="1400" dirty="0">
                <a:solidFill>
                  <a:schemeClr val="tx2"/>
                </a:solidFill>
              </a:rPr>
              <a:t>https://www.renalandurologynews.com/home/news/nephrology/hemodialysis/covid-19-crisis-could-speed-adoption-of-home-dialysis/ accessed online, 7/13/2021.</a:t>
            </a:r>
          </a:p>
          <a:p>
            <a:pPr marL="304792" indent="-304792">
              <a:lnSpc>
                <a:spcPct val="90000"/>
              </a:lnSpc>
              <a:spcBef>
                <a:spcPts val="0"/>
              </a:spcBef>
              <a:spcAft>
                <a:spcPts val="400"/>
              </a:spcAft>
              <a:buClrTx/>
              <a:buFont typeface="+mj-lt"/>
              <a:buAutoNum type="arabicPeriod"/>
            </a:pPr>
            <a:r>
              <a:rPr lang="en-US" sz="1400" dirty="0" err="1">
                <a:solidFill>
                  <a:schemeClr val="tx2"/>
                </a:solidFill>
              </a:rPr>
              <a:t>Bakris</a:t>
            </a:r>
            <a:r>
              <a:rPr lang="en-US" sz="1400" dirty="0">
                <a:solidFill>
                  <a:schemeClr val="tx2"/>
                </a:solidFill>
              </a:rPr>
              <a:t>, G.L., Burkart, J.M., Weinhandl, E.D., McCullough, P.A., and Kraus, M.A. Intensive hemodialysis, blood pressure, and antihypertensive medication use. Am J Kidney Dis. 2016; 68: S15–S23.Morfin, J.A., </a:t>
            </a:r>
            <a:r>
              <a:rPr lang="en-US" sz="1400" dirty="0" err="1">
                <a:solidFill>
                  <a:schemeClr val="tx2"/>
                </a:solidFill>
              </a:rPr>
              <a:t>Fluck</a:t>
            </a:r>
            <a:r>
              <a:rPr lang="en-US" sz="1400" dirty="0">
                <a:solidFill>
                  <a:schemeClr val="tx2"/>
                </a:solidFill>
              </a:rPr>
              <a:t>, R.J., Weinhandl, E.D., </a:t>
            </a:r>
            <a:r>
              <a:rPr lang="en-US" sz="1400" dirty="0" err="1">
                <a:solidFill>
                  <a:schemeClr val="tx2"/>
                </a:solidFill>
              </a:rPr>
              <a:t>Kansal</a:t>
            </a:r>
            <a:r>
              <a:rPr lang="en-US" sz="1400" dirty="0">
                <a:solidFill>
                  <a:schemeClr val="tx2"/>
                </a:solidFill>
              </a:rPr>
              <a:t>, S., McCullough, P.A., and Komenda, P. Intensive hemodialysis and treatment complications and tolerability. Am J Kidney Dis. 2016; 68: S43–S50.</a:t>
            </a:r>
          </a:p>
          <a:p>
            <a:pPr marL="304792" indent="-304792">
              <a:lnSpc>
                <a:spcPct val="90000"/>
              </a:lnSpc>
              <a:spcBef>
                <a:spcPts val="0"/>
              </a:spcBef>
              <a:spcAft>
                <a:spcPts val="400"/>
              </a:spcAft>
              <a:buClrTx/>
              <a:buFont typeface="+mj-lt"/>
              <a:buAutoNum type="arabicPeriod"/>
            </a:pPr>
            <a:r>
              <a:rPr lang="en-US" sz="1400" dirty="0">
                <a:solidFill>
                  <a:schemeClr val="tx2"/>
                </a:solidFill>
              </a:rPr>
              <a:t>Morfin, J.A., </a:t>
            </a:r>
            <a:r>
              <a:rPr lang="en-US" sz="1400" dirty="0" err="1">
                <a:solidFill>
                  <a:schemeClr val="tx2"/>
                </a:solidFill>
              </a:rPr>
              <a:t>Fluck</a:t>
            </a:r>
            <a:r>
              <a:rPr lang="en-US" sz="1400" dirty="0">
                <a:solidFill>
                  <a:schemeClr val="tx2"/>
                </a:solidFill>
              </a:rPr>
              <a:t>, R.J., Weinhandl, E.D., </a:t>
            </a:r>
            <a:r>
              <a:rPr lang="en-US" sz="1400" dirty="0" err="1">
                <a:solidFill>
                  <a:schemeClr val="tx2"/>
                </a:solidFill>
              </a:rPr>
              <a:t>Kansal</a:t>
            </a:r>
            <a:r>
              <a:rPr lang="en-US" sz="1400" dirty="0">
                <a:solidFill>
                  <a:schemeClr val="tx2"/>
                </a:solidFill>
              </a:rPr>
              <a:t>, S., McCullough, P.A., and Komenda, P. Intensive hemodialysis and treatment complications and tolerability. Am J Kidney Dis. 2016; 68: S43–S50.</a:t>
            </a:r>
          </a:p>
          <a:p>
            <a:pPr marL="304792" indent="-304792">
              <a:lnSpc>
                <a:spcPct val="90000"/>
              </a:lnSpc>
              <a:spcBef>
                <a:spcPts val="0"/>
              </a:spcBef>
              <a:spcAft>
                <a:spcPts val="400"/>
              </a:spcAft>
              <a:buClrTx/>
              <a:buFont typeface="+mj-lt"/>
              <a:buAutoNum type="arabicPeriod"/>
            </a:pPr>
            <a:r>
              <a:rPr lang="en-US" sz="1400" dirty="0">
                <a:solidFill>
                  <a:schemeClr val="tx2"/>
                </a:solidFill>
              </a:rPr>
              <a:t>Foley RN, Gilbertson DT, Murray T, Collins AJ. Long Interdialytic Interval and Mortality among Patients Receiving Hemodialysis. N </a:t>
            </a:r>
            <a:r>
              <a:rPr lang="en-US" sz="1400" dirty="0" err="1">
                <a:solidFill>
                  <a:schemeClr val="tx2"/>
                </a:solidFill>
              </a:rPr>
              <a:t>Engl</a:t>
            </a:r>
            <a:r>
              <a:rPr lang="en-US" sz="1400" dirty="0">
                <a:solidFill>
                  <a:schemeClr val="tx2"/>
                </a:solidFill>
              </a:rPr>
              <a:t> J Med 2011;365:1099-107.</a:t>
            </a:r>
          </a:p>
          <a:p>
            <a:pPr marL="304792" indent="-304792">
              <a:lnSpc>
                <a:spcPct val="90000"/>
              </a:lnSpc>
              <a:spcBef>
                <a:spcPts val="0"/>
              </a:spcBef>
              <a:spcAft>
                <a:spcPts val="400"/>
              </a:spcAft>
              <a:buClrTx/>
              <a:buFont typeface="+mj-lt"/>
              <a:buAutoNum type="arabicPeriod"/>
            </a:pPr>
            <a:r>
              <a:rPr lang="en-US" sz="1400" dirty="0">
                <a:solidFill>
                  <a:schemeClr val="tx2"/>
                </a:solidFill>
              </a:rPr>
              <a:t>McCullough, P.A., Chan, C.T., Weinhandl, E.D., Burkart, J.M., and </a:t>
            </a:r>
            <a:r>
              <a:rPr lang="en-US" sz="1400" dirty="0" err="1">
                <a:solidFill>
                  <a:schemeClr val="tx2"/>
                </a:solidFill>
              </a:rPr>
              <a:t>Bakris</a:t>
            </a:r>
            <a:r>
              <a:rPr lang="en-US" sz="1400" dirty="0">
                <a:solidFill>
                  <a:schemeClr val="tx2"/>
                </a:solidFill>
              </a:rPr>
              <a:t>, G.L. Intensive hemodialysis, left ventricular hypertrophy, and cardiovascular disease. Am J Kidney Dis. 2016; 68: S5–S14.</a:t>
            </a:r>
          </a:p>
          <a:p>
            <a:pPr marL="304792" indent="-304792">
              <a:lnSpc>
                <a:spcPct val="90000"/>
              </a:lnSpc>
              <a:spcBef>
                <a:spcPts val="0"/>
              </a:spcBef>
              <a:spcAft>
                <a:spcPts val="400"/>
              </a:spcAft>
              <a:buClrTx/>
              <a:buFont typeface="+mj-lt"/>
              <a:buAutoNum type="arabicPeriod"/>
            </a:pPr>
            <a:r>
              <a:rPr lang="en-US" sz="1400" dirty="0">
                <a:solidFill>
                  <a:schemeClr val="tx2"/>
                </a:solidFill>
              </a:rPr>
              <a:t>Weinhandl ED, Liu J, Gilbertson DT, Arneson TJ, Collins AJ. Survival in daily home hemodialysis and matched thrice-weekly in-center hemodialysis patients. JASN. 2012;23(5):895-904.</a:t>
            </a:r>
          </a:p>
          <a:p>
            <a:pPr marL="304792" indent="-304792">
              <a:lnSpc>
                <a:spcPct val="90000"/>
              </a:lnSpc>
              <a:spcBef>
                <a:spcPts val="0"/>
              </a:spcBef>
              <a:spcAft>
                <a:spcPts val="400"/>
              </a:spcAft>
              <a:buClrTx/>
              <a:buFont typeface="+mj-lt"/>
              <a:buAutoNum type="arabicPeriod"/>
            </a:pPr>
            <a:r>
              <a:rPr lang="en-US" sz="1400" dirty="0">
                <a:solidFill>
                  <a:schemeClr val="tx2"/>
                </a:solidFill>
              </a:rPr>
              <a:t>Kraus, M.A., </a:t>
            </a:r>
            <a:r>
              <a:rPr lang="en-US" sz="1400" dirty="0" err="1">
                <a:solidFill>
                  <a:schemeClr val="tx2"/>
                </a:solidFill>
              </a:rPr>
              <a:t>Kansal</a:t>
            </a:r>
            <a:r>
              <a:rPr lang="en-US" sz="1400" dirty="0">
                <a:solidFill>
                  <a:schemeClr val="tx2"/>
                </a:solidFill>
              </a:rPr>
              <a:t>, S., Copland, M. et al, Intensive hemodialysis and potential risks with increasing treatment. Am J Kidney Dis. 2016;68:S51–S58.</a:t>
            </a:r>
          </a:p>
        </p:txBody>
      </p:sp>
      <p:sp>
        <p:nvSpPr>
          <p:cNvPr id="4" name="Slide Number Placeholder 3"/>
          <p:cNvSpPr>
            <a:spLocks noGrp="1"/>
          </p:cNvSpPr>
          <p:nvPr>
            <p:ph type="sldNum" sz="quarter" idx="5"/>
          </p:nvPr>
        </p:nvSpPr>
        <p:spPr/>
        <p:txBody>
          <a:bodyPr/>
          <a:lstStyle/>
          <a:p>
            <a:fld id="{41A1B191-2761-1A45-B025-BAB544AC5A54}" type="slidenum">
              <a:rPr lang="en-US" smtClean="0"/>
              <a:t>9</a:t>
            </a:fld>
            <a:endParaRPr lang="en-US"/>
          </a:p>
        </p:txBody>
      </p:sp>
    </p:spTree>
    <p:extLst>
      <p:ext uri="{BB962C8B-B14F-4D97-AF65-F5344CB8AC3E}">
        <p14:creationId xmlns:p14="http://schemas.microsoft.com/office/powerpoint/2010/main" val="2718221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advancingdialysis.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p:nvSpPr>
        <p:spPr>
          <a:xfrm>
            <a:off x="0" y="1"/>
            <a:ext cx="12192000" cy="4866217"/>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pic>
        <p:nvPicPr>
          <p:cNvPr id="5" name="Picture 7" descr="NXS-AdvancingDialysis-Stacked[revers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4685" y="628651"/>
            <a:ext cx="2849033" cy="103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2061007"/>
            <a:ext cx="10515600" cy="2387600"/>
          </a:xfrm>
        </p:spPr>
        <p:txBody>
          <a:bodyPr anchor="b">
            <a:normAutofit/>
          </a:bodyPr>
          <a:lstStyle>
            <a:lvl1pPr algn="l">
              <a:defRPr sz="5467">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3" y="5110610"/>
            <a:ext cx="6705599" cy="1137793"/>
          </a:xfrm>
        </p:spPr>
        <p:txBody>
          <a:bodyPr>
            <a:noAutofit/>
          </a:bodyPr>
          <a:lstStyle>
            <a:lvl1pPr marL="0" indent="0" algn="l">
              <a:lnSpc>
                <a:spcPct val="150000"/>
              </a:lnSpc>
              <a:spcBef>
                <a:spcPts val="600"/>
              </a:spcBef>
              <a:buNone/>
              <a:defRPr sz="2800">
                <a:solidFill>
                  <a:schemeClr val="tx2"/>
                </a:solidFill>
                <a:latin typeface="+mj-lt"/>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53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Rectangle 6"/>
          <p:cNvSpPr/>
          <p:nvPr userDrawn="1"/>
        </p:nvSpPr>
        <p:spPr>
          <a:xfrm>
            <a:off x="0" y="1768146"/>
            <a:ext cx="12192000" cy="4505332"/>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712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Rectangle 6"/>
          <p:cNvSpPr/>
          <p:nvPr userDrawn="1"/>
        </p:nvSpPr>
        <p:spPr>
          <a:xfrm>
            <a:off x="0" y="1768146"/>
            <a:ext cx="12192000" cy="4505332"/>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5182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885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902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ractive Voting Polling Question" type="titleOnly" preserve="1">
  <p:cSld name="Interactive Voting Poll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E8A0-9031-4FE5-8CD8-FDF0D68A2749}"/>
              </a:ext>
            </a:extLst>
          </p:cNvPr>
          <p:cNvSpPr>
            <a:spLocks noGrp="1"/>
          </p:cNvSpPr>
          <p:nvPr>
            <p:ph type="title"/>
          </p:nvPr>
        </p:nvSpPr>
        <p:spPr/>
        <p:txBody>
          <a:bodyPr/>
          <a:lstStyle/>
          <a:p>
            <a:r>
              <a:rPr lang="en-US"/>
              <a:t>Click to edit Master title style</a:t>
            </a:r>
          </a:p>
        </p:txBody>
      </p:sp>
      <p:sp>
        <p:nvSpPr>
          <p:cNvPr id="3" name="question">
            <a:extLst>
              <a:ext uri="{FF2B5EF4-FFF2-40B4-BE49-F238E27FC236}">
                <a16:creationId xmlns:a16="http://schemas.microsoft.com/office/drawing/2014/main" id="{5F9E5C5A-989D-4855-ABCF-D749B4EAEACC}"/>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question here</a:t>
            </a:r>
          </a:p>
        </p:txBody>
      </p:sp>
      <p:sp>
        <p:nvSpPr>
          <p:cNvPr id="4" name="choices">
            <a:extLst>
              <a:ext uri="{FF2B5EF4-FFF2-40B4-BE49-F238E27FC236}">
                <a16:creationId xmlns:a16="http://schemas.microsoft.com/office/drawing/2014/main" id="{DCE53B40-804E-4F91-9EF5-62EF1A8FAEB8}"/>
              </a:ext>
            </a:extLst>
          </p:cNvPr>
          <p:cNvSpPr>
            <a:spLocks noGrp="1"/>
          </p:cNvSpPr>
          <p:nvPr>
            <p:ph type="body" sz="quarter" idx="11" hasCustomPrompt="1"/>
          </p:nvPr>
        </p:nvSpPr>
        <p:spPr>
          <a:xfrm>
            <a:off x="838200" y="2681818"/>
            <a:ext cx="10515600" cy="3566582"/>
          </a:xfrm>
          <a:prstGeom prst="rect">
            <a:avLst/>
          </a:prstGeom>
        </p:spPr>
        <p:txBody>
          <a:bodyPr>
            <a:normAutofit/>
          </a:bodyPr>
          <a:lstStyle>
            <a:lvl1pPr marL="457200"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1pPr>
            <a:lvl2pPr marL="914389"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2pPr>
            <a:lvl3pPr marL="1371577"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3pPr>
            <a:lvl4pPr marL="1828766"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4pPr>
            <a:lvl5pPr marL="2285955"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5pPr>
          </a:lstStyle>
          <a:p>
            <a:pPr lvl="0"/>
            <a:r>
              <a:rPr lang="en-US"/>
              <a:t>Click to add choices here</a:t>
            </a:r>
          </a:p>
        </p:txBody>
      </p:sp>
    </p:spTree>
    <p:extLst>
      <p:ext uri="{BB962C8B-B14F-4D97-AF65-F5344CB8AC3E}">
        <p14:creationId xmlns:p14="http://schemas.microsoft.com/office/powerpoint/2010/main" val="1530917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053A-9AAD-4BDB-B228-801378409E31}"/>
              </a:ext>
            </a:extLst>
          </p:cNvPr>
          <p:cNvSpPr>
            <a:spLocks noGrp="1"/>
          </p:cNvSpPr>
          <p:nvPr>
            <p:ph type="title"/>
          </p:nvPr>
        </p:nvSpPr>
        <p:spPr/>
        <p:txBody>
          <a:bodyPr/>
          <a:lstStyle/>
          <a:p>
            <a:r>
              <a:rPr lang="en-US"/>
              <a:t>Click to edit Master title style</a:t>
            </a:r>
          </a:p>
        </p:txBody>
      </p:sp>
      <p:sp>
        <p:nvSpPr>
          <p:cNvPr id="8" name="Oval 7">
            <a:extLst>
              <a:ext uri="{FF2B5EF4-FFF2-40B4-BE49-F238E27FC236}">
                <a16:creationId xmlns:a16="http://schemas.microsoft.com/office/drawing/2014/main" id="{53C2395B-B39D-4463-B411-1917C47FF8E6}"/>
              </a:ext>
            </a:extLst>
          </p:cNvPr>
          <p:cNvSpPr/>
          <p:nvPr userDrawn="1">
            <p:custDataLst>
              <p:tags r:id="rId1"/>
            </p:custDataLst>
          </p:nvPr>
        </p:nvSpPr>
        <p:spPr>
          <a:xfrm>
            <a:off x="1095129" y="5505939"/>
            <a:ext cx="1190869" cy="119086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4400" b="1" dirty="0"/>
              <a:t>10</a:t>
            </a:r>
          </a:p>
        </p:txBody>
      </p:sp>
    </p:spTree>
    <p:extLst>
      <p:ext uri="{BB962C8B-B14F-4D97-AF65-F5344CB8AC3E}">
        <p14:creationId xmlns:p14="http://schemas.microsoft.com/office/powerpoint/2010/main" val="37663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4874623" cy="679904"/>
          </a:xfrm>
        </p:spPr>
        <p:txBody>
          <a:bodyPr>
            <a:noAutofit/>
          </a:bodyPr>
          <a:lstStyle>
            <a:lvl1pPr>
              <a:defRPr sz="2400">
                <a:solidFill>
                  <a:schemeClr val="tx1">
                    <a:lumMod val="85000"/>
                    <a:lumOff val="15000"/>
                  </a:schemeClr>
                </a:solidFill>
              </a:defRPr>
            </a:lvl1pPr>
          </a:lstStyle>
          <a:p>
            <a:r>
              <a:rPr lang="en-US" dirty="0"/>
              <a:t>Main Slide Title</a:t>
            </a:r>
          </a:p>
        </p:txBody>
      </p:sp>
      <p:sp>
        <p:nvSpPr>
          <p:cNvPr id="8" name="Text Placeholder 7"/>
          <p:cNvSpPr>
            <a:spLocks noGrp="1"/>
          </p:cNvSpPr>
          <p:nvPr>
            <p:ph type="body" sz="quarter" idx="13" hasCustomPrompt="1"/>
          </p:nvPr>
        </p:nvSpPr>
        <p:spPr>
          <a:xfrm>
            <a:off x="838200" y="844046"/>
            <a:ext cx="3368675" cy="679450"/>
          </a:xfrm>
        </p:spPr>
        <p:txBody>
          <a:bodyPr>
            <a:normAutofit/>
          </a:bodyPr>
          <a:lstStyle>
            <a:lvl1pPr marL="0" indent="0">
              <a:buNone/>
              <a:defRPr sz="1600" i="1">
                <a:solidFill>
                  <a:schemeClr val="bg1">
                    <a:lumMod val="75000"/>
                  </a:schemeClr>
                </a:solidFill>
              </a:defRPr>
            </a:lvl1pPr>
          </a:lstStyle>
          <a:p>
            <a:pPr lvl="0"/>
            <a:r>
              <a:rPr lang="en-US" dirty="0"/>
              <a:t>Sub-header Title Text</a:t>
            </a:r>
          </a:p>
        </p:txBody>
      </p:sp>
    </p:spTree>
    <p:extLst>
      <p:ext uri="{BB962C8B-B14F-4D97-AF65-F5344CB8AC3E}">
        <p14:creationId xmlns:p14="http://schemas.microsoft.com/office/powerpoint/2010/main" val="2142450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272A-F52E-4F89-8097-3F98DC5762F1}"/>
              </a:ext>
            </a:extLst>
          </p:cNvPr>
          <p:cNvSpPr>
            <a:spLocks noGrp="1"/>
          </p:cNvSpPr>
          <p:nvPr>
            <p:ph type="title"/>
          </p:nvPr>
        </p:nvSpPr>
        <p:spPr/>
        <p:txBody>
          <a:bodyPr/>
          <a:lstStyle/>
          <a:p>
            <a:r>
              <a:rPr lang="en-US"/>
              <a:t>Click to edit Master title style</a:t>
            </a:r>
          </a:p>
        </p:txBody>
      </p:sp>
      <p:sp>
        <p:nvSpPr>
          <p:cNvPr id="3" name="question">
            <a:extLst>
              <a:ext uri="{FF2B5EF4-FFF2-40B4-BE49-F238E27FC236}">
                <a16:creationId xmlns:a16="http://schemas.microsoft.com/office/drawing/2014/main" id="{9DC8A1E5-240D-43B1-9304-CFCEE995214F}"/>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question here</a:t>
            </a:r>
          </a:p>
        </p:txBody>
      </p:sp>
      <p:sp>
        <p:nvSpPr>
          <p:cNvPr id="4" name="choices">
            <a:extLst>
              <a:ext uri="{FF2B5EF4-FFF2-40B4-BE49-F238E27FC236}">
                <a16:creationId xmlns:a16="http://schemas.microsoft.com/office/drawing/2014/main" id="{51E98906-2839-46BB-A972-5773BE39828A}"/>
              </a:ext>
            </a:extLst>
          </p:cNvPr>
          <p:cNvSpPr>
            <a:spLocks noGrp="1"/>
          </p:cNvSpPr>
          <p:nvPr>
            <p:ph type="body" sz="quarter" idx="11" hasCustomPrompt="1"/>
          </p:nvPr>
        </p:nvSpPr>
        <p:spPr>
          <a:xfrm>
            <a:off x="838200" y="2681818"/>
            <a:ext cx="5048250" cy="3566582"/>
          </a:xfrm>
          <a:prstGeom prst="rect">
            <a:avLst/>
          </a:prstGeom>
        </p:spPr>
        <p:txBody>
          <a:bodyPr>
            <a:normAutofit/>
          </a:bodyPr>
          <a:lstStyle>
            <a:lvl1pPr marL="457200"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1pPr>
            <a:lvl2pPr marL="914389"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2pPr>
            <a:lvl3pPr marL="1371577"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3pPr>
            <a:lvl4pPr marL="1828766"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4pPr>
            <a:lvl5pPr marL="2285955"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5pPr>
          </a:lstStyle>
          <a:p>
            <a:pPr lvl="0"/>
            <a:r>
              <a:rPr lang="en-US"/>
              <a:t>Click to add choices here</a:t>
            </a:r>
          </a:p>
        </p:txBody>
      </p:sp>
      <p:sp>
        <p:nvSpPr>
          <p:cNvPr id="5" name="chartPosition">
            <a:extLst>
              <a:ext uri="{FF2B5EF4-FFF2-40B4-BE49-F238E27FC236}">
                <a16:creationId xmlns:a16="http://schemas.microsoft.com/office/drawing/2014/main" id="{F9E80C6D-AE7C-4C7D-817C-99715642CD19}"/>
              </a:ext>
            </a:extLst>
          </p:cNvPr>
          <p:cNvSpPr>
            <a:spLocks noGrp="1"/>
          </p:cNvSpPr>
          <p:nvPr>
            <p:ph type="chart" sz="quarter" idx="12"/>
          </p:nvPr>
        </p:nvSpPr>
        <p:spPr>
          <a:xfrm>
            <a:off x="6305550" y="2681818"/>
            <a:ext cx="5048250" cy="3566582"/>
          </a:xfrm>
          <a:prstGeom prst="rect">
            <a:avLst/>
          </a:prstGeom>
        </p:spPr>
        <p:txBody>
          <a:bodyPr/>
          <a:lstStyle/>
          <a:p>
            <a:endParaRPr lang="en-US"/>
          </a:p>
        </p:txBody>
      </p:sp>
    </p:spTree>
    <p:extLst>
      <p:ext uri="{BB962C8B-B14F-4D97-AF65-F5344CB8AC3E}">
        <p14:creationId xmlns:p14="http://schemas.microsoft.com/office/powerpoint/2010/main" val="58923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eractive Voting Chart Standard" type="titleOnly" preserve="1">
  <p:cSld name="Interactive Voting Chart 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7582-C5FA-4D5E-B3DF-996217F6549B}"/>
              </a:ext>
            </a:extLst>
          </p:cNvPr>
          <p:cNvSpPr>
            <a:spLocks noGrp="1"/>
          </p:cNvSpPr>
          <p:nvPr>
            <p:ph type="title"/>
          </p:nvPr>
        </p:nvSpPr>
        <p:spPr/>
        <p:txBody>
          <a:bodyPr/>
          <a:lstStyle/>
          <a:p>
            <a:r>
              <a:rPr lang="en-US"/>
              <a:t>Click to edit Master title style</a:t>
            </a:r>
          </a:p>
        </p:txBody>
      </p:sp>
      <p:sp>
        <p:nvSpPr>
          <p:cNvPr id="3" name="chartPosition">
            <a:extLst>
              <a:ext uri="{FF2B5EF4-FFF2-40B4-BE49-F238E27FC236}">
                <a16:creationId xmlns:a16="http://schemas.microsoft.com/office/drawing/2014/main" id="{F97BCC06-F375-4B93-8CF3-9CFFB0F02DB5}"/>
              </a:ext>
            </a:extLst>
          </p:cNvPr>
          <p:cNvSpPr>
            <a:spLocks noGrp="1"/>
          </p:cNvSpPr>
          <p:nvPr>
            <p:ph type="chart" idx="10"/>
          </p:nvPr>
        </p:nvSpPr>
        <p:spPr>
          <a:xfrm>
            <a:off x="838200" y="1843617"/>
            <a:ext cx="10515600" cy="4404782"/>
          </a:xfrm>
        </p:spPr>
        <p:txBody>
          <a:bodyPr/>
          <a:lstStyle/>
          <a:p>
            <a:endParaRPr lang="en-US"/>
          </a:p>
        </p:txBody>
      </p:sp>
    </p:spTree>
    <p:extLst>
      <p:ext uri="{BB962C8B-B14F-4D97-AF65-F5344CB8AC3E}">
        <p14:creationId xmlns:p14="http://schemas.microsoft.com/office/powerpoint/2010/main" val="1297275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eractive Voting Ranking Question" type="titleOnly" preserve="1">
  <p:cSld name="Interactive Voting Rank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F7F2-38AF-4315-B742-23ABDBAC4F8C}"/>
              </a:ext>
            </a:extLst>
          </p:cNvPr>
          <p:cNvSpPr>
            <a:spLocks noGrp="1"/>
          </p:cNvSpPr>
          <p:nvPr>
            <p:ph type="title"/>
          </p:nvPr>
        </p:nvSpPr>
        <p:spPr/>
        <p:txBody>
          <a:bodyPr/>
          <a:lstStyle/>
          <a:p>
            <a:r>
              <a:rPr lang="en-US"/>
              <a:t>Click to edit Master title style</a:t>
            </a:r>
          </a:p>
        </p:txBody>
      </p:sp>
      <p:sp>
        <p:nvSpPr>
          <p:cNvPr id="3" name="rankedScaleText">
            <a:extLst>
              <a:ext uri="{FF2B5EF4-FFF2-40B4-BE49-F238E27FC236}">
                <a16:creationId xmlns:a16="http://schemas.microsoft.com/office/drawing/2014/main" id="{34A7979F-ADA3-4326-9722-9977C957593B}"/>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scale information here</a:t>
            </a:r>
          </a:p>
        </p:txBody>
      </p:sp>
      <p:sp>
        <p:nvSpPr>
          <p:cNvPr id="4" name="rankedItem">
            <a:extLst>
              <a:ext uri="{FF2B5EF4-FFF2-40B4-BE49-F238E27FC236}">
                <a16:creationId xmlns:a16="http://schemas.microsoft.com/office/drawing/2014/main" id="{0E86AAE7-6D65-47D9-BDFF-6E555BD0D152}"/>
              </a:ext>
            </a:extLst>
          </p:cNvPr>
          <p:cNvSpPr>
            <a:spLocks noGrp="1"/>
          </p:cNvSpPr>
          <p:nvPr>
            <p:ph type="body" sz="quarter" idx="11" hasCustomPrompt="1"/>
          </p:nvPr>
        </p:nvSpPr>
        <p:spPr>
          <a:xfrm>
            <a:off x="838200" y="2681818"/>
            <a:ext cx="10515600" cy="3566582"/>
          </a:xfrm>
          <a:prstGeom prst="rect">
            <a:avLst/>
          </a:prstGeom>
        </p:spPr>
        <p:txBody>
          <a:bodyPr>
            <a:normAutofit/>
          </a:bodyPr>
          <a:lstStyle>
            <a:lvl1pPr marL="0" indent="0" algn="ctr" defTabSz="914377" rtl="0" eaLnBrk="1" fontAlgn="base" hangingPunct="1">
              <a:lnSpc>
                <a:spcPct val="90000"/>
              </a:lnSpc>
              <a:spcBef>
                <a:spcPct val="30000"/>
              </a:spcBef>
              <a:spcAft>
                <a:spcPct val="0"/>
              </a:spcAft>
              <a:buFontTx/>
              <a:buNone/>
              <a:defRPr/>
            </a:lvl1pPr>
            <a:lvl2pPr marL="228595" indent="0" algn="ctr" defTabSz="914377" rtl="0" eaLnBrk="1" fontAlgn="base" hangingPunct="1">
              <a:lnSpc>
                <a:spcPct val="90000"/>
              </a:lnSpc>
              <a:spcBef>
                <a:spcPct val="30000"/>
              </a:spcBef>
              <a:spcAft>
                <a:spcPct val="0"/>
              </a:spcAft>
              <a:buFontTx/>
              <a:buNone/>
              <a:defRPr/>
            </a:lvl2pPr>
            <a:lvl3pPr marL="685783" indent="0" algn="ctr" defTabSz="914377" rtl="0" eaLnBrk="1" fontAlgn="base" hangingPunct="1">
              <a:lnSpc>
                <a:spcPct val="90000"/>
              </a:lnSpc>
              <a:spcBef>
                <a:spcPct val="30000"/>
              </a:spcBef>
              <a:spcAft>
                <a:spcPct val="0"/>
              </a:spcAft>
              <a:buFontTx/>
              <a:buNone/>
              <a:defRPr/>
            </a:lvl3pPr>
            <a:lvl4pPr marL="1142972" indent="0" algn="ctr" defTabSz="914377" rtl="0" eaLnBrk="1" fontAlgn="base" hangingPunct="1">
              <a:lnSpc>
                <a:spcPct val="90000"/>
              </a:lnSpc>
              <a:spcBef>
                <a:spcPct val="30000"/>
              </a:spcBef>
              <a:spcAft>
                <a:spcPct val="0"/>
              </a:spcAft>
              <a:buFontTx/>
              <a:buNone/>
              <a:defRPr/>
            </a:lvl4pPr>
            <a:lvl5pPr marL="1600161" indent="0" algn="ctr" defTabSz="914377" rtl="0" eaLnBrk="1" fontAlgn="base" hangingPunct="1">
              <a:lnSpc>
                <a:spcPct val="90000"/>
              </a:lnSpc>
              <a:spcBef>
                <a:spcPct val="30000"/>
              </a:spcBef>
              <a:spcAft>
                <a:spcPct val="0"/>
              </a:spcAft>
              <a:buFontTx/>
              <a:buNone/>
              <a:defRPr/>
            </a:lvl5pPr>
          </a:lstStyle>
          <a:p>
            <a:pPr lvl="0"/>
            <a:r>
              <a:rPr lang="en-US"/>
              <a:t>Click to add item to be ranked here</a:t>
            </a:r>
          </a:p>
        </p:txBody>
      </p:sp>
    </p:spTree>
    <p:extLst>
      <p:ext uri="{BB962C8B-B14F-4D97-AF65-F5344CB8AC3E}">
        <p14:creationId xmlns:p14="http://schemas.microsoft.com/office/powerpoint/2010/main" val="217422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Rectangle 5"/>
          <p:cNvSpPr/>
          <p:nvPr userDrawn="1"/>
        </p:nvSpPr>
        <p:spPr>
          <a:xfrm>
            <a:off x="0" y="1710266"/>
            <a:ext cx="12192000" cy="403028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710266"/>
            <a:ext cx="6534149" cy="3575051"/>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rgbClr val="ED6B2A"/>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43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white"/>
                </a:solidFill>
              </a:rPr>
              <a:t>Vol 1, CKD, Ch 1</a:t>
            </a:r>
          </a:p>
        </p:txBody>
      </p:sp>
      <p:sp>
        <p:nvSpPr>
          <p:cNvPr id="3" name="Slide Number Placeholder 2"/>
          <p:cNvSpPr>
            <a:spLocks noGrp="1"/>
          </p:cNvSpPr>
          <p:nvPr>
            <p:ph type="sldNum" sz="quarter" idx="11"/>
          </p:nvPr>
        </p:nvSpPr>
        <p:spPr/>
        <p:txBody>
          <a:bodyPr/>
          <a:lstStyle/>
          <a:p>
            <a:fld id="{3F227FC0-035E-484D-AA62-D30602925625}" type="slidenum">
              <a:rPr lang="en-US" smtClean="0">
                <a:solidFill>
                  <a:prstClr val="white"/>
                </a:solidFill>
              </a:rPr>
              <a:pPr/>
              <a:t>‹#›</a:t>
            </a:fld>
            <a:endParaRPr lang="en-US">
              <a:solidFill>
                <a:prstClr val="white"/>
              </a:solidFill>
            </a:endParaRPr>
          </a:p>
        </p:txBody>
      </p:sp>
      <p:sp>
        <p:nvSpPr>
          <p:cNvPr id="4" name="Title 3"/>
          <p:cNvSpPr>
            <a:spLocks noGrp="1"/>
          </p:cNvSpPr>
          <p:nvPr>
            <p:ph type="title"/>
          </p:nvPr>
        </p:nvSpPr>
        <p:spPr>
          <a:xfrm>
            <a:off x="609600" y="274638"/>
            <a:ext cx="10972800" cy="1143000"/>
          </a:xfrm>
          <a:prstGeom prst="rect">
            <a:avLst/>
          </a:prstGeom>
        </p:spPr>
        <p:txBody>
          <a:bodyPr/>
          <a:lstStyle>
            <a:lvl1pPr>
              <a:defRPr>
                <a:latin typeface="+mn-lt"/>
              </a:defRPr>
            </a:lvl1pPr>
          </a:lstStyle>
          <a:p>
            <a:r>
              <a:rPr lang="en-US"/>
              <a:t>Click to edit Master title style</a:t>
            </a:r>
            <a:endParaRPr lang="en-US" dirty="0"/>
          </a:p>
        </p:txBody>
      </p:sp>
      <p:sp>
        <p:nvSpPr>
          <p:cNvPr id="11"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9129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1194235" y="95621"/>
            <a:ext cx="9620795" cy="1325563"/>
          </a:xfrm>
          <a:prstGeom prst="rect">
            <a:avLst/>
          </a:prstGeom>
        </p:spPr>
        <p:txBody>
          <a:bodyPr vert="horz" lIns="68580" tIns="34290" rIns="68580" bIns="34290" rtlCol="0" anchor="b" anchorCtr="0">
            <a:noAutofit/>
          </a:bodyPr>
          <a:lstStyle/>
          <a:p>
            <a:r>
              <a:rPr lang="en-US" dirty="0"/>
              <a:t>Click to edit Master title style</a:t>
            </a:r>
          </a:p>
        </p:txBody>
      </p:sp>
    </p:spTree>
    <p:extLst>
      <p:ext uri="{BB962C8B-B14F-4D97-AF65-F5344CB8AC3E}">
        <p14:creationId xmlns:p14="http://schemas.microsoft.com/office/powerpoint/2010/main" val="4000063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8" name="Rectangle 7"/>
          <p:cNvSpPr/>
          <p:nvPr userDrawn="1"/>
        </p:nvSpPr>
        <p:spPr>
          <a:xfrm>
            <a:off x="0" y="2"/>
            <a:ext cx="12192000" cy="1332855"/>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a:p>
        </p:txBody>
      </p:sp>
      <p:sp>
        <p:nvSpPr>
          <p:cNvPr id="3" name="Vertical Text Placeholder 2"/>
          <p:cNvSpPr>
            <a:spLocks noGrp="1"/>
          </p:cNvSpPr>
          <p:nvPr>
            <p:ph type="body" orient="vert" idx="1" hasCustomPrompt="1"/>
          </p:nvPr>
        </p:nvSpPr>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58100" y="266700"/>
            <a:ext cx="3955161" cy="693531"/>
          </a:xfrm>
          <a:prstGeom prst="rect">
            <a:avLst/>
          </a:prstGeom>
        </p:spPr>
      </p:pic>
    </p:spTree>
    <p:extLst>
      <p:ext uri="{BB962C8B-B14F-4D97-AF65-F5344CB8AC3E}">
        <p14:creationId xmlns:p14="http://schemas.microsoft.com/office/powerpoint/2010/main" val="128324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lvl1pPr>
              <a:defRPr sz="3000" baseline="0">
                <a:solidFill>
                  <a:srgbClr val="0C63B4"/>
                </a:solidFill>
              </a:defRPr>
            </a:lvl1pPr>
          </a:lstStyle>
          <a:p>
            <a:r>
              <a:rPr lang="en-US" dirty="0"/>
              <a:t>Click to edit Master title style</a:t>
            </a:r>
          </a:p>
        </p:txBody>
      </p:sp>
      <p:cxnSp>
        <p:nvCxnSpPr>
          <p:cNvPr id="3" name="Straight Connector 2"/>
          <p:cNvCxnSpPr/>
          <p:nvPr userDrawn="1"/>
        </p:nvCxnSpPr>
        <p:spPr>
          <a:xfrm>
            <a:off x="733783" y="1151466"/>
            <a:ext cx="10668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2"/>
          <a:stretch>
            <a:fillRect/>
          </a:stretch>
        </p:blipFill>
        <p:spPr>
          <a:xfrm>
            <a:off x="745067" y="6440383"/>
            <a:ext cx="1046391" cy="309334"/>
          </a:xfrm>
          <a:prstGeom prst="rect">
            <a:avLst/>
          </a:prstGeom>
        </p:spPr>
      </p:pic>
    </p:spTree>
    <p:extLst>
      <p:ext uri="{BB962C8B-B14F-4D97-AF65-F5344CB8AC3E}">
        <p14:creationId xmlns:p14="http://schemas.microsoft.com/office/powerpoint/2010/main" val="368071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ection 2 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609600" y="1299313"/>
            <a:ext cx="10972800" cy="4525963"/>
          </a:xfrm>
        </p:spPr>
        <p:txBody>
          <a:bodyPr>
            <a:noAutofit/>
          </a:bodyPr>
          <a:lstStyle>
            <a:lvl1pPr>
              <a:buClr>
                <a:srgbClr val="F9A128"/>
              </a:buClr>
              <a:defRPr sz="2400"/>
            </a:lvl1pPr>
            <a:lvl2pPr>
              <a:defRPr sz="2400"/>
            </a:lvl2pPr>
            <a:lvl3pPr>
              <a:buClr>
                <a:srgbClr val="F9A128"/>
              </a:buCl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609600" y="5907088"/>
            <a:ext cx="8616949" cy="305902"/>
          </a:xfrm>
        </p:spPr>
        <p:txBody>
          <a:bodyPr>
            <a:noAutofit/>
          </a:bodyPr>
          <a:lstStyle>
            <a:lvl1pPr marL="0" indent="0">
              <a:buNone/>
              <a:defRPr sz="1000">
                <a:solidFill>
                  <a:schemeClr val="bg1">
                    <a:lumMod val="50000"/>
                  </a:schemeClr>
                </a:solidFill>
              </a:defRPr>
            </a:lvl1pPr>
          </a:lstStyle>
          <a:p>
            <a:pPr lvl="0"/>
            <a:r>
              <a:rPr lang="en-US"/>
              <a:t>Edit Master text styles</a:t>
            </a:r>
          </a:p>
        </p:txBody>
      </p:sp>
      <p:pic>
        <p:nvPicPr>
          <p:cNvPr id="6" name="Picture 5"/>
          <p:cNvPicPr>
            <a:picLocks noChangeAspect="1"/>
          </p:cNvPicPr>
          <p:nvPr userDrawn="1"/>
        </p:nvPicPr>
        <p:blipFill>
          <a:blip r:embed="rId2"/>
          <a:stretch>
            <a:fillRect/>
          </a:stretch>
        </p:blipFill>
        <p:spPr>
          <a:xfrm>
            <a:off x="745067" y="6440383"/>
            <a:ext cx="1046391" cy="309334"/>
          </a:xfrm>
          <a:prstGeom prst="rect">
            <a:avLst/>
          </a:prstGeom>
        </p:spPr>
      </p:pic>
    </p:spTree>
    <p:extLst>
      <p:ext uri="{BB962C8B-B14F-4D97-AF65-F5344CB8AC3E}">
        <p14:creationId xmlns:p14="http://schemas.microsoft.com/office/powerpoint/2010/main" val="2232200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D4091-7FB6-40ED-BA3B-C811259A5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812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71BBB6-2C1E-41A9-B8BB-1DADC538D5F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EC85030-92CB-4942-AAC2-97E3A39B40CE}"/>
              </a:ext>
            </a:extLst>
          </p:cNvPr>
          <p:cNvSpPr>
            <a:spLocks noGrp="1"/>
          </p:cNvSpPr>
          <p:nvPr>
            <p:ph sz="half" idx="2"/>
          </p:nvPr>
        </p:nvSpPr>
        <p:spPr>
          <a:xfrm>
            <a:off x="840318" y="2505075"/>
            <a:ext cx="5158316" cy="36845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F337929-771C-4D34-BE8C-02EEB4DE73C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C90314-B53B-4F8B-8A03-FBABA643FC63}"/>
              </a:ext>
            </a:extLst>
          </p:cNvPr>
          <p:cNvSpPr>
            <a:spLocks noGrp="1"/>
          </p:cNvSpPr>
          <p:nvPr>
            <p:ph sz="quarter" idx="4"/>
          </p:nvPr>
        </p:nvSpPr>
        <p:spPr>
          <a:xfrm>
            <a:off x="6172200" y="2505075"/>
            <a:ext cx="5183717" cy="3684588"/>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7748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D4091-7FB6-40ED-BA3B-C811259A5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673CA84A-EBC8-4D2E-BB03-8D1E468AB660}"/>
              </a:ext>
            </a:extLst>
          </p:cNvPr>
          <p:cNvCxnSpPr/>
          <p:nvPr userDrawn="1"/>
        </p:nvCxnSpPr>
        <p:spPr>
          <a:xfrm>
            <a:off x="733783" y="1151466"/>
            <a:ext cx="10668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9" name="Text Placeholder 8">
            <a:extLst>
              <a:ext uri="{FF2B5EF4-FFF2-40B4-BE49-F238E27FC236}">
                <a16:creationId xmlns:a16="http://schemas.microsoft.com/office/drawing/2014/main" id="{322DCF4C-A643-4E03-BCB8-0ECD5797DE11}"/>
              </a:ext>
            </a:extLst>
          </p:cNvPr>
          <p:cNvSpPr>
            <a:spLocks noGrp="1"/>
          </p:cNvSpPr>
          <p:nvPr>
            <p:ph type="body" sz="quarter" idx="10"/>
          </p:nvPr>
        </p:nvSpPr>
        <p:spPr>
          <a:xfrm>
            <a:off x="790219" y="-1"/>
            <a:ext cx="10838749" cy="1325880"/>
          </a:xfrm>
        </p:spPr>
        <p:txBody>
          <a:bodyPr anchor="ctr"/>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Click to edit Master text style</a:t>
            </a:r>
          </a:p>
        </p:txBody>
      </p:sp>
    </p:spTree>
    <p:extLst>
      <p:ext uri="{BB962C8B-B14F-4D97-AF65-F5344CB8AC3E}">
        <p14:creationId xmlns:p14="http://schemas.microsoft.com/office/powerpoint/2010/main" val="2817545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5E2F9EF7-0454-47DA-83E5-5A38246E72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4967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CBBC426-BAA4-A344-A606-EDE0127913BE}"/>
              </a:ext>
            </a:extLst>
          </p:cNvPr>
          <p:cNvSpPr>
            <a:spLocks noGrp="1"/>
          </p:cNvSpPr>
          <p:nvPr>
            <p:ph type="sldNum" sz="quarter" idx="13"/>
          </p:nvPr>
        </p:nvSpPr>
        <p:spPr>
          <a:xfrm>
            <a:off x="11657082" y="6400800"/>
            <a:ext cx="464283" cy="365125"/>
          </a:xfrm>
        </p:spPr>
        <p:txBody>
          <a:bodyPr/>
          <a:lstStyle>
            <a:lvl1pPr algn="ctr">
              <a:defRPr sz="850" b="0" i="0">
                <a:solidFill>
                  <a:schemeClr val="bg1"/>
                </a:solidFill>
                <a:latin typeface="Arial Regular"/>
              </a:defRPr>
            </a:lvl1pPr>
          </a:lstStyle>
          <a:p>
            <a:fld id="{2D21A597-EE65-4C15-B020-727B364E4ACC}" type="slidenum">
              <a:rPr lang="en-US" smtClean="0"/>
              <a:t>‹#›</a:t>
            </a:fld>
            <a:endParaRPr lang="en-US"/>
          </a:p>
        </p:txBody>
      </p:sp>
      <p:sp>
        <p:nvSpPr>
          <p:cNvPr id="5" name="Title 1">
            <a:extLst>
              <a:ext uri="{FF2B5EF4-FFF2-40B4-BE49-F238E27FC236}">
                <a16:creationId xmlns:a16="http://schemas.microsoft.com/office/drawing/2014/main" id="{283CE0FA-B9C0-F442-95AD-59283C3A0F54}"/>
              </a:ext>
            </a:extLst>
          </p:cNvPr>
          <p:cNvSpPr>
            <a:spLocks noGrp="1"/>
          </p:cNvSpPr>
          <p:nvPr>
            <p:ph type="title"/>
          </p:nvPr>
        </p:nvSpPr>
        <p:spPr>
          <a:xfrm>
            <a:off x="434918" y="159793"/>
            <a:ext cx="6091750" cy="694065"/>
          </a:xfrm>
          <a:prstGeom prst="rect">
            <a:avLst/>
          </a:prstGeom>
        </p:spPr>
        <p:txBody>
          <a:bodyPr anchor="b">
            <a:normAutofit/>
          </a:bodyPr>
          <a:lstStyle>
            <a:lvl1pPr>
              <a:defRPr sz="3199"/>
            </a:lvl1pPr>
          </a:lstStyle>
          <a:p>
            <a:r>
              <a:rPr lang="en-US"/>
              <a:t>Click to edit Master title style</a:t>
            </a:r>
          </a:p>
        </p:txBody>
      </p:sp>
      <p:sp>
        <p:nvSpPr>
          <p:cNvPr id="6" name="Text Placeholder 3">
            <a:extLst>
              <a:ext uri="{FF2B5EF4-FFF2-40B4-BE49-F238E27FC236}">
                <a16:creationId xmlns:a16="http://schemas.microsoft.com/office/drawing/2014/main" id="{EFBC2578-DEA0-0C42-A369-5D1740ED8591}"/>
              </a:ext>
            </a:extLst>
          </p:cNvPr>
          <p:cNvSpPr>
            <a:spLocks noGrp="1"/>
          </p:cNvSpPr>
          <p:nvPr>
            <p:ph type="body" sz="half" idx="14"/>
          </p:nvPr>
        </p:nvSpPr>
        <p:spPr>
          <a:xfrm>
            <a:off x="434919" y="1043918"/>
            <a:ext cx="2607812" cy="342673"/>
          </a:xfrm>
        </p:spPr>
        <p:txBody>
          <a:bodyPr anchor="ctr">
            <a:normAutofit/>
          </a:bodyPr>
          <a:lstStyle>
            <a:lvl1pPr marL="0" indent="0">
              <a:buNone/>
              <a:defRPr sz="1400" b="1">
                <a:solidFill>
                  <a:schemeClr val="tx2"/>
                </a:solidFill>
              </a:defRPr>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Edit Master text styles</a:t>
            </a:r>
          </a:p>
        </p:txBody>
      </p:sp>
      <p:grpSp>
        <p:nvGrpSpPr>
          <p:cNvPr id="7" name="Group 6">
            <a:extLst>
              <a:ext uri="{FF2B5EF4-FFF2-40B4-BE49-F238E27FC236}">
                <a16:creationId xmlns:a16="http://schemas.microsoft.com/office/drawing/2014/main" id="{C5857A73-EFA0-F945-A347-C1AAE4AAB68B}"/>
              </a:ext>
            </a:extLst>
          </p:cNvPr>
          <p:cNvGrpSpPr/>
          <p:nvPr/>
        </p:nvGrpSpPr>
        <p:grpSpPr>
          <a:xfrm>
            <a:off x="0" y="906135"/>
            <a:ext cx="11423364" cy="119545"/>
            <a:chOff x="0" y="1812270"/>
            <a:chExt cx="22849703" cy="239090"/>
          </a:xfrm>
        </p:grpSpPr>
        <p:cxnSp>
          <p:nvCxnSpPr>
            <p:cNvPr id="8" name="Straight Connector 7">
              <a:extLst>
                <a:ext uri="{FF2B5EF4-FFF2-40B4-BE49-F238E27FC236}">
                  <a16:creationId xmlns:a16="http://schemas.microsoft.com/office/drawing/2014/main" id="{A1214DC6-A986-E645-B2FA-B49EEDA7EA16}"/>
                </a:ext>
              </a:extLst>
            </p:cNvPr>
            <p:cNvCxnSpPr>
              <a:cxnSpLocks/>
            </p:cNvCxnSpPr>
            <p:nvPr/>
          </p:nvCxnSpPr>
          <p:spPr>
            <a:xfrm>
              <a:off x="0" y="1931815"/>
              <a:ext cx="22527419"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2AEB0BD-30F5-094E-A2CF-6162EC309021}"/>
                </a:ext>
              </a:extLst>
            </p:cNvPr>
            <p:cNvGrpSpPr/>
            <p:nvPr/>
          </p:nvGrpSpPr>
          <p:grpSpPr>
            <a:xfrm flipV="1">
              <a:off x="22610613" y="1812270"/>
              <a:ext cx="239090" cy="239090"/>
              <a:chOff x="13144500" y="2360257"/>
              <a:chExt cx="342900" cy="342900"/>
            </a:xfrm>
          </p:grpSpPr>
          <p:cxnSp>
            <p:nvCxnSpPr>
              <p:cNvPr id="10" name="Straight Connector 9">
                <a:extLst>
                  <a:ext uri="{FF2B5EF4-FFF2-40B4-BE49-F238E27FC236}">
                    <a16:creationId xmlns:a16="http://schemas.microsoft.com/office/drawing/2014/main" id="{4CABF137-9FD7-FF4D-957A-24500F91123C}"/>
                  </a:ext>
                </a:extLst>
              </p:cNvPr>
              <p:cNvCxnSpPr>
                <a:cxnSpLocks/>
              </p:cNvCxnSpPr>
              <p:nvPr/>
            </p:nvCxnSpPr>
            <p:spPr>
              <a:xfrm>
                <a:off x="13144500" y="2531707"/>
                <a:ext cx="3429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FB5F2B-C612-FC48-8889-A3F5090EDEF3}"/>
                  </a:ext>
                </a:extLst>
              </p:cNvPr>
              <p:cNvCxnSpPr>
                <a:cxnSpLocks/>
              </p:cNvCxnSpPr>
              <p:nvPr/>
            </p:nvCxnSpPr>
            <p:spPr>
              <a:xfrm rot="5400000">
                <a:off x="13144500" y="2531707"/>
                <a:ext cx="3429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2" name="Content Placeholder 2">
            <a:extLst>
              <a:ext uri="{FF2B5EF4-FFF2-40B4-BE49-F238E27FC236}">
                <a16:creationId xmlns:a16="http://schemas.microsoft.com/office/drawing/2014/main" id="{0CDC8EC9-4305-2342-B0B0-CC094C6FEEC6}"/>
              </a:ext>
            </a:extLst>
          </p:cNvPr>
          <p:cNvSpPr>
            <a:spLocks noGrp="1"/>
          </p:cNvSpPr>
          <p:nvPr>
            <p:ph idx="1"/>
          </p:nvPr>
        </p:nvSpPr>
        <p:spPr>
          <a:xfrm>
            <a:off x="434919" y="1692613"/>
            <a:ext cx="10515599" cy="4316302"/>
          </a:xfrm>
        </p:spPr>
        <p:txBody>
          <a:bodyPr>
            <a:normAutofit/>
          </a:bodyPr>
          <a:lstStyle>
            <a:lvl1pPr>
              <a:defRPr sz="1300"/>
            </a:lvl1pPr>
            <a:lvl2pPr>
              <a:defRPr sz="1300"/>
            </a:lvl2pPr>
            <a:lvl3pPr>
              <a:buClr>
                <a:schemeClr val="tx2"/>
              </a:buClr>
              <a:buSzPct val="90000"/>
              <a:defRPr sz="1200"/>
            </a:lvl3pPr>
            <a:lvl4pPr>
              <a:buClr>
                <a:schemeClr val="tx2"/>
              </a:buClr>
              <a:buSzPct val="90000"/>
              <a:defRPr sz="1200"/>
            </a:lvl4pPr>
            <a:lvl5pPr>
              <a:buClr>
                <a:schemeClr val="tx2"/>
              </a:buClr>
              <a:buSzPct val="90000"/>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45741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7" name="Text Placeholder 6"/>
          <p:cNvSpPr>
            <a:spLocks noGrp="1"/>
          </p:cNvSpPr>
          <p:nvPr>
            <p:ph type="body" sz="quarter" idx="13"/>
          </p:nvPr>
        </p:nvSpPr>
        <p:spPr>
          <a:xfrm>
            <a:off x="838200" y="1876358"/>
            <a:ext cx="10515600" cy="41667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6652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1719E954-2B27-4D54-915C-37FC56B5A79D}" type="slidenum">
              <a:rPr lang="en-US" smtClean="0"/>
              <a:t>‹#›</a:t>
            </a:fld>
            <a:endParaRPr lang="en-US"/>
          </a:p>
        </p:txBody>
      </p:sp>
      <p:sp>
        <p:nvSpPr>
          <p:cNvPr id="8" name="Text Placeholder 7"/>
          <p:cNvSpPr>
            <a:spLocks noGrp="1"/>
          </p:cNvSpPr>
          <p:nvPr>
            <p:ph type="body" sz="quarter" idx="13" hasCustomPrompt="1"/>
          </p:nvPr>
        </p:nvSpPr>
        <p:spPr>
          <a:xfrm>
            <a:off x="4690" y="6477000"/>
            <a:ext cx="12187311" cy="381000"/>
          </a:xfrm>
        </p:spPr>
        <p:txBody>
          <a:bodyPr lIns="0" tIns="0" rIns="0" bIns="0" anchor="b">
            <a:noAutofit/>
          </a:bodyPr>
          <a:lstStyle>
            <a:lvl1pPr marL="0" indent="0" algn="r">
              <a:buNone/>
              <a:defRPr sz="900" baseline="0">
                <a:solidFill>
                  <a:schemeClr val="tx1"/>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r>
              <a:rPr lang="en-US" dirty="0"/>
              <a:t>Insert References</a:t>
            </a:r>
          </a:p>
        </p:txBody>
      </p:sp>
    </p:spTree>
    <p:extLst>
      <p:ext uri="{BB962C8B-B14F-4D97-AF65-F5344CB8AC3E}">
        <p14:creationId xmlns:p14="http://schemas.microsoft.com/office/powerpoint/2010/main" val="669825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ection 2 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609600" y="1299313"/>
            <a:ext cx="10972800" cy="4525963"/>
          </a:xfrm>
        </p:spPr>
        <p:txBody>
          <a:bodyPr>
            <a:noAutofit/>
          </a:bodyPr>
          <a:lstStyle>
            <a:lvl1pPr>
              <a:buClr>
                <a:srgbClr val="F9A128"/>
              </a:buClr>
              <a:defRPr sz="2400"/>
            </a:lvl1pPr>
            <a:lvl2pPr>
              <a:defRPr sz="2400"/>
            </a:lvl2pPr>
            <a:lvl3pPr>
              <a:buClr>
                <a:srgbClr val="F9A128"/>
              </a:buCl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733783" y="1151466"/>
            <a:ext cx="10668000"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lvl1pPr>
              <a:defRPr sz="3000" baseline="0">
                <a:solidFill>
                  <a:srgbClr val="0C63B4"/>
                </a:solidFill>
              </a:defRPr>
            </a:lvl1pPr>
          </a:lstStyle>
          <a:p>
            <a:r>
              <a:rPr lang="en-US" dirty="0"/>
              <a:t>Click to edit Master title style</a:t>
            </a:r>
          </a:p>
        </p:txBody>
      </p:sp>
      <p:sp>
        <p:nvSpPr>
          <p:cNvPr id="5" name="Text Placeholder 4"/>
          <p:cNvSpPr>
            <a:spLocks noGrp="1"/>
          </p:cNvSpPr>
          <p:nvPr>
            <p:ph type="body" sz="quarter" idx="10"/>
          </p:nvPr>
        </p:nvSpPr>
        <p:spPr>
          <a:xfrm>
            <a:off x="609600" y="5907088"/>
            <a:ext cx="8616949" cy="305902"/>
          </a:xfrm>
        </p:spPr>
        <p:txBody>
          <a:bodyPr>
            <a:noAutofit/>
          </a:bodyPr>
          <a:lstStyle>
            <a:lvl1pPr marL="0" indent="0">
              <a:buNone/>
              <a:defRPr sz="1000">
                <a:solidFill>
                  <a:schemeClr val="bg1">
                    <a:lumMod val="50000"/>
                  </a:schemeClr>
                </a:solidFill>
              </a:defRPr>
            </a:lvl1pPr>
          </a:lstStyle>
          <a:p>
            <a:pPr lvl="0"/>
            <a:r>
              <a:rPr lang="en-US"/>
              <a:t>Edit Master text styles</a:t>
            </a:r>
          </a:p>
        </p:txBody>
      </p:sp>
      <p:pic>
        <p:nvPicPr>
          <p:cNvPr id="6" name="Picture 5"/>
          <p:cNvPicPr>
            <a:picLocks noChangeAspect="1"/>
          </p:cNvPicPr>
          <p:nvPr userDrawn="1"/>
        </p:nvPicPr>
        <p:blipFill>
          <a:blip r:embed="rId2"/>
          <a:stretch>
            <a:fillRect/>
          </a:stretch>
        </p:blipFill>
        <p:spPr>
          <a:xfrm>
            <a:off x="745067" y="6440383"/>
            <a:ext cx="1046391" cy="309334"/>
          </a:xfrm>
          <a:prstGeom prst="rect">
            <a:avLst/>
          </a:prstGeom>
        </p:spPr>
      </p:pic>
    </p:spTree>
    <p:extLst>
      <p:ext uri="{BB962C8B-B14F-4D97-AF65-F5344CB8AC3E}">
        <p14:creationId xmlns:p14="http://schemas.microsoft.com/office/powerpoint/2010/main" val="4125355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9C2C-33CF-49D8-856E-30BC7355B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D39FB0-3370-4D19-805D-9CC5B552F6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EC79AEA-44AE-4B08-A52B-E606075F75BC}"/>
              </a:ext>
            </a:extLst>
          </p:cNvPr>
          <p:cNvSpPr>
            <a:spLocks noGrp="1"/>
          </p:cNvSpPr>
          <p:nvPr>
            <p:ph type="sldNum" sz="quarter" idx="12"/>
          </p:nvPr>
        </p:nvSpPr>
        <p:spPr/>
        <p:txBody>
          <a:bodyPr/>
          <a:lstStyle/>
          <a:p>
            <a:fld id="{6FAA6A99-C058-4412-9A8A-8D9158997518}" type="slidenum">
              <a:rPr lang="en-US" smtClean="0"/>
              <a:t>‹#›</a:t>
            </a:fld>
            <a:endParaRPr lang="en-US"/>
          </a:p>
        </p:txBody>
      </p:sp>
      <p:sp>
        <p:nvSpPr>
          <p:cNvPr id="8" name="Text Placeholder 7">
            <a:extLst>
              <a:ext uri="{FF2B5EF4-FFF2-40B4-BE49-F238E27FC236}">
                <a16:creationId xmlns:a16="http://schemas.microsoft.com/office/drawing/2014/main" id="{C2A1AF13-D1CD-4B41-8086-D3E4867F9D97}"/>
              </a:ext>
            </a:extLst>
          </p:cNvPr>
          <p:cNvSpPr>
            <a:spLocks noGrp="1"/>
          </p:cNvSpPr>
          <p:nvPr>
            <p:ph type="body" sz="quarter" idx="13" hasCustomPrompt="1"/>
          </p:nvPr>
        </p:nvSpPr>
        <p:spPr>
          <a:xfrm>
            <a:off x="704850" y="6492875"/>
            <a:ext cx="11487151" cy="365125"/>
          </a:xfrm>
        </p:spPr>
        <p:txBody>
          <a:bodyPr anchor="b">
            <a:noAutofit/>
          </a:bodyPr>
          <a:lstStyle>
            <a:lvl1pPr marL="0" indent="0" algn="r">
              <a:lnSpc>
                <a:spcPct val="100000"/>
              </a:lnSpc>
              <a:spcBef>
                <a:spcPts val="0"/>
              </a:spcBef>
              <a:buNone/>
              <a:defRPr sz="1000">
                <a:solidFill>
                  <a:schemeClr val="accent5"/>
                </a:solidFill>
              </a:defRPr>
            </a:lvl1pPr>
          </a:lstStyle>
          <a:p>
            <a:pPr lvl="0"/>
            <a:r>
              <a:rPr lang="en-US"/>
              <a:t>Insert References</a:t>
            </a:r>
          </a:p>
        </p:txBody>
      </p:sp>
    </p:spTree>
    <p:custDataLst>
      <p:tags r:id="rId1"/>
    </p:custDataLst>
    <p:extLst>
      <p:ext uri="{BB962C8B-B14F-4D97-AF65-F5344CB8AC3E}">
        <p14:creationId xmlns:p14="http://schemas.microsoft.com/office/powerpoint/2010/main" val="1243832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9C53B-0E48-A640-92D9-A0395715879C}"/>
              </a:ext>
            </a:extLst>
          </p:cNvPr>
          <p:cNvSpPr>
            <a:spLocks noGrp="1"/>
          </p:cNvSpPr>
          <p:nvPr>
            <p:ph idx="1" hasCustomPrompt="1"/>
          </p:nvPr>
        </p:nvSpPr>
        <p:spPr>
          <a:xfrm>
            <a:off x="498825" y="1906292"/>
            <a:ext cx="10854596" cy="4202693"/>
          </a:xfrm>
        </p:spPr>
        <p:txBody>
          <a:bodyPr>
            <a:normAutofit/>
          </a:bodyPr>
          <a:lstStyle>
            <a:lvl1pPr>
              <a:defRPr sz="1800"/>
            </a:lvl1pPr>
            <a:lvl2pPr>
              <a:defRPr sz="1600"/>
            </a:lvl2pPr>
            <a:lvl3pPr marL="659475" indent="-115864">
              <a:buClr>
                <a:schemeClr val="tx2"/>
              </a:buClr>
              <a:buSzPct val="90000"/>
              <a:buFont typeface="System Font Regular"/>
              <a:buChar char="-"/>
              <a:defRPr sz="1400"/>
            </a:lvl3pPr>
            <a:lvl4pPr marL="890409" indent="-140466">
              <a:buClr>
                <a:schemeClr val="tx2"/>
              </a:buClr>
              <a:buSzPct val="90000"/>
              <a:buFont typeface="System Font Regular"/>
              <a:buChar char="-"/>
              <a:defRPr sz="1400"/>
            </a:lvl4pPr>
            <a:lvl5pPr marL="947548" indent="140466">
              <a:buClr>
                <a:schemeClr val="tx2"/>
              </a:buClr>
              <a:buSzPct val="90000"/>
              <a:buFont typeface="System Font Regular"/>
              <a:buChar char="-"/>
              <a:defRPr sz="1400"/>
            </a:lvl5pPr>
            <a:lvl6pPr>
              <a:defRPr sz="2000"/>
            </a:lvl6pPr>
            <a:lvl7pPr>
              <a:defRPr sz="2000"/>
            </a:lvl7pPr>
            <a:lvl8pPr>
              <a:defRPr sz="2000"/>
            </a:lvl8pPr>
            <a:lvl9pPr>
              <a:defRPr sz="2000"/>
            </a:lvl9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a:extLst>
              <a:ext uri="{FF2B5EF4-FFF2-40B4-BE49-F238E27FC236}">
                <a16:creationId xmlns:a16="http://schemas.microsoft.com/office/drawing/2014/main" id="{F78850A3-19FB-1E4A-B160-9832E5C3A54B}"/>
              </a:ext>
            </a:extLst>
          </p:cNvPr>
          <p:cNvSpPr>
            <a:spLocks noGrp="1"/>
          </p:cNvSpPr>
          <p:nvPr>
            <p:ph type="body" sz="quarter" idx="17" hasCustomPrompt="1"/>
          </p:nvPr>
        </p:nvSpPr>
        <p:spPr>
          <a:xfrm>
            <a:off x="499204" y="1414436"/>
            <a:ext cx="10854596" cy="352370"/>
          </a:xfrm>
        </p:spPr>
        <p:txBody>
          <a:bodyPr anchor="t" anchorCtr="0">
            <a:noAutofit/>
          </a:bodyPr>
          <a:lstStyle>
            <a:lvl1pPr marL="0" indent="0">
              <a:buFont typeface="Arial" panose="020B0604020202020204" pitchFamily="34" charset="0"/>
              <a:buNone/>
              <a:defRPr sz="2000" b="1">
                <a:solidFill>
                  <a:schemeClr val="tx2"/>
                </a:solidFill>
              </a:defRPr>
            </a:lvl1pPr>
          </a:lstStyle>
          <a:p>
            <a:pPr lvl="0"/>
            <a:r>
              <a:rPr lang="en-US" dirty="0"/>
              <a:t>Click to edit subhead</a:t>
            </a:r>
          </a:p>
        </p:txBody>
      </p:sp>
      <p:sp>
        <p:nvSpPr>
          <p:cNvPr id="10" name="Title 14">
            <a:extLst>
              <a:ext uri="{FF2B5EF4-FFF2-40B4-BE49-F238E27FC236}">
                <a16:creationId xmlns:a16="http://schemas.microsoft.com/office/drawing/2014/main" id="{456DD811-E2CA-6B44-A2DA-CC9B043AFD96}"/>
              </a:ext>
            </a:extLst>
          </p:cNvPr>
          <p:cNvSpPr>
            <a:spLocks noGrp="1"/>
          </p:cNvSpPr>
          <p:nvPr>
            <p:ph type="title" hasCustomPrompt="1"/>
          </p:nvPr>
        </p:nvSpPr>
        <p:spPr>
          <a:xfrm>
            <a:off x="498824" y="749015"/>
            <a:ext cx="10854976" cy="576470"/>
          </a:xfrm>
        </p:spPr>
        <p:txBody>
          <a:bodyPr anchor="ctr" anchorCtr="0"/>
          <a:lstStyle>
            <a:lvl1pPr>
              <a:defRPr/>
            </a:lvl1pPr>
          </a:lstStyle>
          <a:p>
            <a:r>
              <a:rPr lang="en-US" dirty="0"/>
              <a:t>Click to Edit Title</a:t>
            </a:r>
          </a:p>
        </p:txBody>
      </p:sp>
      <p:sp>
        <p:nvSpPr>
          <p:cNvPr id="7" name="Footer Placeholder 4">
            <a:extLst>
              <a:ext uri="{FF2B5EF4-FFF2-40B4-BE49-F238E27FC236}">
                <a16:creationId xmlns:a16="http://schemas.microsoft.com/office/drawing/2014/main" id="{AE7070BB-1588-3943-B95D-09AD728B6372}"/>
              </a:ext>
            </a:extLst>
          </p:cNvPr>
          <p:cNvSpPr>
            <a:spLocks noGrp="1"/>
          </p:cNvSpPr>
          <p:nvPr>
            <p:ph type="ftr" sz="quarter" idx="3"/>
          </p:nvPr>
        </p:nvSpPr>
        <p:spPr>
          <a:xfrm>
            <a:off x="495999" y="6229850"/>
            <a:ext cx="108549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91964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2 Title an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289527" y="1299313"/>
            <a:ext cx="1144591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289527" y="8467"/>
            <a:ext cx="11445916" cy="1143000"/>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71981" y="5907089"/>
            <a:ext cx="8954569" cy="305903"/>
          </a:xfrm>
        </p:spPr>
        <p:txBody>
          <a:bodyPr>
            <a:normAutofit/>
          </a:bodyPr>
          <a:lstStyle>
            <a:lvl1pPr marL="0" indent="0">
              <a:buNone/>
              <a:defRPr sz="1333">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998349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4693" y="6477000"/>
            <a:ext cx="12187311" cy="381000"/>
          </a:xfrm>
        </p:spPr>
        <p:txBody>
          <a:bodyPr anchor="b">
            <a:noAutofit/>
          </a:bodyPr>
          <a:lstStyle>
            <a:lvl1pPr marL="0" indent="0" algn="r">
              <a:buNone/>
              <a:defRPr sz="900" baseline="0">
                <a:solidFill>
                  <a:schemeClr val="tx1"/>
                </a:solidFill>
              </a:defRPr>
            </a:lvl1pPr>
            <a:lvl2pPr marL="457178" indent="0" algn="r">
              <a:buNone/>
              <a:defRPr sz="1000">
                <a:solidFill>
                  <a:schemeClr val="bg1">
                    <a:lumMod val="50000"/>
                  </a:schemeClr>
                </a:solidFill>
              </a:defRPr>
            </a:lvl2pPr>
            <a:lvl3pPr marL="914354" indent="0" algn="r">
              <a:buNone/>
              <a:defRPr sz="1000">
                <a:solidFill>
                  <a:schemeClr val="bg1">
                    <a:lumMod val="50000"/>
                  </a:schemeClr>
                </a:solidFill>
              </a:defRPr>
            </a:lvl3pPr>
            <a:lvl4pPr marL="1371532" indent="0" algn="r">
              <a:buNone/>
              <a:defRPr sz="1000">
                <a:solidFill>
                  <a:schemeClr val="bg1">
                    <a:lumMod val="50000"/>
                  </a:schemeClr>
                </a:solidFill>
              </a:defRPr>
            </a:lvl4pPr>
            <a:lvl5pPr marL="1828709" indent="0" algn="r">
              <a:buNone/>
              <a:defRPr sz="1000">
                <a:solidFill>
                  <a:schemeClr val="bg1">
                    <a:lumMod val="50000"/>
                  </a:schemeClr>
                </a:solidFill>
              </a:defRPr>
            </a:lvl5pPr>
          </a:lstStyle>
          <a:p>
            <a:pPr lvl="0"/>
            <a:r>
              <a:rPr lang="en-US" dirty="0"/>
              <a:t>Insert References</a:t>
            </a:r>
          </a:p>
        </p:txBody>
      </p:sp>
      <p:sp>
        <p:nvSpPr>
          <p:cNvPr id="4" name="Title 3">
            <a:extLst>
              <a:ext uri="{FF2B5EF4-FFF2-40B4-BE49-F238E27FC236}">
                <a16:creationId xmlns:a16="http://schemas.microsoft.com/office/drawing/2014/main" id="{2F7CB29F-41A9-4986-A42A-1C11543412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9472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8824" y="1535113"/>
            <a:ext cx="5497693" cy="639763"/>
          </a:xfrm>
        </p:spPr>
        <p:txBody>
          <a:bodyPr anchor="b">
            <a:norm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98824" y="2174875"/>
            <a:ext cx="5497693" cy="3951288"/>
          </a:xfrm>
        </p:spPr>
        <p:txBody>
          <a:bodyPr>
            <a:normAutofit/>
          </a:bodyPr>
          <a:lstStyle>
            <a:lvl1pPr>
              <a:defRPr sz="2000"/>
            </a:lvl1pPr>
            <a:lvl2pPr>
              <a:defRPr sz="20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norm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000"/>
            </a:lvl1pPr>
            <a:lvl2pPr>
              <a:defRPr sz="2000"/>
            </a:lvl2pPr>
            <a:lvl3pPr>
              <a:defRPr sz="2000"/>
            </a:lvl3pPr>
            <a:lvl4pPr>
              <a:defRPr sz="2000"/>
            </a:lvl4pPr>
            <a:lvl5pPr>
              <a:defRPr sz="20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6278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9C53B-0E48-A640-92D9-A0395715879C}"/>
              </a:ext>
            </a:extLst>
          </p:cNvPr>
          <p:cNvSpPr>
            <a:spLocks noGrp="1"/>
          </p:cNvSpPr>
          <p:nvPr>
            <p:ph idx="1" hasCustomPrompt="1"/>
          </p:nvPr>
        </p:nvSpPr>
        <p:spPr>
          <a:xfrm>
            <a:off x="498825" y="1955111"/>
            <a:ext cx="5205494" cy="4329240"/>
          </a:xfrm>
        </p:spPr>
        <p:txBody>
          <a:bodyPr>
            <a:normAutofit/>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FC000E63-56C3-F74D-A3A2-CEC3664BBE32}"/>
              </a:ext>
            </a:extLst>
          </p:cNvPr>
          <p:cNvSpPr>
            <a:spLocks noGrp="1"/>
          </p:cNvSpPr>
          <p:nvPr>
            <p:ph idx="18" hasCustomPrompt="1"/>
          </p:nvPr>
        </p:nvSpPr>
        <p:spPr>
          <a:xfrm>
            <a:off x="6148307" y="1955111"/>
            <a:ext cx="5205494" cy="4329240"/>
          </a:xfrm>
        </p:spPr>
        <p:txBody>
          <a:bodyPr>
            <a:normAutofit/>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a:extLst>
              <a:ext uri="{FF2B5EF4-FFF2-40B4-BE49-F238E27FC236}">
                <a16:creationId xmlns:a16="http://schemas.microsoft.com/office/drawing/2014/main" id="{2049E3E1-9B49-B643-B610-CFABE1692E37}"/>
              </a:ext>
            </a:extLst>
          </p:cNvPr>
          <p:cNvSpPr>
            <a:spLocks noGrp="1"/>
          </p:cNvSpPr>
          <p:nvPr>
            <p:ph type="body" sz="quarter" idx="17" hasCustomPrompt="1"/>
          </p:nvPr>
        </p:nvSpPr>
        <p:spPr>
          <a:xfrm>
            <a:off x="499204" y="1414436"/>
            <a:ext cx="10854596" cy="352370"/>
          </a:xfrm>
        </p:spPr>
        <p:txBody>
          <a:bodyPr wrap="none" anchor="t" anchorCtr="0">
            <a:noAutofit/>
          </a:bodyPr>
          <a:lstStyle>
            <a:lvl1pPr marL="0" indent="0">
              <a:buFont typeface="Arial" panose="020B0604020202020204" pitchFamily="34" charset="0"/>
              <a:buNone/>
              <a:defRPr sz="2000" b="1">
                <a:solidFill>
                  <a:schemeClr val="tx2"/>
                </a:solidFill>
              </a:defRPr>
            </a:lvl1pPr>
          </a:lstStyle>
          <a:p>
            <a:pPr lvl="0"/>
            <a:r>
              <a:rPr lang="en-US" dirty="0"/>
              <a:t>Click to Edit Subhead</a:t>
            </a:r>
          </a:p>
        </p:txBody>
      </p:sp>
      <p:sp>
        <p:nvSpPr>
          <p:cNvPr id="11" name="Title 14">
            <a:extLst>
              <a:ext uri="{FF2B5EF4-FFF2-40B4-BE49-F238E27FC236}">
                <a16:creationId xmlns:a16="http://schemas.microsoft.com/office/drawing/2014/main" id="{EFF3D796-088F-F04A-9821-E0663515227F}"/>
              </a:ext>
            </a:extLst>
          </p:cNvPr>
          <p:cNvSpPr>
            <a:spLocks noGrp="1"/>
          </p:cNvSpPr>
          <p:nvPr>
            <p:ph type="title" hasCustomPrompt="1"/>
          </p:nvPr>
        </p:nvSpPr>
        <p:spPr>
          <a:xfrm>
            <a:off x="498824" y="749015"/>
            <a:ext cx="10854976" cy="576470"/>
          </a:xfrm>
        </p:spPr>
        <p:txBody>
          <a:bodyPr wrap="none" anchor="ctr" anchorCtr="0"/>
          <a:lstStyle/>
          <a:p>
            <a:r>
              <a:rPr lang="en-US" dirty="0"/>
              <a:t>Click to Edit Title</a:t>
            </a:r>
          </a:p>
        </p:txBody>
      </p:sp>
    </p:spTree>
    <p:extLst>
      <p:ext uri="{BB962C8B-B14F-4D97-AF65-F5344CB8AC3E}">
        <p14:creationId xmlns:p14="http://schemas.microsoft.com/office/powerpoint/2010/main" val="2468207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F3EB736C-ECEF-F043-94EA-5373B817F3B4}"/>
              </a:ext>
            </a:extLst>
          </p:cNvPr>
          <p:cNvSpPr>
            <a:spLocks noGrp="1"/>
          </p:cNvSpPr>
          <p:nvPr>
            <p:ph type="body" sz="quarter" idx="18" hasCustomPrompt="1"/>
          </p:nvPr>
        </p:nvSpPr>
        <p:spPr>
          <a:xfrm>
            <a:off x="498824" y="2284818"/>
            <a:ext cx="5079328" cy="3914251"/>
          </a:xfrm>
        </p:spPr>
        <p:txBody>
          <a:bodyPr>
            <a:normAutofit/>
          </a:bodyPr>
          <a:lstStyle>
            <a:lvl1pPr>
              <a:defRPr sz="1800"/>
            </a:lvl1pPr>
            <a:lvl2pPr>
              <a:defRPr sz="1600"/>
            </a:lvl2pPr>
            <a:lvl3pPr>
              <a:defRPr sz="1400"/>
            </a:lvl3pPr>
            <a:lvl4pPr>
              <a:defRPr sz="1400"/>
            </a:lvl4pPr>
            <a:lvl5pPr>
              <a:defRPr sz="1400"/>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8">
            <a:extLst>
              <a:ext uri="{FF2B5EF4-FFF2-40B4-BE49-F238E27FC236}">
                <a16:creationId xmlns:a16="http://schemas.microsoft.com/office/drawing/2014/main" id="{A278216D-F835-6549-B3FD-4E696C0F6C39}"/>
              </a:ext>
            </a:extLst>
          </p:cNvPr>
          <p:cNvSpPr>
            <a:spLocks noGrp="1"/>
          </p:cNvSpPr>
          <p:nvPr>
            <p:ph type="body" sz="quarter" idx="13" hasCustomPrompt="1"/>
          </p:nvPr>
        </p:nvSpPr>
        <p:spPr>
          <a:xfrm>
            <a:off x="498824" y="1952896"/>
            <a:ext cx="5079328" cy="261144"/>
          </a:xfrm>
        </p:spPr>
        <p:txBody>
          <a:bodyPr>
            <a:noAutofit/>
          </a:bodyPr>
          <a:lstStyle>
            <a:lvl1pPr marL="0" indent="0">
              <a:buFont typeface="Arial" panose="020B0604020202020204" pitchFamily="34" charset="0"/>
              <a:buNone/>
              <a:defRPr sz="1800" b="1">
                <a:solidFill>
                  <a:schemeClr val="tx2"/>
                </a:solidFill>
              </a:defRPr>
            </a:lvl1pPr>
          </a:lstStyle>
          <a:p>
            <a:pPr lvl="0"/>
            <a:r>
              <a:rPr lang="en-US" dirty="0"/>
              <a:t>Edit text</a:t>
            </a:r>
          </a:p>
        </p:txBody>
      </p:sp>
      <p:sp>
        <p:nvSpPr>
          <p:cNvPr id="9" name="Text Placeholder 8">
            <a:extLst>
              <a:ext uri="{FF2B5EF4-FFF2-40B4-BE49-F238E27FC236}">
                <a16:creationId xmlns:a16="http://schemas.microsoft.com/office/drawing/2014/main" id="{333B26F7-7DBA-9149-92EC-DDF4123B5720}"/>
              </a:ext>
            </a:extLst>
          </p:cNvPr>
          <p:cNvSpPr>
            <a:spLocks noGrp="1"/>
          </p:cNvSpPr>
          <p:nvPr>
            <p:ph type="body" sz="quarter" idx="17" hasCustomPrompt="1"/>
          </p:nvPr>
        </p:nvSpPr>
        <p:spPr>
          <a:xfrm>
            <a:off x="499204" y="1414436"/>
            <a:ext cx="10854596" cy="352370"/>
          </a:xfrm>
        </p:spPr>
        <p:txBody>
          <a:bodyPr wrap="none" anchor="t" anchorCtr="0">
            <a:noAutofit/>
          </a:bodyPr>
          <a:lstStyle>
            <a:lvl1pPr marL="0" indent="0">
              <a:buFont typeface="Arial" panose="020B0604020202020204" pitchFamily="34" charset="0"/>
              <a:buNone/>
              <a:defRPr sz="2000" b="1">
                <a:solidFill>
                  <a:schemeClr val="tx2"/>
                </a:solidFill>
              </a:defRPr>
            </a:lvl1pPr>
          </a:lstStyle>
          <a:p>
            <a:pPr lvl="0"/>
            <a:r>
              <a:rPr lang="en-US" dirty="0"/>
              <a:t>Click to Edit Subhead</a:t>
            </a:r>
          </a:p>
        </p:txBody>
      </p:sp>
      <p:sp>
        <p:nvSpPr>
          <p:cNvPr id="13" name="Title 14">
            <a:extLst>
              <a:ext uri="{FF2B5EF4-FFF2-40B4-BE49-F238E27FC236}">
                <a16:creationId xmlns:a16="http://schemas.microsoft.com/office/drawing/2014/main" id="{29BDCF8F-9026-A240-A34F-D6BB331D11CE}"/>
              </a:ext>
            </a:extLst>
          </p:cNvPr>
          <p:cNvSpPr>
            <a:spLocks noGrp="1"/>
          </p:cNvSpPr>
          <p:nvPr>
            <p:ph type="title" hasCustomPrompt="1"/>
          </p:nvPr>
        </p:nvSpPr>
        <p:spPr>
          <a:xfrm>
            <a:off x="498824" y="749015"/>
            <a:ext cx="10854976" cy="576470"/>
          </a:xfrm>
        </p:spPr>
        <p:txBody>
          <a:bodyPr wrap="none" anchor="ctr" anchorCtr="0"/>
          <a:lstStyle/>
          <a:p>
            <a:r>
              <a:rPr lang="en-US" dirty="0"/>
              <a:t>Click to Edit Title</a:t>
            </a:r>
          </a:p>
        </p:txBody>
      </p:sp>
      <p:sp>
        <p:nvSpPr>
          <p:cNvPr id="10" name="Content Placeholder 2">
            <a:extLst>
              <a:ext uri="{FF2B5EF4-FFF2-40B4-BE49-F238E27FC236}">
                <a16:creationId xmlns:a16="http://schemas.microsoft.com/office/drawing/2014/main" id="{EBC40BFE-ED70-0047-B2BB-3221D262BB54}"/>
              </a:ext>
            </a:extLst>
          </p:cNvPr>
          <p:cNvSpPr>
            <a:spLocks noGrp="1"/>
          </p:cNvSpPr>
          <p:nvPr>
            <p:ph idx="31" hasCustomPrompt="1"/>
          </p:nvPr>
        </p:nvSpPr>
        <p:spPr>
          <a:xfrm>
            <a:off x="5716282" y="2284818"/>
            <a:ext cx="5637517" cy="3914251"/>
          </a:xfrm>
        </p:spPr>
        <p:txBody>
          <a:bodyPr>
            <a:normAutofit/>
          </a:bodyPr>
          <a:lstStyle>
            <a:lvl1pPr marL="0" indent="0">
              <a:buFontTx/>
              <a:buNone/>
              <a:defRPr sz="1800"/>
            </a:lvl1pPr>
            <a:lvl2pPr marL="321405" indent="0">
              <a:buFontTx/>
              <a:buNone/>
              <a:defRPr sz="1300"/>
            </a:lvl2pPr>
            <a:lvl3pPr marL="543611" indent="0">
              <a:buFontTx/>
              <a:buNone/>
              <a:defRPr sz="1200"/>
            </a:lvl3pPr>
            <a:lvl4pPr marL="749943" indent="0">
              <a:buFontTx/>
              <a:buNone/>
              <a:defRPr sz="1200"/>
            </a:lvl4pPr>
            <a:lvl5pPr marL="947548" indent="0">
              <a:buFontTx/>
              <a:buNone/>
              <a:defRPr sz="1200"/>
            </a:lvl5pPr>
            <a:lvl6pPr>
              <a:defRPr sz="2000"/>
            </a:lvl6pPr>
            <a:lvl7pPr>
              <a:defRPr sz="2000"/>
            </a:lvl7pPr>
            <a:lvl8pPr>
              <a:defRPr sz="2000"/>
            </a:lvl8pPr>
            <a:lvl9pPr>
              <a:defRPr sz="2000"/>
            </a:lvl9pPr>
          </a:lstStyle>
          <a:p>
            <a:pPr lvl="0"/>
            <a:r>
              <a:rPr lang="en-US" dirty="0"/>
              <a:t> Click to edit</a:t>
            </a:r>
          </a:p>
        </p:txBody>
      </p:sp>
    </p:spTree>
    <p:extLst>
      <p:ext uri="{BB962C8B-B14F-4D97-AF65-F5344CB8AC3E}">
        <p14:creationId xmlns:p14="http://schemas.microsoft.com/office/powerpoint/2010/main" val="106394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5838825" y="1710266"/>
            <a:ext cx="6353175" cy="357505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38343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1710266"/>
            <a:ext cx="12192000" cy="403028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710266"/>
            <a:ext cx="6534149" cy="35750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158751"/>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
        <p:nvSpPr>
          <p:cNvPr id="9" name="Freeform 7">
            <a:hlinkClick r:id="rId2" tooltip="Learn More"/>
            <a:extLst>
              <a:ext uri="{FF2B5EF4-FFF2-40B4-BE49-F238E27FC236}">
                <a16:creationId xmlns:a16="http://schemas.microsoft.com/office/drawing/2014/main" id="{3DB0BEE9-4405-489F-BE6A-A8FFDA151BE0}"/>
              </a:ext>
            </a:extLst>
          </p:cNvPr>
          <p:cNvSpPr/>
          <p:nvPr userDrawn="1"/>
        </p:nvSpPr>
        <p:spPr>
          <a:xfrm>
            <a:off x="11577723" y="6297027"/>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solidFill>
              <a:srgbClr val="ED6B2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733">
              <a:solidFill>
                <a:srgbClr val="ED6B2A"/>
              </a:solidFill>
            </a:endParaRPr>
          </a:p>
        </p:txBody>
      </p:sp>
    </p:spTree>
    <p:extLst>
      <p:ext uri="{BB962C8B-B14F-4D97-AF65-F5344CB8AC3E}">
        <p14:creationId xmlns:p14="http://schemas.microsoft.com/office/powerpoint/2010/main" val="26477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p:cNvSpPr/>
          <p:nvPr userDrawn="1"/>
        </p:nvSpPr>
        <p:spPr>
          <a:xfrm>
            <a:off x="0" y="1023730"/>
            <a:ext cx="12192000" cy="583427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023729"/>
            <a:ext cx="6534149" cy="570506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158751"/>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418853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124226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w/logo">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201500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33282238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6185"/>
            <a:ext cx="77724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p:nvSpPr>
        <p:spPr>
          <a:xfrm>
            <a:off x="7424808" y="6091706"/>
            <a:ext cx="4145280" cy="559136"/>
          </a:xfrm>
          <a:prstGeom prst="rect">
            <a:avLst/>
          </a:prstGeom>
          <a:noFill/>
        </p:spPr>
        <p:txBody>
          <a:bodyPr wrap="square" lIns="97536" tIns="0" rIns="97536" bIns="0" rtlCol="0" anchor="b" anchorCtr="0">
            <a:noAutofit/>
          </a:bodyPr>
          <a:lstStyle/>
          <a:p>
            <a:pPr algn="r">
              <a:lnSpc>
                <a:spcPct val="90000"/>
              </a:lnSpc>
            </a:pPr>
            <a:r>
              <a:rPr lang="en-US" sz="1867" dirty="0">
                <a:solidFill>
                  <a:srgbClr val="ED6B2A"/>
                </a:solidFill>
              </a:rPr>
              <a:t>AdvancingDialysis.org</a:t>
            </a:r>
          </a:p>
        </p:txBody>
      </p:sp>
      <p:pic>
        <p:nvPicPr>
          <p:cNvPr id="8" name="Picture 7" descr="NXS-AdvancingDialysis-Horizontal.png"/>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906934" y="436034"/>
            <a:ext cx="2912533" cy="51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52956"/>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2" r:id="rId3"/>
    <p:sldLayoutId id="2147483683" r:id="rId4"/>
    <p:sldLayoutId id="2147483680" r:id="rId5"/>
    <p:sldLayoutId id="2147483704" r:id="rId6"/>
    <p:sldLayoutId id="2147483676" r:id="rId7"/>
    <p:sldLayoutId id="2147483678" r:id="rId8"/>
    <p:sldLayoutId id="2147483664" r:id="rId9"/>
    <p:sldLayoutId id="2147483681" r:id="rId10"/>
    <p:sldLayoutId id="2147483707" r:id="rId11"/>
    <p:sldLayoutId id="2147483688" r:id="rId12"/>
    <p:sldLayoutId id="2147483706" r:id="rId13"/>
    <p:sldLayoutId id="2147483697" r:id="rId14"/>
    <p:sldLayoutId id="2147483698" r:id="rId15"/>
    <p:sldLayoutId id="2147483699" r:id="rId16"/>
    <p:sldLayoutId id="2147483702" r:id="rId17"/>
    <p:sldLayoutId id="2147483703" r:id="rId18"/>
    <p:sldLayoutId id="2147483705" r:id="rId19"/>
    <p:sldLayoutId id="2147483708" r:id="rId20"/>
    <p:sldLayoutId id="2147483711" r:id="rId21"/>
    <p:sldLayoutId id="2147483712" r:id="rId22"/>
    <p:sldLayoutId id="2147483713" r:id="rId23"/>
    <p:sldLayoutId id="2147483716"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Lst>
  <p:txStyles>
    <p:titleStyle>
      <a:lvl1pPr algn="l" defTabSz="914377" rtl="0" eaLnBrk="1" fontAlgn="base" hangingPunct="1">
        <a:spcBef>
          <a:spcPct val="0"/>
        </a:spcBef>
        <a:spcAft>
          <a:spcPct val="0"/>
        </a:spcAft>
        <a:defRPr sz="3200" kern="1200">
          <a:solidFill>
            <a:schemeClr val="tx1"/>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p:titleStyle>
    <p:body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6.xml"/><Relationship Id="rId1" Type="http://schemas.openxmlformats.org/officeDocument/2006/relationships/tags" Target="../tags/tag13.xml"/><Relationship Id="rId5" Type="http://schemas.openxmlformats.org/officeDocument/2006/relationships/hyperlink" Target="https://www.federalregister.gov/public-inspection/2021-23907/medicare-program-end-stage-renal-disease-prospective-payment-system-payment-for-renal-dialysis" TargetMode="External"/><Relationship Id="rId4" Type="http://schemas.openxmlformats.org/officeDocument/2006/relationships/hyperlink" Target="https://www.federalregister.gov/documents/2020/09/29/2020-20907/medicare-program-specialty-care-models-to-improve-quality-of-care-and-reduce-expenditure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https://www.federalregister.gov/documents/2020/09/29/2020-20907/medicare-program-specialty-care-models-to-improve-quality-of-care-and-reduce-expenditures" TargetMode="External"/><Relationship Id="rId5" Type="http://schemas.openxmlformats.org/officeDocument/2006/relationships/hyperlink" Target="https://www.dartmouthatlas.org/interactive-apps/medicare-reimbursements/#hrr"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ags" Target="../tags/tag15.xml"/><Relationship Id="rId5" Type="http://schemas.openxmlformats.org/officeDocument/2006/relationships/hyperlink" Target="https://www.federalregister.gov/documents/2020/09/29/2020-20907/medicare-program-specialty-care-models-to-improve-quality-of-care-and-reduce-expenditures" TargetMode="Externa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s://www.federalregister.gov/documents/2020/09/29/2020-20907/medicare-program-specialty-care-models-to-improve-quality-of-care-and-reduce-expenditures" TargetMode="External"/><Relationship Id="rId3" Type="http://schemas.openxmlformats.org/officeDocument/2006/relationships/notesSlide" Target="../notesSlides/notesSlide13.xml"/><Relationship Id="rId7" Type="http://schemas.openxmlformats.org/officeDocument/2006/relationships/diagramColors" Target="../diagrams/colors1.xml"/><Relationship Id="rId12" Type="http://schemas.openxmlformats.org/officeDocument/2006/relationships/image" Target="../media/image33.png"/><Relationship Id="rId2" Type="http://schemas.openxmlformats.org/officeDocument/2006/relationships/slideLayout" Target="../slideLayouts/slideLayout34.xml"/><Relationship Id="rId1" Type="http://schemas.openxmlformats.org/officeDocument/2006/relationships/tags" Target="../tags/tag16.xml"/><Relationship Id="rId6" Type="http://schemas.openxmlformats.org/officeDocument/2006/relationships/diagramQuickStyle" Target="../diagrams/quickStyle1.xml"/><Relationship Id="rId11" Type="http://schemas.openxmlformats.org/officeDocument/2006/relationships/image" Target="../media/image32.png"/><Relationship Id="rId5" Type="http://schemas.openxmlformats.org/officeDocument/2006/relationships/diagramLayout" Target="../diagrams/layout1.xml"/><Relationship Id="rId10" Type="http://schemas.openxmlformats.org/officeDocument/2006/relationships/image" Target="../media/image31.png"/><Relationship Id="rId4" Type="http://schemas.openxmlformats.org/officeDocument/2006/relationships/diagramData" Target="../diagrams/data1.xml"/><Relationship Id="rId9" Type="http://schemas.openxmlformats.org/officeDocument/2006/relationships/image" Target="../media/image30.png"/><Relationship Id="rId14" Type="http://schemas.openxmlformats.org/officeDocument/2006/relationships/hyperlink" Target="https://www.federalregister.gov/public-inspection/2021-23907/medicare-program-end-stage-renal-disease-prospective-payment-system-payment-for-renal-dialysi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ederalregister.gov/public-inspection/2021-23907/medicare-program-end-stage-renal-disease-prospective-payment-system-payment-for-renal-dialysis"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hyperlink" Target="https://www.hhs.gov/guidance/sites/default/files/hhs-guidance-documents/bp102c15_0_0.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ederalregister.gov/public-inspection/2021-23907/medicare-program-end-stage-renal-disease-prospective-payment-system-payment-for-renal-dialysis" TargetMode="External"/><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hyperlink" Target="https://www.hhs.gov/guidance/sites/default/files/hhs-guidance-documents/bp102c15_0_0.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ederalregister.gov/public-inspection/2021-23907/medicare-program-end-stage-renal-disease-prospective-payment-system-payment-for-renal-dialysis"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hyperlink" Target="https://www.hhs.gov/guidance/sites/default/files/hhs-guidance-documents/bp102c15_0_0.pdf"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hyperlink" Target="https://www.federalregister.gov/documents/2020/09/29/2020-20907/medicare-program-specialty-care-models-to-improve-quality-of-care-and-reduce-expenditures" TargetMode="External"/><Relationship Id="rId3" Type="http://schemas.openxmlformats.org/officeDocument/2006/relationships/notesSlide" Target="../notesSlides/notesSlide17.xml"/><Relationship Id="rId7" Type="http://schemas.openxmlformats.org/officeDocument/2006/relationships/diagramColors" Target="../diagrams/colors2.xml"/><Relationship Id="rId12" Type="http://schemas.openxmlformats.org/officeDocument/2006/relationships/image" Target="../media/image33.png"/><Relationship Id="rId2" Type="http://schemas.openxmlformats.org/officeDocument/2006/relationships/slideLayout" Target="../slideLayouts/slideLayout34.xml"/><Relationship Id="rId1" Type="http://schemas.openxmlformats.org/officeDocument/2006/relationships/tags" Target="../tags/tag17.xml"/><Relationship Id="rId6" Type="http://schemas.openxmlformats.org/officeDocument/2006/relationships/diagramQuickStyle" Target="../diagrams/quickStyle2.xml"/><Relationship Id="rId11" Type="http://schemas.openxmlformats.org/officeDocument/2006/relationships/image" Target="../media/image32.png"/><Relationship Id="rId5" Type="http://schemas.openxmlformats.org/officeDocument/2006/relationships/diagramLayout" Target="../diagrams/layout2.xml"/><Relationship Id="rId10" Type="http://schemas.openxmlformats.org/officeDocument/2006/relationships/image" Target="../media/image31.png"/><Relationship Id="rId4" Type="http://schemas.openxmlformats.org/officeDocument/2006/relationships/diagramData" Target="../diagrams/data2.xml"/><Relationship Id="rId9" Type="http://schemas.openxmlformats.org/officeDocument/2006/relationships/image" Target="../media/image30.png"/><Relationship Id="rId14" Type="http://schemas.openxmlformats.org/officeDocument/2006/relationships/hyperlink" Target="https://www.federalregister.gov/public-inspection/2021-23907/medicare-program-end-stage-renal-disease-prospective-payment-system-payment-for-renal-dialysi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4.xml"/><Relationship Id="rId1" Type="http://schemas.openxmlformats.org/officeDocument/2006/relationships/tags" Target="../tags/tag18.xml"/><Relationship Id="rId6" Type="http://schemas.openxmlformats.org/officeDocument/2006/relationships/hyperlink" Target="https://www.federalregister.gov/public-inspection/2021-23907/medicare-program-end-stage-renal-disease-prospective-payment-system-payment-for-renal-dialysis" TargetMode="External"/><Relationship Id="rId5" Type="http://schemas.openxmlformats.org/officeDocument/2006/relationships/hyperlink" Target="https://www.federalregister.gov/documents/2020/09/29/2020-20907/medicare-program-specialty-care-models-to-improve-quality-of-care-and-reduce-expenditures" TargetMode="Externa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7.xml"/><Relationship Id="rId1" Type="http://schemas.openxmlformats.org/officeDocument/2006/relationships/tags" Target="../tags/tag19.xml"/><Relationship Id="rId5" Type="http://schemas.openxmlformats.org/officeDocument/2006/relationships/hyperlink" Target="https://www.federalregister.gov/public-inspection/2021-23907/medicare-program-end-stage-renal-disease-prospective-payment-system-payment-for-renal-dialysis" TargetMode="External"/><Relationship Id="rId4" Type="http://schemas.openxmlformats.org/officeDocument/2006/relationships/hyperlink" Target="https://www.federalregister.gov/documents/2020/09/29/2020-20907/medicare-program-specialty-care-models-to-improve-quality-of-care-and-reduce-expenditur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hyperlink" Target="https://www.cms.gov/newsroom/fact-sheets/cms-updates-policies-and-payment-rates-end-stage-renal-disease-prospective-payment-system-cms-1651-f" TargetMode="External"/><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6.xml"/><Relationship Id="rId1" Type="http://schemas.openxmlformats.org/officeDocument/2006/relationships/tags" Target="../tags/tag20.xml"/><Relationship Id="rId6" Type="http://schemas.openxmlformats.org/officeDocument/2006/relationships/hyperlink" Target="https://www.federalregister.gov/documents/2020/09/29/2020-20907/medicare-program-specialty-care-models-to-improve-quality-of-care-and-reduce-expenditures"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hyperlink" Target="https://www.federalregister.gov/documents/2020/09/29/2020-20907/medicare-program-specialty-care-models-to-improve-quality-of-care-and-reduce-expenditures" TargetMode="External"/><Relationship Id="rId3" Type="http://schemas.openxmlformats.org/officeDocument/2006/relationships/notesSlide" Target="../notesSlides/notesSlide21.xml"/><Relationship Id="rId7" Type="http://schemas.openxmlformats.org/officeDocument/2006/relationships/diagramColors" Target="../diagrams/colors3.xml"/><Relationship Id="rId12" Type="http://schemas.openxmlformats.org/officeDocument/2006/relationships/image" Target="../media/image33.png"/><Relationship Id="rId2" Type="http://schemas.openxmlformats.org/officeDocument/2006/relationships/slideLayout" Target="../slideLayouts/slideLayout34.xml"/><Relationship Id="rId1" Type="http://schemas.openxmlformats.org/officeDocument/2006/relationships/tags" Target="../tags/tag21.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openxmlformats.org/officeDocument/2006/relationships/image" Target="../media/image31.png"/><Relationship Id="rId4" Type="http://schemas.openxmlformats.org/officeDocument/2006/relationships/diagramData" Target="../diagrams/data3.xml"/><Relationship Id="rId9" Type="http://schemas.openxmlformats.org/officeDocument/2006/relationships/image" Target="../media/image30.png"/><Relationship Id="rId14" Type="http://schemas.openxmlformats.org/officeDocument/2006/relationships/hyperlink" Target="https://www.federalregister.gov/public-inspection/2021-23907/medicare-program-end-stage-renal-disease-prospective-payment-system-payment-for-renal-dialysi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6.xml"/><Relationship Id="rId5" Type="http://schemas.openxmlformats.org/officeDocument/2006/relationships/hyperlink" Target="https://www.federalregister.gov/public-inspection/2021-23907/medicare-program-end-stage-renal-disease-prospective-payment-system-payment-for-renal-dialysis" TargetMode="External"/><Relationship Id="rId4" Type="http://schemas.openxmlformats.org/officeDocument/2006/relationships/hyperlink" Target="https://www.federalregister.gov/documents/2020/09/29/2020-20907/medicare-program-specialty-care-models-to-improve-quality-of-care-and-reduce-expenditure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4.xml"/><Relationship Id="rId1" Type="http://schemas.openxmlformats.org/officeDocument/2006/relationships/tags" Target="../tags/tag22.xml"/><Relationship Id="rId5" Type="http://schemas.openxmlformats.org/officeDocument/2006/relationships/hyperlink" Target="https://public-inspection.federalregister.gov/2021-23907.pdf" TargetMode="External"/><Relationship Id="rId4" Type="http://schemas.openxmlformats.org/officeDocument/2006/relationships/hyperlink" Target="https://www.federalregister.gov/documents/2020/09/29/2020-20907/medicare-program-specialty-care-models-to-improve-quality-of-care-and-reduce-expenditur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public-inspection.federalregister.gov/2021-23907.pdf" TargetMode="External"/><Relationship Id="rId2" Type="http://schemas.openxmlformats.org/officeDocument/2006/relationships/hyperlink" Target="https://www.federalregister.gov/documents/2020/09/29/2020-20907/medicare-program-specialty-care-models-to-improve-quality-of-care-and-reduce-expenditures" TargetMode="External"/><Relationship Id="rId1" Type="http://schemas.openxmlformats.org/officeDocument/2006/relationships/slideLayout" Target="../slideLayouts/slideLayout3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hyperlink" Target="https://www.federalregister.gov/documents/2020/09/29/2020-20907/medicare-program-specialty-care-models-to-improve-quality-of-care-and-reduce-expenditures" TargetMode="Externa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https://public-inspection.federalregister.gov/2021-23907.pdf" TargetMode="External"/><Relationship Id="rId2" Type="http://schemas.openxmlformats.org/officeDocument/2006/relationships/chart" Target="../charts/chart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hyperlink" Target="https://innovation.cms.gov/media/document/esrd-model-my1-benchmarks/" TargetMode="External"/><Relationship Id="rId2" Type="http://schemas.openxmlformats.org/officeDocument/2006/relationships/image" Target="../media/image38.png"/><Relationship Id="rId1" Type="http://schemas.openxmlformats.org/officeDocument/2006/relationships/slideLayout" Target="../slideLayouts/slideLayout37.xml"/><Relationship Id="rId5" Type="http://schemas.openxmlformats.org/officeDocument/2006/relationships/hyperlink" Target="https://innovation.cms.gov/media/document/esrd-model-my3-benchmarks" TargetMode="External"/><Relationship Id="rId4" Type="http://schemas.openxmlformats.org/officeDocument/2006/relationships/hyperlink" Target="https://innovation.cms.gov/media/document/esrd-model-my2-benchmark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innovation.cms.gov/media/document/esrd-model-my1-benchmarks/" TargetMode="External"/><Relationship Id="rId2" Type="http://schemas.openxmlformats.org/officeDocument/2006/relationships/image" Target="../media/image38.png"/><Relationship Id="rId1" Type="http://schemas.openxmlformats.org/officeDocument/2006/relationships/slideLayout" Target="../slideLayouts/slideLayout37.xml"/><Relationship Id="rId5" Type="http://schemas.openxmlformats.org/officeDocument/2006/relationships/hyperlink" Target="https://innovation.cms.gov/media/document/esrd-model-my3-benchmarks" TargetMode="External"/><Relationship Id="rId4" Type="http://schemas.openxmlformats.org/officeDocument/2006/relationships/hyperlink" Target="https://innovation.cms.gov/media/document/esrd-model-my2-benchmarks" TargetMode="Externa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hyperlink" Target="https://www.federalregister.gov/documents/2020/09/29/2020-20907/medicare-program-specialty-care-models-to-improve-quality-of-care-and-reduce-expenditures" TargetMode="External"/><Relationship Id="rId3" Type="http://schemas.openxmlformats.org/officeDocument/2006/relationships/notesSlide" Target="../notesSlides/notesSlide23.xml"/><Relationship Id="rId7" Type="http://schemas.openxmlformats.org/officeDocument/2006/relationships/diagramColors" Target="../diagrams/colors4.xml"/><Relationship Id="rId12" Type="http://schemas.openxmlformats.org/officeDocument/2006/relationships/image" Target="../media/image33.png"/><Relationship Id="rId2" Type="http://schemas.openxmlformats.org/officeDocument/2006/relationships/slideLayout" Target="../slideLayouts/slideLayout34.xml"/><Relationship Id="rId1" Type="http://schemas.openxmlformats.org/officeDocument/2006/relationships/tags" Target="../tags/tag23.xml"/><Relationship Id="rId6" Type="http://schemas.openxmlformats.org/officeDocument/2006/relationships/diagramQuickStyle" Target="../diagrams/quickStyle4.xml"/><Relationship Id="rId11" Type="http://schemas.openxmlformats.org/officeDocument/2006/relationships/image" Target="../media/image32.png"/><Relationship Id="rId5" Type="http://schemas.openxmlformats.org/officeDocument/2006/relationships/diagramLayout" Target="../diagrams/layout4.xml"/><Relationship Id="rId10" Type="http://schemas.openxmlformats.org/officeDocument/2006/relationships/image" Target="../media/image31.png"/><Relationship Id="rId4" Type="http://schemas.openxmlformats.org/officeDocument/2006/relationships/diagramData" Target="../diagrams/data4.xml"/><Relationship Id="rId9" Type="http://schemas.openxmlformats.org/officeDocument/2006/relationships/image" Target="../media/image30.png"/><Relationship Id="rId14" Type="http://schemas.openxmlformats.org/officeDocument/2006/relationships/hyperlink" Target="https://www.federalregister.gov/public-inspection/2021-23907/medicare-program-end-stage-renal-disease-prospective-payment-system-payment-for-renal-dialysi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24.xml"/><Relationship Id="rId7" Type="http://schemas.openxmlformats.org/officeDocument/2006/relationships/diagramQuickStyle" Target="../diagrams/quickStyle5.xml"/><Relationship Id="rId2" Type="http://schemas.openxmlformats.org/officeDocument/2006/relationships/slideLayout" Target="../slideLayouts/slideLayout34.xml"/><Relationship Id="rId1" Type="http://schemas.openxmlformats.org/officeDocument/2006/relationships/tags" Target="../tags/tag2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federalregister.gov/documents/2020/09/29/2020-20907/medicare-program-specialty-care-models-to-improve-quality-of-care-and-reduce-expenditures" TargetMode="External"/><Relationship Id="rId9" Type="http://schemas.microsoft.com/office/2007/relationships/diagramDrawing" Target="../diagrams/drawing5.xml"/></Relationships>
</file>

<file path=ppt/slides/_rels/slide31.xml.rels><?xml version="1.0" encoding="UTF-8" standalone="yes"?>
<Relationships xmlns="http://schemas.openxmlformats.org/package/2006/relationships"><Relationship Id="rId8" Type="http://schemas.openxmlformats.org/officeDocument/2006/relationships/hyperlink" Target="https://edit.cms.gov/newsroom/fact-sheets/end-stage-renal-disease-esrd-prospective-payment-system-pps-calendar-year-cy-2022-proposed-rule-cm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federalregister.gov/documents/2021/07/09/2021-14250/medicare-program-end-stage-renal-disease-prospective-payment-system-payment-for-renal-dialysis"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3.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hyperlink" Target="http://www.advancingdialysis.org/" TargetMode="Externa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35.xml"/><Relationship Id="rId1" Type="http://schemas.openxmlformats.org/officeDocument/2006/relationships/tags" Target="../tags/tag1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3" y="2061007"/>
            <a:ext cx="10247486" cy="2387600"/>
          </a:xfrm>
        </p:spPr>
        <p:txBody>
          <a:bodyPr>
            <a:normAutofit/>
          </a:bodyPr>
          <a:lstStyle/>
          <a:p>
            <a:r>
              <a:rPr lang="en-US" sz="4800" b="1" dirty="0"/>
              <a:t>ESRD Treatment Choices Mandatory Payment Model</a:t>
            </a:r>
          </a:p>
        </p:txBody>
      </p:sp>
      <p:sp>
        <p:nvSpPr>
          <p:cNvPr id="3" name="Subtitle 2"/>
          <p:cNvSpPr>
            <a:spLocks noGrp="1"/>
          </p:cNvSpPr>
          <p:nvPr>
            <p:ph type="subTitle" idx="1"/>
          </p:nvPr>
        </p:nvSpPr>
        <p:spPr>
          <a:xfrm>
            <a:off x="838204" y="5110610"/>
            <a:ext cx="5686774" cy="1137793"/>
          </a:xfrm>
        </p:spPr>
        <p:txBody>
          <a:bodyPr>
            <a:noAutofit/>
          </a:bodyPr>
          <a:lstStyle/>
          <a:p>
            <a:pPr>
              <a:lnSpc>
                <a:spcPct val="100000"/>
              </a:lnSpc>
              <a:spcBef>
                <a:spcPts val="0"/>
              </a:spcBef>
            </a:pPr>
            <a:r>
              <a:rPr lang="en-US" sz="2000" dirty="0"/>
              <a:t>Centers for Medicare &amp; Medicaid Services Specialty Care Model and Strategies for Success</a:t>
            </a:r>
            <a:endParaRPr lang="en-US" sz="1200" kern="0" dirty="0">
              <a:solidFill>
                <a:schemeClr val="tx1">
                  <a:lumMod val="60000"/>
                  <a:lumOff val="40000"/>
                </a:schemeClr>
              </a:solidFill>
            </a:endParaRPr>
          </a:p>
        </p:txBody>
      </p:sp>
      <p:sp>
        <p:nvSpPr>
          <p:cNvPr id="7" name="TextBox 6">
            <a:extLst>
              <a:ext uri="{FF2B5EF4-FFF2-40B4-BE49-F238E27FC236}">
                <a16:creationId xmlns:a16="http://schemas.microsoft.com/office/drawing/2014/main" id="{D42AB55E-558B-4B35-8767-22E51D246522}"/>
              </a:ext>
            </a:extLst>
          </p:cNvPr>
          <p:cNvSpPr txBox="1"/>
          <p:nvPr/>
        </p:nvSpPr>
        <p:spPr>
          <a:xfrm>
            <a:off x="0" y="4593276"/>
            <a:ext cx="12192000" cy="370998"/>
          </a:xfrm>
          <a:prstGeom prst="rect">
            <a:avLst/>
          </a:prstGeom>
          <a:gradFill flip="none" rotWithShape="1">
            <a:gsLst>
              <a:gs pos="0">
                <a:srgbClr val="ED7D31"/>
              </a:gs>
              <a:gs pos="74000">
                <a:srgbClr val="A5A5A5"/>
              </a:gs>
              <a:gs pos="83000">
                <a:sysClr val="window" lastClr="FFFFFF"/>
              </a:gs>
            </a:gsLst>
            <a:lin ang="0" scaled="1"/>
            <a:tileRect/>
          </a:gradFill>
          <a:ln>
            <a:noFill/>
          </a:ln>
        </p:spPr>
        <p:txBody>
          <a:bodyPr wrap="square" lIns="685800" rtlCol="0">
            <a:spAutoFit/>
          </a:bodyPr>
          <a:lstStyle/>
          <a:p>
            <a:pPr marL="225425" marR="0" lvl="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a:ea typeface="Adobe Fan Heiti Std B" panose="020B0700000000000000" pitchFamily="34" charset="-128"/>
              <a:cs typeface="Leelawadee" panose="020B0502040204020203" pitchFamily="34" charset="-34"/>
            </a:endParaRPr>
          </a:p>
        </p:txBody>
      </p:sp>
    </p:spTree>
    <p:custDataLst>
      <p:tags r:id="rId1"/>
    </p:custDataLst>
    <p:extLst>
      <p:ext uri="{BB962C8B-B14F-4D97-AF65-F5344CB8AC3E}">
        <p14:creationId xmlns:p14="http://schemas.microsoft.com/office/powerpoint/2010/main" val="88102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4251-75AD-4E01-A83C-81140D8A4D3C}"/>
              </a:ext>
            </a:extLst>
          </p:cNvPr>
          <p:cNvSpPr>
            <a:spLocks noGrp="1"/>
          </p:cNvSpPr>
          <p:nvPr>
            <p:ph type="title"/>
          </p:nvPr>
        </p:nvSpPr>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fontAlgn="base"/>
            <a:r>
              <a:rPr lang="en-US" sz="2000" dirty="0">
                <a:latin typeface="+mj-lt"/>
                <a:ea typeface="+mj-ea"/>
                <a:cs typeface="+mj-cs"/>
              </a:rPr>
              <a:t>CMS Mandatory Model</a:t>
            </a:r>
            <a:br>
              <a:rPr lang="en-US" sz="3199" dirty="0">
                <a:latin typeface="+mj-lt"/>
                <a:ea typeface="+mj-ea"/>
                <a:cs typeface="+mj-cs"/>
              </a:rPr>
            </a:br>
            <a:r>
              <a:rPr lang="en-US" sz="3199" dirty="0">
                <a:latin typeface="+mj-lt"/>
                <a:ea typeface="+mj-ea"/>
                <a:cs typeface="+mj-cs"/>
              </a:rPr>
              <a:t>ESRD Treatment Choices (ETC)</a:t>
            </a:r>
            <a:r>
              <a:rPr lang="en-US" sz="3199" baseline="30000" dirty="0">
                <a:latin typeface="+mj-lt"/>
                <a:ea typeface="+mj-ea"/>
                <a:cs typeface="+mj-cs"/>
              </a:rPr>
              <a:t>1</a:t>
            </a:r>
          </a:p>
        </p:txBody>
      </p:sp>
      <p:sp>
        <p:nvSpPr>
          <p:cNvPr id="3" name="Text Placeholder 2">
            <a:extLst>
              <a:ext uri="{FF2B5EF4-FFF2-40B4-BE49-F238E27FC236}">
                <a16:creationId xmlns:a16="http://schemas.microsoft.com/office/drawing/2014/main" id="{148E9152-512A-4562-A930-EB5060709084}"/>
              </a:ext>
            </a:extLst>
          </p:cNvPr>
          <p:cNvSpPr>
            <a:spLocks noGrp="1"/>
          </p:cNvSpPr>
          <p:nvPr>
            <p:ph type="body" idx="1"/>
          </p:nvPr>
        </p:nvSpPr>
        <p:spPr>
          <a:xfrm>
            <a:off x="842684" y="1558613"/>
            <a:ext cx="5706991" cy="639763"/>
          </a:xfrm>
        </p:spPr>
        <p:txBody>
          <a:bodyPr vert="horz" lIns="91440" tIns="45720" rIns="91440" bIns="45720" rtlCol="0" anchor="ct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Intended quality measures</a:t>
            </a:r>
          </a:p>
        </p:txBody>
      </p:sp>
      <p:sp>
        <p:nvSpPr>
          <p:cNvPr id="4" name="Content Placeholder 3">
            <a:extLst>
              <a:ext uri="{FF2B5EF4-FFF2-40B4-BE49-F238E27FC236}">
                <a16:creationId xmlns:a16="http://schemas.microsoft.com/office/drawing/2014/main" id="{A554250F-C05E-4D49-A095-4187F97CEA09}"/>
              </a:ext>
            </a:extLst>
          </p:cNvPr>
          <p:cNvSpPr>
            <a:spLocks noGrp="1"/>
          </p:cNvSpPr>
          <p:nvPr>
            <p:ph sz="half" idx="2"/>
          </p:nvPr>
        </p:nvSpPr>
        <p:spPr>
          <a:xfrm>
            <a:off x="842684" y="2198375"/>
            <a:ext cx="5679037" cy="395128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47638" indent="-147638"/>
            <a:r>
              <a:rPr lang="en-US" sz="1800" dirty="0"/>
              <a:t>Improving or maintaining quality of care while reducing cost</a:t>
            </a:r>
          </a:p>
          <a:p>
            <a:pPr marL="833946" lvl="1" indent="-374641"/>
            <a:r>
              <a:rPr lang="en-US" sz="1800" dirty="0"/>
              <a:t>Expanding access to renal replacement therapies other than in-center hemodialysis</a:t>
            </a:r>
          </a:p>
          <a:p>
            <a:pPr marL="833946" lvl="1" indent="-374641"/>
            <a:r>
              <a:rPr lang="en-US" sz="1800" dirty="0"/>
              <a:t>Encouraging greater use of home dialysis and kidney transplants</a:t>
            </a:r>
          </a:p>
          <a:p>
            <a:pPr marL="147638" indent="-147638"/>
            <a:endParaRPr lang="en-US" sz="100" dirty="0"/>
          </a:p>
          <a:p>
            <a:pPr marL="147638" indent="-147638"/>
            <a:r>
              <a:rPr lang="en-US" sz="1800" dirty="0"/>
              <a:t>Began January 1, 2021</a:t>
            </a:r>
          </a:p>
          <a:p>
            <a:pPr marL="852488" lvl="1" indent="-388938"/>
            <a:r>
              <a:rPr lang="en-US" sz="1800" dirty="0"/>
              <a:t>Significant changes effective </a:t>
            </a:r>
            <a:br>
              <a:rPr lang="en-US" sz="1800" dirty="0"/>
            </a:br>
            <a:r>
              <a:rPr lang="en-US" sz="1800" dirty="0"/>
              <a:t>January 1, 2022</a:t>
            </a:r>
            <a:r>
              <a:rPr lang="en-US" sz="1800" baseline="30000" dirty="0"/>
              <a:t>2</a:t>
            </a:r>
            <a:br>
              <a:rPr lang="en-US" sz="1800" dirty="0"/>
            </a:br>
            <a:r>
              <a:rPr lang="en-US" sz="1200" i="1" dirty="0"/>
              <a:t>(and future changes possible through additional rulemaking)</a:t>
            </a:r>
          </a:p>
          <a:p>
            <a:pPr marL="147638" indent="-147638"/>
            <a:endParaRPr lang="en-US" sz="100" dirty="0"/>
          </a:p>
          <a:p>
            <a:pPr marL="147638" indent="-147638"/>
            <a:r>
              <a:rPr lang="en-US" sz="1800" dirty="0"/>
              <a:t>Ends June 30, 2027</a:t>
            </a:r>
          </a:p>
          <a:p>
            <a:endParaRPr lang="en-US" sz="1800" dirty="0"/>
          </a:p>
        </p:txBody>
      </p:sp>
      <p:sp>
        <p:nvSpPr>
          <p:cNvPr id="5" name="Text Placeholder 4">
            <a:extLst>
              <a:ext uri="{FF2B5EF4-FFF2-40B4-BE49-F238E27FC236}">
                <a16:creationId xmlns:a16="http://schemas.microsoft.com/office/drawing/2014/main" id="{432BB89E-1E08-4346-AD92-B8DBC52F07BD}"/>
              </a:ext>
            </a:extLst>
          </p:cNvPr>
          <p:cNvSpPr>
            <a:spLocks noGrp="1"/>
          </p:cNvSpPr>
          <p:nvPr>
            <p:ph type="body" sz="quarter" idx="3"/>
          </p:nvPr>
        </p:nvSpPr>
        <p:spPr>
          <a:xfrm>
            <a:off x="6978274" y="1558613"/>
            <a:ext cx="4190392" cy="639763"/>
          </a:xfrm>
        </p:spPr>
        <p:txBody>
          <a:bodyPr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400" dirty="0"/>
              <a:t>Participant attribution</a:t>
            </a:r>
          </a:p>
        </p:txBody>
      </p:sp>
      <p:sp>
        <p:nvSpPr>
          <p:cNvPr id="6" name="Content Placeholder 5">
            <a:extLst>
              <a:ext uri="{FF2B5EF4-FFF2-40B4-BE49-F238E27FC236}">
                <a16:creationId xmlns:a16="http://schemas.microsoft.com/office/drawing/2014/main" id="{D21CB76A-C3F0-4A6C-94ED-6D3BBE100E52}"/>
              </a:ext>
            </a:extLst>
          </p:cNvPr>
          <p:cNvSpPr>
            <a:spLocks noGrp="1"/>
          </p:cNvSpPr>
          <p:nvPr>
            <p:ph sz="quarter" idx="4"/>
          </p:nvPr>
        </p:nvSpPr>
        <p:spPr>
          <a:xfrm>
            <a:off x="6978273" y="2198375"/>
            <a:ext cx="4928683" cy="395128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800" dirty="0"/>
              <a:t>Facilities and Clinicians:</a:t>
            </a:r>
          </a:p>
          <a:p>
            <a:pPr marL="833946" lvl="1" indent="-374641"/>
            <a:r>
              <a:rPr lang="en-US" sz="1800" dirty="0"/>
              <a:t>Selected based on their location in a randomized selection of a subset of geographic areas</a:t>
            </a:r>
          </a:p>
          <a:p>
            <a:pPr marL="833946" lvl="1" indent="-374641"/>
            <a:r>
              <a:rPr lang="en-US" sz="1800" dirty="0">
                <a:solidFill>
                  <a:prstClr val="black"/>
                </a:solidFill>
              </a:rPr>
              <a:t>Based on the zip code of the facility/practice address listed in the National Plan &amp; Provider Enumeration System (NPPES)</a:t>
            </a:r>
          </a:p>
          <a:p>
            <a:pPr marL="1142971" lvl="2" indent="-309026"/>
            <a:r>
              <a:rPr lang="en-US" sz="1800" dirty="0"/>
              <a:t>Independent of participation in voluntary Kidney Care Choices models</a:t>
            </a:r>
            <a:endParaRPr lang="en-US" sz="1800" dirty="0">
              <a:solidFill>
                <a:prstClr val="black"/>
              </a:solidFill>
            </a:endParaRPr>
          </a:p>
          <a:p>
            <a:pPr marL="833946" lvl="1" indent="-374641"/>
            <a:endParaRPr lang="en-US" sz="1800" dirty="0">
              <a:solidFill>
                <a:prstClr val="black"/>
              </a:solidFill>
            </a:endParaRPr>
          </a:p>
          <a:p>
            <a:pPr lvl="1"/>
            <a:endParaRPr lang="en-US" sz="1800" dirty="0"/>
          </a:p>
        </p:txBody>
      </p:sp>
      <p:cxnSp>
        <p:nvCxnSpPr>
          <p:cNvPr id="8" name="Straight Connector 7">
            <a:extLst>
              <a:ext uri="{FF2B5EF4-FFF2-40B4-BE49-F238E27FC236}">
                <a16:creationId xmlns:a16="http://schemas.microsoft.com/office/drawing/2014/main" id="{820A002E-EFF5-46B2-91C5-A135C7E3F83F}"/>
              </a:ext>
            </a:extLst>
          </p:cNvPr>
          <p:cNvCxnSpPr>
            <a:cxnSpLocks/>
          </p:cNvCxnSpPr>
          <p:nvPr/>
        </p:nvCxnSpPr>
        <p:spPr>
          <a:xfrm>
            <a:off x="6652769" y="2354096"/>
            <a:ext cx="0" cy="3291840"/>
          </a:xfrm>
          <a:prstGeom prst="line">
            <a:avLst/>
          </a:prstGeom>
          <a:ln w="28575" cmpd="sng">
            <a:solidFill>
              <a:schemeClr val="bg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 Placeholder 3">
            <a:extLst>
              <a:ext uri="{FF2B5EF4-FFF2-40B4-BE49-F238E27FC236}">
                <a16:creationId xmlns:a16="http://schemas.microsoft.com/office/drawing/2014/main" id="{16397576-E0D9-434B-ABB4-4D007607E68D}"/>
              </a:ext>
            </a:extLst>
          </p:cNvPr>
          <p:cNvSpPr txBox="1">
            <a:spLocks/>
          </p:cNvSpPr>
          <p:nvPr/>
        </p:nvSpPr>
        <p:spPr>
          <a:xfrm>
            <a:off x="838200" y="6097941"/>
            <a:ext cx="7944552"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90000"/>
              </a:lnSpc>
            </a:pPr>
            <a:r>
              <a:rPr lang="en-US" sz="1000" baseline="30000" dirty="0"/>
              <a:t>1</a:t>
            </a:r>
            <a:r>
              <a:rPr lang="en-US" sz="1000" dirty="0"/>
              <a:t>U.S. Department of Health and Human Services (HHS). </a:t>
            </a:r>
            <a:r>
              <a:rPr lang="en-US" sz="1000" i="1" dirty="0"/>
              <a:t>Medicare Program: Specialty Care Models to Improve Quality of Care and Reduce Expenditures</a:t>
            </a:r>
            <a:r>
              <a:rPr lang="en-US" sz="1000" dirty="0"/>
              <a:t> published 9/29/2020. </a:t>
            </a:r>
            <a:r>
              <a:rPr lang="en-US" sz="1000" dirty="0">
                <a:hlinkClick r:id="rId4">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00" dirty="0"/>
              <a:t> accessed online, 7/13/2021. </a:t>
            </a:r>
            <a:r>
              <a:rPr lang="en-US" sz="1000" baseline="30000" dirty="0"/>
              <a:t>2</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5">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a:t>
            </a:r>
          </a:p>
        </p:txBody>
      </p:sp>
    </p:spTree>
    <p:custDataLst>
      <p:tags r:id="rId1"/>
    </p:custDataLst>
    <p:extLst>
      <p:ext uri="{BB962C8B-B14F-4D97-AF65-F5344CB8AC3E}">
        <p14:creationId xmlns:p14="http://schemas.microsoft.com/office/powerpoint/2010/main" val="176533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7DA257-CFF2-44CF-B743-080BCDABDABE}"/>
              </a:ext>
            </a:extLst>
          </p:cNvPr>
          <p:cNvPicPr>
            <a:picLocks noChangeAspect="1"/>
          </p:cNvPicPr>
          <p:nvPr/>
        </p:nvPicPr>
        <p:blipFill rotWithShape="1">
          <a:blip r:embed="rId4"/>
          <a:srcRect t="5517" r="916" b="4261"/>
          <a:stretch/>
        </p:blipFill>
        <p:spPr>
          <a:xfrm>
            <a:off x="4394166" y="1750898"/>
            <a:ext cx="7400833" cy="5107093"/>
          </a:xfrm>
          <a:prstGeom prst="rect">
            <a:avLst/>
          </a:prstGeom>
        </p:spPr>
      </p:pic>
      <p:sp>
        <p:nvSpPr>
          <p:cNvPr id="5" name="TextBox 4">
            <a:extLst>
              <a:ext uri="{FF2B5EF4-FFF2-40B4-BE49-F238E27FC236}">
                <a16:creationId xmlns:a16="http://schemas.microsoft.com/office/drawing/2014/main" id="{26643316-BABF-4C72-B156-B7D9F03EB3BB}"/>
              </a:ext>
            </a:extLst>
          </p:cNvPr>
          <p:cNvSpPr txBox="1"/>
          <p:nvPr/>
        </p:nvSpPr>
        <p:spPr>
          <a:xfrm>
            <a:off x="838199" y="1838974"/>
            <a:ext cx="3555967" cy="17543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80990" lvl="0" indent="-380990" defTabSz="609585" fontAlgn="auto">
              <a:spcBef>
                <a:spcPts val="0"/>
              </a:spcBef>
              <a:spcAft>
                <a:spcPts val="0"/>
              </a:spcAft>
              <a:buFont typeface="Arial" panose="020B0604020202020204" pitchFamily="34" charset="0"/>
              <a:buChar char="–"/>
            </a:pPr>
            <a:r>
              <a:rPr lang="en-US" sz="1800" dirty="0">
                <a:solidFill>
                  <a:prstClr val="black"/>
                </a:solidFill>
                <a:ea typeface="+mn-ea"/>
              </a:rPr>
              <a:t>30% (95) of </a:t>
            </a:r>
            <a:r>
              <a:rPr lang="en-US" sz="1800" dirty="0"/>
              <a:t>Hospital Referral Regions (HRRs) selected</a:t>
            </a:r>
          </a:p>
          <a:p>
            <a:pPr marL="380990" lvl="0" indent="-380990" defTabSz="609585" fontAlgn="auto">
              <a:spcBef>
                <a:spcPts val="0"/>
              </a:spcBef>
              <a:spcAft>
                <a:spcPts val="0"/>
              </a:spcAft>
              <a:buFont typeface="Arial" panose="020B0604020202020204" pitchFamily="34" charset="0"/>
              <a:buChar char="–"/>
            </a:pPr>
            <a:r>
              <a:rPr lang="en-US" sz="1800" dirty="0">
                <a:solidFill>
                  <a:prstClr val="black"/>
                </a:solidFill>
                <a:ea typeface="+mn-ea"/>
              </a:rPr>
              <a:t>Certain HHRs were excluded on account of serving low volumes of adult ESRD beneficiaries</a:t>
            </a:r>
          </a:p>
        </p:txBody>
      </p:sp>
      <p:sp>
        <p:nvSpPr>
          <p:cNvPr id="8" name="Text Placeholder 3">
            <a:extLst>
              <a:ext uri="{FF2B5EF4-FFF2-40B4-BE49-F238E27FC236}">
                <a16:creationId xmlns:a16="http://schemas.microsoft.com/office/drawing/2014/main" id="{981E9E9C-40D4-42AC-8CE6-2A6328C4DB5C}"/>
              </a:ext>
            </a:extLst>
          </p:cNvPr>
          <p:cNvSpPr txBox="1">
            <a:spLocks/>
          </p:cNvSpPr>
          <p:nvPr/>
        </p:nvSpPr>
        <p:spPr>
          <a:xfrm>
            <a:off x="838200" y="4103946"/>
            <a:ext cx="3383843" cy="2754045"/>
          </a:xfrm>
          <a:prstGeom prst="rect">
            <a:avLst/>
          </a:prstGeom>
        </p:spPr>
        <p:txBody>
          <a:bodyPr vert="horz" lIns="121920" tIns="60960" rIns="121920" bIns="60960" rtlCol="0"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67" baseline="30000" dirty="0"/>
              <a:t>1</a:t>
            </a:r>
            <a:r>
              <a:rPr lang="en-US" sz="1067" dirty="0"/>
              <a:t>HRRs represent regional health care markets for tertiary medical care defined by determining  (where patients were referred for major cardiovascular surgical procedures and for neurosurgery by the Dartmouth Institute for Health Policy and Clinical Practice. </a:t>
            </a:r>
            <a:r>
              <a:rPr lang="en-US" sz="1067" dirty="0">
                <a:hlinkClick r:id="rId5">
                  <a:extLst>
                    <a:ext uri="{A12FA001-AC4F-418D-AE19-62706E023703}">
                      <ahyp:hlinkClr xmlns:ahyp="http://schemas.microsoft.com/office/drawing/2018/hyperlinkcolor" val="tx"/>
                    </a:ext>
                  </a:extLst>
                </a:hlinkClick>
              </a:rPr>
              <a:t>https://www.dartmouthatlas.org/interactive-apps/medicare-reimbursements/#hrr</a:t>
            </a:r>
            <a:r>
              <a:rPr lang="en-US" sz="1067" dirty="0"/>
              <a:t> accessed online, 7/13/2021.</a:t>
            </a:r>
          </a:p>
          <a:p>
            <a:r>
              <a:rPr lang="en-US" sz="1067" baseline="30000" dirty="0"/>
              <a:t>2</a:t>
            </a:r>
            <a:r>
              <a:rPr lang="en-US" sz="1067" dirty="0"/>
              <a:t>U.S. Department of Health and Human Services (HHS). </a:t>
            </a:r>
            <a:r>
              <a:rPr lang="en-US" sz="1067" i="1" dirty="0"/>
              <a:t>Medicare Program: Specialty Care Models to Improve Quality of Care and Reduce Expenditures</a:t>
            </a:r>
            <a:r>
              <a:rPr lang="en-US" sz="1067" dirty="0"/>
              <a:t> published 9/29/2020. </a:t>
            </a:r>
            <a:r>
              <a:rPr lang="en-US" sz="1067" dirty="0">
                <a:hlinkClick r:id="rId6">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67" dirty="0"/>
              <a:t> accessed online, 7/13/2021.</a:t>
            </a:r>
          </a:p>
        </p:txBody>
      </p:sp>
      <p:sp>
        <p:nvSpPr>
          <p:cNvPr id="6" name="Title 17">
            <a:extLst>
              <a:ext uri="{FF2B5EF4-FFF2-40B4-BE49-F238E27FC236}">
                <a16:creationId xmlns:a16="http://schemas.microsoft.com/office/drawing/2014/main" id="{DFB027D3-2E08-461A-B442-AC7435A12961}"/>
              </a:ext>
            </a:extLst>
          </p:cNvPr>
          <p:cNvSpPr txBox="1">
            <a:spLocks/>
          </p:cNvSpPr>
          <p:nvPr/>
        </p:nvSpPr>
        <p:spPr>
          <a:xfrm>
            <a:off x="838200" y="749015"/>
            <a:ext cx="10515600" cy="576470"/>
          </a:xfrm>
          <a:prstGeom prst="rect">
            <a:avLst/>
          </a:prstGeom>
        </p:spPr>
        <p:txBody>
          <a:bodyPr vert="horz" wrap="none" lIns="91440" tIns="45720" rIns="91440" bIns="45720" rtlCol="0" anchor="ctr">
            <a:normAutofit/>
          </a:bodyPr>
          <a:lstStyle>
            <a:lvl1pPr algn="l" defTabSz="914217" rtl="0" eaLnBrk="1" latinLnBrk="0" hangingPunct="1">
              <a:lnSpc>
                <a:spcPct val="90000"/>
              </a:lnSpc>
              <a:spcBef>
                <a:spcPct val="0"/>
              </a:spcBef>
              <a:buNone/>
              <a:defRPr sz="3199" b="1" kern="1200">
                <a:solidFill>
                  <a:schemeClr val="accent1"/>
                </a:solidFill>
                <a:latin typeface="+mj-lt"/>
                <a:ea typeface="+mj-ea"/>
                <a:cs typeface="+mj-cs"/>
              </a:defRPr>
            </a:lvl1pPr>
          </a:lstStyle>
          <a:p>
            <a:pPr fontAlgn="auto">
              <a:spcAft>
                <a:spcPts val="0"/>
              </a:spcAft>
            </a:pPr>
            <a:endParaRPr lang="en-US" b="0" baseline="30000" dirty="0">
              <a:solidFill>
                <a:schemeClr val="tx1"/>
              </a:solidFill>
            </a:endParaRPr>
          </a:p>
        </p:txBody>
      </p:sp>
      <p:sp>
        <p:nvSpPr>
          <p:cNvPr id="3" name="Title 2">
            <a:extLst>
              <a:ext uri="{FF2B5EF4-FFF2-40B4-BE49-F238E27FC236}">
                <a16:creationId xmlns:a16="http://schemas.microsoft.com/office/drawing/2014/main" id="{9315649A-CB32-43A2-8B93-E9D6694A0A88}"/>
              </a:ext>
            </a:extLst>
          </p:cNvPr>
          <p:cNvSpPr>
            <a:spLocks noGrp="1"/>
          </p:cNvSpPr>
          <p:nvPr>
            <p:ph type="title"/>
          </p:nvPr>
        </p:nvSpPr>
        <p:spPr/>
        <p:txBody>
          <a:bodyPr/>
          <a:lstStyle/>
          <a:p>
            <a:r>
              <a:rPr lang="en-US" sz="3200" b="0" dirty="0">
                <a:solidFill>
                  <a:schemeClr val="tx1"/>
                </a:solidFill>
                <a:latin typeface="+mn-lt"/>
              </a:rPr>
              <a:t>ETC Hospital Referral Regions</a:t>
            </a:r>
            <a:r>
              <a:rPr lang="en-US" sz="3200" b="0" baseline="30000" dirty="0">
                <a:solidFill>
                  <a:schemeClr val="tx1"/>
                </a:solidFill>
              </a:rPr>
              <a:t>1,2</a:t>
            </a:r>
            <a:endParaRPr lang="en-US" sz="3200" dirty="0"/>
          </a:p>
        </p:txBody>
      </p:sp>
    </p:spTree>
    <p:custDataLst>
      <p:tags r:id="rId1"/>
    </p:custDataLst>
    <p:extLst>
      <p:ext uri="{BB962C8B-B14F-4D97-AF65-F5344CB8AC3E}">
        <p14:creationId xmlns:p14="http://schemas.microsoft.com/office/powerpoint/2010/main" val="313510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7C49B5C-D2B7-4C84-9BAC-58B976377B4C}"/>
              </a:ext>
            </a:extLst>
          </p:cNvPr>
          <p:cNvGraphicFramePr>
            <a:graphicFrameLocks noGrp="1"/>
          </p:cNvGraphicFramePr>
          <p:nvPr>
            <p:ph idx="1"/>
            <p:extLst>
              <p:ext uri="{D42A27DB-BD31-4B8C-83A1-F6EECF244321}">
                <p14:modId xmlns:p14="http://schemas.microsoft.com/office/powerpoint/2010/main" val="727283261"/>
              </p:ext>
            </p:extLst>
          </p:nvPr>
        </p:nvGraphicFramePr>
        <p:xfrm>
          <a:off x="628654" y="1154258"/>
          <a:ext cx="11444816" cy="452543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F07B55D9-6938-4902-A6E3-72F892E31168}"/>
              </a:ext>
            </a:extLst>
          </p:cNvPr>
          <p:cNvSpPr txBox="1"/>
          <p:nvPr/>
        </p:nvSpPr>
        <p:spPr>
          <a:xfrm>
            <a:off x="3320143" y="5624297"/>
            <a:ext cx="8414658" cy="461665"/>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200" dirty="0">
                <a:solidFill>
                  <a:schemeClr val="bg1">
                    <a:lumMod val="50000"/>
                  </a:schemeClr>
                </a:solidFill>
              </a:rPr>
              <a:t>Home Dialysis payment adjustments began 1/1/2021 </a:t>
            </a:r>
          </a:p>
          <a:p>
            <a:pPr algn="ctr"/>
            <a:r>
              <a:rPr lang="en-US" sz="1200" dirty="0">
                <a:solidFill>
                  <a:schemeClr val="bg1">
                    <a:lumMod val="50000"/>
                  </a:schemeClr>
                </a:solidFill>
              </a:rPr>
              <a:t>Payment performance adjustments on most dialysis claims will begin 7/1/2022</a:t>
            </a:r>
          </a:p>
        </p:txBody>
      </p:sp>
      <p:graphicFrame>
        <p:nvGraphicFramePr>
          <p:cNvPr id="2" name="Table 3">
            <a:extLst>
              <a:ext uri="{FF2B5EF4-FFF2-40B4-BE49-F238E27FC236}">
                <a16:creationId xmlns:a16="http://schemas.microsoft.com/office/drawing/2014/main" id="{DD79C7A5-CBC4-4E91-8622-DB8434B2804F}"/>
              </a:ext>
            </a:extLst>
          </p:cNvPr>
          <p:cNvGraphicFramePr>
            <a:graphicFrameLocks noGrp="1"/>
          </p:cNvGraphicFramePr>
          <p:nvPr>
            <p:extLst>
              <p:ext uri="{D42A27DB-BD31-4B8C-83A1-F6EECF244321}">
                <p14:modId xmlns:p14="http://schemas.microsoft.com/office/powerpoint/2010/main" val="3543776325"/>
              </p:ext>
            </p:extLst>
          </p:nvPr>
        </p:nvGraphicFramePr>
        <p:xfrm>
          <a:off x="988186" y="2486025"/>
          <a:ext cx="2465160" cy="2600282"/>
        </p:xfrm>
        <a:graphic>
          <a:graphicData uri="http://schemas.openxmlformats.org/drawingml/2006/table">
            <a:tbl>
              <a:tblPr>
                <a:tableStyleId>{5C22544A-7EE6-4342-B048-85BDC9FD1C3A}</a:tableStyleId>
              </a:tblPr>
              <a:tblGrid>
                <a:gridCol w="2465160">
                  <a:extLst>
                    <a:ext uri="{9D8B030D-6E8A-4147-A177-3AD203B41FA5}">
                      <a16:colId xmlns:a16="http://schemas.microsoft.com/office/drawing/2014/main" val="1315311206"/>
                    </a:ext>
                  </a:extLst>
                </a:gridCol>
              </a:tblGrid>
              <a:tr h="881880">
                <a:tc>
                  <a:txBody>
                    <a:bodyPr/>
                    <a:lstStyle/>
                    <a:p>
                      <a:r>
                        <a:rPr lang="en-US" sz="1400" dirty="0"/>
                        <a:t>Performance Payment Adjustment (PPA)</a:t>
                      </a:r>
                    </a:p>
                    <a:p>
                      <a:r>
                        <a:rPr lang="en-US" sz="1300" b="1" i="1" dirty="0">
                          <a:solidFill>
                            <a:srgbClr val="92D050"/>
                          </a:solidFill>
                        </a:rPr>
                        <a:t>Home &amp; In-Center Claims (Upside)</a:t>
                      </a:r>
                    </a:p>
                  </a:txBody>
                  <a:tcPr marL="0" marR="0" marT="0" marB="0">
                    <a:solidFill>
                      <a:schemeClr val="bg1"/>
                    </a:solidFill>
                  </a:tcPr>
                </a:tc>
                <a:extLst>
                  <a:ext uri="{0D108BD9-81ED-4DB2-BD59-A6C34878D82A}">
                    <a16:rowId xmlns:a16="http://schemas.microsoft.com/office/drawing/2014/main" val="2772301983"/>
                  </a:ext>
                </a:extLst>
              </a:tr>
              <a:tr h="881880">
                <a:tc>
                  <a:txBody>
                    <a:bodyPr/>
                    <a:lstStyle/>
                    <a:p>
                      <a:r>
                        <a:rPr lang="en-US" sz="1400" dirty="0"/>
                        <a:t>Performance Payment Adjustment (PPA)</a:t>
                      </a:r>
                    </a:p>
                    <a:p>
                      <a:r>
                        <a:rPr lang="en-US" sz="1300" b="1" i="1" dirty="0">
                          <a:solidFill>
                            <a:schemeClr val="accent3"/>
                          </a:solidFill>
                        </a:rPr>
                        <a:t>Home &amp; In-Center Claims (Downside)</a:t>
                      </a:r>
                    </a:p>
                  </a:txBody>
                  <a:tcPr marL="0" marR="0" marT="0" marB="0">
                    <a:solidFill>
                      <a:schemeClr val="bg1"/>
                    </a:solidFill>
                  </a:tcPr>
                </a:tc>
                <a:extLst>
                  <a:ext uri="{0D108BD9-81ED-4DB2-BD59-A6C34878D82A}">
                    <a16:rowId xmlns:a16="http://schemas.microsoft.com/office/drawing/2014/main" val="3803280831"/>
                  </a:ext>
                </a:extLst>
              </a:tr>
              <a:tr h="836522">
                <a:tc>
                  <a:txBody>
                    <a:bodyPr/>
                    <a:lstStyle/>
                    <a:p>
                      <a:r>
                        <a:rPr lang="en-US" sz="1400" dirty="0"/>
                        <a:t>Home Dialysis Payment Adjustment (HDPA)</a:t>
                      </a:r>
                      <a:br>
                        <a:rPr lang="en-US" sz="1400" dirty="0"/>
                      </a:br>
                      <a:r>
                        <a:rPr lang="en-US" sz="1300" b="1" i="1" u="sng" dirty="0">
                          <a:solidFill>
                            <a:schemeClr val="accent5"/>
                          </a:solidFill>
                        </a:rPr>
                        <a:t>Home</a:t>
                      </a:r>
                      <a:r>
                        <a:rPr lang="en-US" sz="1300" b="1" i="1" dirty="0">
                          <a:solidFill>
                            <a:schemeClr val="accent5"/>
                          </a:solidFill>
                        </a:rPr>
                        <a:t> Dialysis Claims</a:t>
                      </a:r>
                    </a:p>
                  </a:txBody>
                  <a:tcPr marL="0" marR="0" marT="0" marB="0">
                    <a:solidFill>
                      <a:schemeClr val="bg1"/>
                    </a:solidFill>
                  </a:tcPr>
                </a:tc>
                <a:extLst>
                  <a:ext uri="{0D108BD9-81ED-4DB2-BD59-A6C34878D82A}">
                    <a16:rowId xmlns:a16="http://schemas.microsoft.com/office/drawing/2014/main" val="3693521197"/>
                  </a:ext>
                </a:extLst>
              </a:tr>
            </a:tbl>
          </a:graphicData>
        </a:graphic>
      </p:graphicFrame>
      <p:sp>
        <p:nvSpPr>
          <p:cNvPr id="9" name="Text Placeholder 8">
            <a:extLst>
              <a:ext uri="{FF2B5EF4-FFF2-40B4-BE49-F238E27FC236}">
                <a16:creationId xmlns:a16="http://schemas.microsoft.com/office/drawing/2014/main" id="{238A26DD-2F09-4C63-9473-6EF00EF302DD}"/>
              </a:ext>
            </a:extLst>
          </p:cNvPr>
          <p:cNvSpPr>
            <a:spLocks noGrp="1"/>
          </p:cNvSpPr>
          <p:nvPr>
            <p:ph type="body" sz="quarter" idx="10"/>
          </p:nvPr>
        </p:nvSpPr>
        <p:spPr>
          <a:xfrm>
            <a:off x="811892" y="6103380"/>
            <a:ext cx="7959575" cy="746911"/>
          </a:xfr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70" baseline="30000" dirty="0"/>
              <a:t>1</a:t>
            </a:r>
            <a:r>
              <a:rPr lang="en-US" sz="1070" dirty="0"/>
              <a:t>U.S. Department of Health and Human Services (HHS). </a:t>
            </a:r>
            <a:r>
              <a:rPr lang="en-US" sz="1070" i="1" dirty="0"/>
              <a:t>Medicare Program: Specialty Care Models to Improve Quality of Care and Reduce Expenditures</a:t>
            </a:r>
            <a:r>
              <a:rPr lang="en-US" sz="1070" dirty="0"/>
              <a:t> published 9/29/2020. </a:t>
            </a:r>
            <a:r>
              <a:rPr lang="en-US" sz="1070" dirty="0">
                <a:hlinkClick r:id="rId5">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70" dirty="0"/>
              <a:t> accessed online, 7/13/2021.</a:t>
            </a:r>
          </a:p>
        </p:txBody>
      </p:sp>
      <p:sp>
        <p:nvSpPr>
          <p:cNvPr id="8" name="Title 1">
            <a:extLst>
              <a:ext uri="{FF2B5EF4-FFF2-40B4-BE49-F238E27FC236}">
                <a16:creationId xmlns:a16="http://schemas.microsoft.com/office/drawing/2014/main" id="{A4BEC417-7675-433B-A852-9D7FFF2D194A}"/>
              </a:ext>
            </a:extLst>
          </p:cNvPr>
          <p:cNvSpPr txBox="1">
            <a:spLocks/>
          </p:cNvSpPr>
          <p:nvPr/>
        </p:nvSpPr>
        <p:spPr>
          <a:xfrm>
            <a:off x="838200" y="760060"/>
            <a:ext cx="6759222" cy="576470"/>
          </a:xfrm>
          <a:prstGeom prst="rect">
            <a:avLst/>
          </a:prstGeom>
        </p:spPr>
        <p:txBody>
          <a:bodyPr vert="horz" wrap="square" lIns="91440" tIns="45720" rIns="91440" bIns="45720" rtlCol="0" anchor="ctr">
            <a:noAutofit/>
          </a:bodyPr>
          <a:lstStyle>
            <a:lvl1pPr algn="l" defTabSz="914217" rtl="0" eaLnBrk="1" latinLnBrk="0" hangingPunct="1">
              <a:lnSpc>
                <a:spcPct val="90000"/>
              </a:lnSpc>
              <a:spcBef>
                <a:spcPct val="0"/>
              </a:spcBef>
              <a:buNone/>
              <a:defRPr sz="3199" b="1" kern="1200">
                <a:solidFill>
                  <a:schemeClr val="accent1"/>
                </a:solidFill>
                <a:latin typeface="+mj-lt"/>
                <a:ea typeface="+mj-ea"/>
                <a:cs typeface="+mj-cs"/>
              </a:defRPr>
            </a:lvl1pPr>
          </a:lstStyle>
          <a:p>
            <a:pPr fontAlgn="auto">
              <a:spcAft>
                <a:spcPts val="0"/>
              </a:spcAft>
            </a:pPr>
            <a:r>
              <a:rPr lang="en-US" sz="2400" b="0" dirty="0">
                <a:solidFill>
                  <a:schemeClr val="tx1"/>
                </a:solidFill>
                <a:latin typeface="+mj-lt"/>
              </a:rPr>
              <a:t>Managing Clinicians</a:t>
            </a:r>
            <a:br>
              <a:rPr lang="en-US" b="0" dirty="0">
                <a:solidFill>
                  <a:schemeClr val="tx1"/>
                </a:solidFill>
                <a:latin typeface="Arial Black" panose="020B0A04020102020204" pitchFamily="34" charset="0"/>
              </a:rPr>
            </a:br>
            <a:r>
              <a:rPr lang="en-US" b="0" dirty="0">
                <a:solidFill>
                  <a:schemeClr val="tx1"/>
                </a:solidFill>
                <a:latin typeface="+mj-lt"/>
              </a:rPr>
              <a:t>Home Dialysis and Payment Performance Adjustment</a:t>
            </a:r>
            <a:r>
              <a:rPr lang="en-US" b="0" baseline="30000" dirty="0">
                <a:solidFill>
                  <a:schemeClr val="tx1"/>
                </a:solidFill>
                <a:latin typeface="+mj-lt"/>
              </a:rPr>
              <a:t>1</a:t>
            </a:r>
            <a:endParaRPr lang="en-US" b="0" dirty="0">
              <a:solidFill>
                <a:schemeClr val="tx1"/>
              </a:solidFill>
            </a:endParaRPr>
          </a:p>
        </p:txBody>
      </p:sp>
    </p:spTree>
    <p:custDataLst>
      <p:tags r:id="rId1"/>
    </p:custDataLst>
    <p:extLst>
      <p:ext uri="{BB962C8B-B14F-4D97-AF65-F5344CB8AC3E}">
        <p14:creationId xmlns:p14="http://schemas.microsoft.com/office/powerpoint/2010/main" val="28860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02E5D1E-A4E3-46B2-9273-FB6139872C5D}"/>
              </a:ext>
            </a:extLst>
          </p:cNvPr>
          <p:cNvGraphicFramePr>
            <a:graphicFrameLocks noGrp="1"/>
          </p:cNvGraphicFramePr>
          <p:nvPr>
            <p:ph idx="1"/>
            <p:extLst>
              <p:ext uri="{D42A27DB-BD31-4B8C-83A1-F6EECF244321}">
                <p14:modId xmlns:p14="http://schemas.microsoft.com/office/powerpoint/2010/main" val="3837081161"/>
              </p:ext>
            </p:extLst>
          </p:nvPr>
        </p:nvGraphicFramePr>
        <p:xfrm>
          <a:off x="838199" y="1623207"/>
          <a:ext cx="10879697" cy="4474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17">
            <a:extLst>
              <a:ext uri="{FF2B5EF4-FFF2-40B4-BE49-F238E27FC236}">
                <a16:creationId xmlns:a16="http://schemas.microsoft.com/office/drawing/2014/main" id="{C403894A-2006-4954-A716-2BE5873E77E9}"/>
              </a:ext>
            </a:extLst>
          </p:cNvPr>
          <p:cNvSpPr>
            <a:spLocks noGrp="1"/>
          </p:cNvSpPr>
          <p:nvPr>
            <p:ph type="title"/>
          </p:nvPr>
        </p:nvSpPr>
        <p:spPr>
          <a:xfrm>
            <a:off x="838200" y="749015"/>
            <a:ext cx="10515600" cy="576470"/>
          </a:xfrm>
        </p:spPr>
        <p:txBody>
          <a:bodyPr>
            <a:normAutofit/>
          </a:bodyPr>
          <a:lstStyle/>
          <a:p>
            <a:r>
              <a:rPr lang="en-US" dirty="0"/>
              <a:t>2022 ETC Updates</a:t>
            </a:r>
            <a:r>
              <a:rPr lang="en-US" baseline="30000" dirty="0"/>
              <a:t>1,2</a:t>
            </a:r>
          </a:p>
        </p:txBody>
      </p:sp>
      <p:grpSp>
        <p:nvGrpSpPr>
          <p:cNvPr id="2" name="Group 1">
            <a:extLst>
              <a:ext uri="{FF2B5EF4-FFF2-40B4-BE49-F238E27FC236}">
                <a16:creationId xmlns:a16="http://schemas.microsoft.com/office/drawing/2014/main" id="{DEE1D376-0A5C-4C6F-8810-2073E8B306AB}"/>
              </a:ext>
            </a:extLst>
          </p:cNvPr>
          <p:cNvGrpSpPr/>
          <p:nvPr/>
        </p:nvGrpSpPr>
        <p:grpSpPr>
          <a:xfrm>
            <a:off x="1287974" y="3423346"/>
            <a:ext cx="1317454" cy="677108"/>
            <a:chOff x="1287974" y="5216906"/>
            <a:chExt cx="1317454" cy="677108"/>
          </a:xfrm>
        </p:grpSpPr>
        <p:pic>
          <p:nvPicPr>
            <p:cNvPr id="17" name="Picture 16">
              <a:extLst>
                <a:ext uri="{FF2B5EF4-FFF2-40B4-BE49-F238E27FC236}">
                  <a16:creationId xmlns:a16="http://schemas.microsoft.com/office/drawing/2014/main" id="{7EB4C7A7-E7E0-4CAA-B436-D602BCE6058A}"/>
                </a:ext>
              </a:extLst>
            </p:cNvPr>
            <p:cNvPicPr>
              <a:picLocks noChangeAspect="1"/>
            </p:cNvPicPr>
            <p:nvPr/>
          </p:nvPicPr>
          <p:blipFill>
            <a:blip r:embed="rId9">
              <a:lum bright="70000" contrast="-70000"/>
            </a:blip>
            <a:srcRect/>
            <a:stretch/>
          </p:blipFill>
          <p:spPr>
            <a:xfrm>
              <a:off x="1572548" y="5339780"/>
              <a:ext cx="683447" cy="554234"/>
            </a:xfrm>
            <a:prstGeom prst="rect">
              <a:avLst/>
            </a:prstGeom>
          </p:spPr>
        </p:pic>
        <p:sp>
          <p:nvSpPr>
            <p:cNvPr id="4" name="TextBox 3">
              <a:extLst>
                <a:ext uri="{FF2B5EF4-FFF2-40B4-BE49-F238E27FC236}">
                  <a16:creationId xmlns:a16="http://schemas.microsoft.com/office/drawing/2014/main" id="{260B6730-B844-438E-84E3-D09918459297}"/>
                </a:ext>
              </a:extLst>
            </p:cNvPr>
            <p:cNvSpPr txBox="1"/>
            <p:nvPr/>
          </p:nvSpPr>
          <p:spPr>
            <a:xfrm>
              <a:off x="1287974" y="5216906"/>
              <a:ext cx="411152" cy="677108"/>
            </a:xfrm>
            <a:prstGeom prst="rect">
              <a:avLst/>
            </a:prstGeom>
            <a:noFill/>
          </p:spPr>
          <p:txBody>
            <a:bodyPr wrap="square" lIns="0" tIns="0" rIns="0" bIns="0" rtlCol="0" anchor="ctr">
              <a:spAutoFit/>
            </a:bodyPr>
            <a:lstStyle/>
            <a:p>
              <a:pPr algn="ctr"/>
              <a:r>
                <a:rPr lang="en-US" sz="4400" dirty="0">
                  <a:solidFill>
                    <a:schemeClr val="bg1"/>
                  </a:solidFill>
                  <a:latin typeface="Arial Narrow" panose="020B0606020202030204" pitchFamily="34" charset="0"/>
                  <a:cs typeface="Arial" panose="020B0604020202020204" pitchFamily="34" charset="0"/>
                </a:rPr>
                <a:t>{</a:t>
              </a:r>
              <a:endParaRPr lang="en-US" sz="5400" dirty="0">
                <a:solidFill>
                  <a:schemeClr val="bg1"/>
                </a:solidFill>
                <a:latin typeface="Arial Narrow" panose="020B0606020202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3C983D0-8C4C-4CD6-B003-9CA7A43B2152}"/>
                </a:ext>
              </a:extLst>
            </p:cNvPr>
            <p:cNvSpPr txBox="1"/>
            <p:nvPr/>
          </p:nvSpPr>
          <p:spPr>
            <a:xfrm>
              <a:off x="2194276" y="5216906"/>
              <a:ext cx="411152" cy="677108"/>
            </a:xfrm>
            <a:prstGeom prst="rect">
              <a:avLst/>
            </a:prstGeom>
            <a:noFill/>
          </p:spPr>
          <p:txBody>
            <a:bodyPr wrap="square" lIns="0" tIns="0" rIns="0" bIns="0" rtlCol="0" anchor="ctr">
              <a:spAutoFit/>
            </a:bodyPr>
            <a:lstStyle/>
            <a:p>
              <a:pPr algn="ctr"/>
              <a:r>
                <a:rPr lang="en-US" sz="4400" dirty="0">
                  <a:solidFill>
                    <a:schemeClr val="bg1"/>
                  </a:solidFill>
                  <a:latin typeface="Arial Narrow" panose="020B0606020202030204" pitchFamily="34" charset="0"/>
                  <a:cs typeface="Arial" panose="020B0604020202020204" pitchFamily="34" charset="0"/>
                </a:rPr>
                <a:t>}</a:t>
              </a:r>
              <a:endParaRPr lang="en-US" sz="5400" dirty="0">
                <a:solidFill>
                  <a:schemeClr val="bg1"/>
                </a:solidFill>
                <a:latin typeface="Arial Narrow" panose="020B060602020203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8E3C6BE8-9201-4D5E-BF6C-93A547D4BF49}"/>
              </a:ext>
            </a:extLst>
          </p:cNvPr>
          <p:cNvGrpSpPr/>
          <p:nvPr/>
        </p:nvGrpSpPr>
        <p:grpSpPr>
          <a:xfrm>
            <a:off x="1183061" y="2538907"/>
            <a:ext cx="1533497" cy="738601"/>
            <a:chOff x="1183061" y="2538907"/>
            <a:chExt cx="1533497" cy="738601"/>
          </a:xfrm>
        </p:grpSpPr>
        <p:pic>
          <p:nvPicPr>
            <p:cNvPr id="15" name="Picture 14">
              <a:extLst>
                <a:ext uri="{FF2B5EF4-FFF2-40B4-BE49-F238E27FC236}">
                  <a16:creationId xmlns:a16="http://schemas.microsoft.com/office/drawing/2014/main" id="{D5DA296F-40F7-4F6C-AA8C-2EB2BD01607B}"/>
                </a:ext>
              </a:extLst>
            </p:cNvPr>
            <p:cNvPicPr>
              <a:picLocks noChangeAspect="1"/>
            </p:cNvPicPr>
            <p:nvPr/>
          </p:nvPicPr>
          <p:blipFill>
            <a:blip r:embed="rId10">
              <a:lum bright="70000" contrast="-70000"/>
            </a:blip>
            <a:stretch>
              <a:fillRect/>
            </a:stretch>
          </p:blipFill>
          <p:spPr>
            <a:xfrm>
              <a:off x="1183061" y="2839692"/>
              <a:ext cx="229745" cy="229745"/>
            </a:xfrm>
            <a:prstGeom prst="rect">
              <a:avLst/>
            </a:prstGeom>
          </p:spPr>
        </p:pic>
        <p:grpSp>
          <p:nvGrpSpPr>
            <p:cNvPr id="11" name="Group 10">
              <a:extLst>
                <a:ext uri="{FF2B5EF4-FFF2-40B4-BE49-F238E27FC236}">
                  <a16:creationId xmlns:a16="http://schemas.microsoft.com/office/drawing/2014/main" id="{61B38748-4BAD-4150-A059-DFFC7D5C878A}"/>
                </a:ext>
              </a:extLst>
            </p:cNvPr>
            <p:cNvGrpSpPr/>
            <p:nvPr/>
          </p:nvGrpSpPr>
          <p:grpSpPr>
            <a:xfrm>
              <a:off x="1329758" y="2538907"/>
              <a:ext cx="1386800" cy="738601"/>
              <a:chOff x="1351773" y="2763052"/>
              <a:chExt cx="1386800" cy="738601"/>
            </a:xfrm>
          </p:grpSpPr>
          <p:grpSp>
            <p:nvGrpSpPr>
              <p:cNvPr id="8" name="Group 7">
                <a:extLst>
                  <a:ext uri="{FF2B5EF4-FFF2-40B4-BE49-F238E27FC236}">
                    <a16:creationId xmlns:a16="http://schemas.microsoft.com/office/drawing/2014/main" id="{C4A8B9E4-8743-42F1-A5E7-98D4223822A5}"/>
                  </a:ext>
                </a:extLst>
              </p:cNvPr>
              <p:cNvGrpSpPr/>
              <p:nvPr/>
            </p:nvGrpSpPr>
            <p:grpSpPr>
              <a:xfrm>
                <a:off x="1351773" y="2763052"/>
                <a:ext cx="1386800" cy="677108"/>
                <a:chOff x="1351773" y="2763052"/>
                <a:chExt cx="1386800" cy="677108"/>
              </a:xfrm>
            </p:grpSpPr>
            <p:sp>
              <p:nvSpPr>
                <p:cNvPr id="10" name="TextBox 9">
                  <a:extLst>
                    <a:ext uri="{FF2B5EF4-FFF2-40B4-BE49-F238E27FC236}">
                      <a16:creationId xmlns:a16="http://schemas.microsoft.com/office/drawing/2014/main" id="{62E1C457-9C3A-4EF5-B6D6-B1FAB03CDD93}"/>
                    </a:ext>
                  </a:extLst>
                </p:cNvPr>
                <p:cNvSpPr txBox="1"/>
                <p:nvPr/>
              </p:nvSpPr>
              <p:spPr>
                <a:xfrm>
                  <a:off x="1351773" y="2763052"/>
                  <a:ext cx="1386800" cy="677108"/>
                </a:xfrm>
                <a:prstGeom prst="rect">
                  <a:avLst/>
                </a:prstGeom>
                <a:noFill/>
              </p:spPr>
              <p:txBody>
                <a:bodyPr wrap="square" lIns="0" tIns="0" rIns="0" bIns="0"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dirty="0">
                      <a:solidFill>
                        <a:schemeClr val="bg1"/>
                      </a:solidFill>
                    </a:rPr>
                    <a:t>½</a:t>
                  </a:r>
                  <a:r>
                    <a:rPr lang="en-US" sz="1200" dirty="0">
                      <a:solidFill>
                        <a:schemeClr val="bg1"/>
                      </a:solidFill>
                    </a:rPr>
                    <a:t> </a:t>
                  </a:r>
                  <a:r>
                    <a:rPr lang="en-US" sz="4400" dirty="0">
                      <a:solidFill>
                        <a:schemeClr val="bg1"/>
                      </a:solidFill>
                    </a:rPr>
                    <a:t>(   )</a:t>
                  </a:r>
                  <a:endParaRPr lang="en-US" dirty="0">
                    <a:solidFill>
                      <a:schemeClr val="bg1"/>
                    </a:solidFill>
                  </a:endParaRPr>
                </a:p>
              </p:txBody>
            </p:sp>
            <p:pic>
              <p:nvPicPr>
                <p:cNvPr id="9" name="Picture 8">
                  <a:extLst>
                    <a:ext uri="{FF2B5EF4-FFF2-40B4-BE49-F238E27FC236}">
                      <a16:creationId xmlns:a16="http://schemas.microsoft.com/office/drawing/2014/main" id="{BD4B776A-BD74-481B-93BA-42383381AD1A}"/>
                    </a:ext>
                  </a:extLst>
                </p:cNvPr>
                <p:cNvPicPr>
                  <a:picLocks noChangeAspect="1"/>
                </p:cNvPicPr>
                <p:nvPr/>
              </p:nvPicPr>
              <p:blipFill>
                <a:blip r:embed="rId11">
                  <a:lum bright="70000" contrast="-70000"/>
                </a:blip>
                <a:stretch>
                  <a:fillRect/>
                </a:stretch>
              </p:blipFill>
              <p:spPr>
                <a:xfrm>
                  <a:off x="1975350" y="2853089"/>
                  <a:ext cx="314739" cy="292608"/>
                </a:xfrm>
                <a:prstGeom prst="rect">
                  <a:avLst/>
                </a:prstGeom>
              </p:spPr>
            </p:pic>
          </p:grpSp>
          <p:pic>
            <p:nvPicPr>
              <p:cNvPr id="3" name="Picture 2">
                <a:extLst>
                  <a:ext uri="{FF2B5EF4-FFF2-40B4-BE49-F238E27FC236}">
                    <a16:creationId xmlns:a16="http://schemas.microsoft.com/office/drawing/2014/main" id="{96FB6171-3B1C-49A7-A33A-080077554001}"/>
                  </a:ext>
                </a:extLst>
              </p:cNvPr>
              <p:cNvPicPr>
                <a:picLocks noChangeAspect="1"/>
              </p:cNvPicPr>
              <p:nvPr/>
            </p:nvPicPr>
            <p:blipFill>
              <a:blip r:embed="rId12">
                <a:lum bright="70000" contrast="-70000"/>
              </a:blip>
              <a:stretch>
                <a:fillRect/>
              </a:stretch>
            </p:blipFill>
            <p:spPr>
              <a:xfrm>
                <a:off x="2031838" y="3044453"/>
                <a:ext cx="457200" cy="457200"/>
              </a:xfrm>
              <a:prstGeom prst="rect">
                <a:avLst/>
              </a:prstGeom>
            </p:spPr>
          </p:pic>
        </p:grpSp>
        <p:pic>
          <p:nvPicPr>
            <p:cNvPr id="14" name="Picture 13">
              <a:extLst>
                <a:ext uri="{FF2B5EF4-FFF2-40B4-BE49-F238E27FC236}">
                  <a16:creationId xmlns:a16="http://schemas.microsoft.com/office/drawing/2014/main" id="{C465C2F5-513D-4CED-BD63-79BAAE57F20D}"/>
                </a:ext>
              </a:extLst>
            </p:cNvPr>
            <p:cNvPicPr>
              <a:picLocks noChangeAspect="1"/>
            </p:cNvPicPr>
            <p:nvPr/>
          </p:nvPicPr>
          <p:blipFill>
            <a:blip r:embed="rId10">
              <a:lum bright="70000" contrast="-70000"/>
            </a:blip>
            <a:stretch>
              <a:fillRect/>
            </a:stretch>
          </p:blipFill>
          <p:spPr>
            <a:xfrm>
              <a:off x="2292455" y="2695584"/>
              <a:ext cx="182880" cy="182880"/>
            </a:xfrm>
            <a:prstGeom prst="rect">
              <a:avLst/>
            </a:prstGeom>
          </p:spPr>
        </p:pic>
      </p:grpSp>
      <p:sp>
        <p:nvSpPr>
          <p:cNvPr id="7" name="Rectangle 6">
            <a:extLst>
              <a:ext uri="{FF2B5EF4-FFF2-40B4-BE49-F238E27FC236}">
                <a16:creationId xmlns:a16="http://schemas.microsoft.com/office/drawing/2014/main" id="{586C7828-06AE-4311-87CC-FA9FBA78FC8B}"/>
              </a:ext>
            </a:extLst>
          </p:cNvPr>
          <p:cNvSpPr/>
          <p:nvPr/>
        </p:nvSpPr>
        <p:spPr>
          <a:xfrm>
            <a:off x="180870" y="2513855"/>
            <a:ext cx="11635992" cy="3588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
            <a:extLst>
              <a:ext uri="{FF2B5EF4-FFF2-40B4-BE49-F238E27FC236}">
                <a16:creationId xmlns:a16="http://schemas.microsoft.com/office/drawing/2014/main" id="{1EB74444-CBE8-45C3-BBEA-84E53C4806EC}"/>
              </a:ext>
            </a:extLst>
          </p:cNvPr>
          <p:cNvSpPr txBox="1">
            <a:spLocks/>
          </p:cNvSpPr>
          <p:nvPr/>
        </p:nvSpPr>
        <p:spPr>
          <a:xfrm>
            <a:off x="838198" y="6097941"/>
            <a:ext cx="8192913"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fontAlgn="auto">
              <a:spcBef>
                <a:spcPts val="0"/>
              </a:spcBef>
              <a:spcAft>
                <a:spcPts val="0"/>
              </a:spcAft>
              <a:buNone/>
            </a:pPr>
            <a:r>
              <a:rPr lang="en-US" sz="1000" baseline="30000" dirty="0"/>
              <a:t>1</a:t>
            </a:r>
            <a:r>
              <a:rPr lang="en-US" sz="1000" dirty="0"/>
              <a:t>U.S. Department of Health and Human Services (HHS). </a:t>
            </a:r>
            <a:r>
              <a:rPr lang="en-US" sz="1000" i="1" dirty="0"/>
              <a:t>Medicare Program: Specialty Care Models to Improve Quality of Care and Reduce Expenditures</a:t>
            </a:r>
            <a:r>
              <a:rPr lang="en-US" sz="1000" dirty="0"/>
              <a:t> published 9/29/2020. </a:t>
            </a:r>
            <a:r>
              <a:rPr lang="en-US" sz="1000" dirty="0">
                <a:hlinkClick r:id="rId13">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00" dirty="0"/>
              <a:t> accessed online, 7/13/2021</a:t>
            </a:r>
          </a:p>
          <a:p>
            <a:pPr indent="0" fontAlgn="auto">
              <a:spcBef>
                <a:spcPts val="0"/>
              </a:spcBef>
              <a:spcAft>
                <a:spcPts val="0"/>
              </a:spcAft>
              <a:buNone/>
            </a:pPr>
            <a:r>
              <a:rPr lang="en-US" sz="1000" baseline="30000" dirty="0"/>
              <a:t>2</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14">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a:t>
            </a:r>
          </a:p>
        </p:txBody>
      </p:sp>
    </p:spTree>
    <p:custDataLst>
      <p:tags r:id="rId1"/>
    </p:custDataLst>
    <p:extLst>
      <p:ext uri="{BB962C8B-B14F-4D97-AF65-F5344CB8AC3E}">
        <p14:creationId xmlns:p14="http://schemas.microsoft.com/office/powerpoint/2010/main" val="427663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B68CD7-D922-4811-B7EE-71168D859666}"/>
              </a:ext>
            </a:extLst>
          </p:cNvPr>
          <p:cNvSpPr>
            <a:spLocks noGrp="1"/>
          </p:cNvSpPr>
          <p:nvPr>
            <p:ph type="title"/>
          </p:nvPr>
        </p:nvSpPr>
        <p:spPr/>
        <p:txBody>
          <a:bodyPr/>
          <a:lstStyle/>
          <a:p>
            <a:r>
              <a:rPr lang="en-US" dirty="0"/>
              <a:t>Kidney Disease Education Medicare Reimbursement</a:t>
            </a:r>
            <a:endParaRPr lang="en-US" baseline="30000" dirty="0"/>
          </a:p>
        </p:txBody>
      </p:sp>
      <p:sp>
        <p:nvSpPr>
          <p:cNvPr id="9" name="Text Placeholder 8">
            <a:extLst>
              <a:ext uri="{FF2B5EF4-FFF2-40B4-BE49-F238E27FC236}">
                <a16:creationId xmlns:a16="http://schemas.microsoft.com/office/drawing/2014/main" id="{3B562240-19AD-4FC7-B5F5-9996D42E0B83}"/>
              </a:ext>
            </a:extLst>
          </p:cNvPr>
          <p:cNvSpPr>
            <a:spLocks noGrp="1"/>
          </p:cNvSpPr>
          <p:nvPr>
            <p:ph type="body" idx="1"/>
          </p:nvPr>
        </p:nvSpPr>
        <p:spPr>
          <a:xfrm>
            <a:off x="848783" y="1485009"/>
            <a:ext cx="5497693" cy="639763"/>
          </a:xfrm>
        </p:spPr>
        <p:txBody>
          <a:bodyPr anchor="ctr"/>
          <a:lstStyle/>
          <a:p>
            <a:r>
              <a:rPr lang="en-US" dirty="0"/>
              <a:t>ETC Participant</a:t>
            </a:r>
            <a:r>
              <a:rPr lang="en-US" baseline="30000" dirty="0"/>
              <a:t>1</a:t>
            </a:r>
          </a:p>
        </p:txBody>
      </p:sp>
      <p:sp>
        <p:nvSpPr>
          <p:cNvPr id="10" name="Content Placeholder 9">
            <a:extLst>
              <a:ext uri="{FF2B5EF4-FFF2-40B4-BE49-F238E27FC236}">
                <a16:creationId xmlns:a16="http://schemas.microsoft.com/office/drawing/2014/main" id="{98CF2AA1-AE86-4447-8440-E017CAA18329}"/>
              </a:ext>
            </a:extLst>
          </p:cNvPr>
          <p:cNvSpPr>
            <a:spLocks noGrp="1"/>
          </p:cNvSpPr>
          <p:nvPr>
            <p:ph sz="half" idx="2"/>
          </p:nvPr>
        </p:nvSpPr>
        <p:spPr>
          <a:xfrm>
            <a:off x="848783" y="2124771"/>
            <a:ext cx="5497693" cy="3951288"/>
          </a:xfrm>
        </p:spPr>
        <p:txBody>
          <a:bodyPr>
            <a:noAutofit/>
          </a:bodyPr>
          <a:lstStyle/>
          <a:p>
            <a:r>
              <a:rPr lang="en-US" sz="1800" dirty="0"/>
              <a:t>Reimbursable KDE services when provided by a “clinical staff” and “qualified staff”:</a:t>
            </a:r>
          </a:p>
          <a:p>
            <a:pPr lvl="1"/>
            <a:r>
              <a:rPr lang="en-US" sz="1800" dirty="0"/>
              <a:t>Physician </a:t>
            </a:r>
          </a:p>
          <a:p>
            <a:pPr lvl="1"/>
            <a:r>
              <a:rPr lang="en-US" sz="1800" dirty="0"/>
              <a:t>Physician Assistant</a:t>
            </a:r>
          </a:p>
          <a:p>
            <a:pPr lvl="1"/>
            <a:r>
              <a:rPr lang="en-US" sz="1800" dirty="0"/>
              <a:t>Nurse Practitioner</a:t>
            </a:r>
          </a:p>
          <a:p>
            <a:pPr lvl="1"/>
            <a:r>
              <a:rPr lang="en-US" sz="1800" dirty="0"/>
              <a:t>Clinical Nurse Specialist</a:t>
            </a:r>
          </a:p>
          <a:p>
            <a:pPr lvl="1"/>
            <a:r>
              <a:rPr lang="en-US" sz="1800" dirty="0"/>
              <a:t>Group Practice qualified staff under the direction of the Managing Clinician</a:t>
            </a:r>
          </a:p>
          <a:p>
            <a:pPr marL="744538" lvl="2" indent="-200025"/>
            <a:r>
              <a:rPr lang="en-US" sz="1800" dirty="0"/>
              <a:t>Registered Dietitian</a:t>
            </a:r>
          </a:p>
          <a:p>
            <a:pPr marL="744538" lvl="2" indent="-200025"/>
            <a:r>
              <a:rPr lang="en-US" sz="1800" dirty="0"/>
              <a:t>Licensed Clinical Social Worker</a:t>
            </a:r>
          </a:p>
          <a:p>
            <a:r>
              <a:rPr lang="en-US" sz="1800" dirty="0"/>
              <a:t>ETC Telehealth Waiver applies when the COVID-19 PHE expires</a:t>
            </a:r>
          </a:p>
        </p:txBody>
      </p:sp>
      <p:sp>
        <p:nvSpPr>
          <p:cNvPr id="11" name="Text Placeholder 10">
            <a:extLst>
              <a:ext uri="{FF2B5EF4-FFF2-40B4-BE49-F238E27FC236}">
                <a16:creationId xmlns:a16="http://schemas.microsoft.com/office/drawing/2014/main" id="{79FA725D-FB67-44D6-916F-F69D9A332DAA}"/>
              </a:ext>
            </a:extLst>
          </p:cNvPr>
          <p:cNvSpPr>
            <a:spLocks noGrp="1"/>
          </p:cNvSpPr>
          <p:nvPr>
            <p:ph type="body" sz="quarter" idx="3"/>
          </p:nvPr>
        </p:nvSpPr>
        <p:spPr>
          <a:xfrm>
            <a:off x="6543328" y="1485009"/>
            <a:ext cx="5389033" cy="639763"/>
          </a:xfrm>
        </p:spPr>
        <p:txBody>
          <a:bodyPr anchor="ctr"/>
          <a:lstStyle/>
          <a:p>
            <a:r>
              <a:rPr lang="en-US" dirty="0"/>
              <a:t>Non-ETC Participant</a:t>
            </a:r>
            <a:r>
              <a:rPr lang="en-US" baseline="30000" dirty="0"/>
              <a:t>2</a:t>
            </a:r>
          </a:p>
        </p:txBody>
      </p:sp>
      <p:sp>
        <p:nvSpPr>
          <p:cNvPr id="12" name="Content Placeholder 11">
            <a:extLst>
              <a:ext uri="{FF2B5EF4-FFF2-40B4-BE49-F238E27FC236}">
                <a16:creationId xmlns:a16="http://schemas.microsoft.com/office/drawing/2014/main" id="{624DF729-E6AE-4C7E-9645-F074EE59BAC8}"/>
              </a:ext>
            </a:extLst>
          </p:cNvPr>
          <p:cNvSpPr>
            <a:spLocks noGrp="1"/>
          </p:cNvSpPr>
          <p:nvPr>
            <p:ph sz="quarter" idx="4"/>
          </p:nvPr>
        </p:nvSpPr>
        <p:spPr>
          <a:xfrm>
            <a:off x="6543328" y="2124771"/>
            <a:ext cx="5389033" cy="3951288"/>
          </a:xfrm>
        </p:spPr>
        <p:txBody>
          <a:bodyPr>
            <a:noAutofit/>
          </a:bodyPr>
          <a:lstStyle/>
          <a:p>
            <a:r>
              <a:rPr lang="en-US" sz="1800" dirty="0"/>
              <a:t>Reimbursable KDE services when provided by a “qualified person”:</a:t>
            </a:r>
          </a:p>
          <a:p>
            <a:pPr lvl="1"/>
            <a:r>
              <a:rPr lang="en-US" sz="1800" dirty="0"/>
              <a:t>Physician </a:t>
            </a:r>
          </a:p>
          <a:p>
            <a:pPr lvl="1"/>
            <a:r>
              <a:rPr lang="en-US" sz="1800" dirty="0"/>
              <a:t>Physician Assistant</a:t>
            </a:r>
          </a:p>
          <a:p>
            <a:pPr lvl="1"/>
            <a:r>
              <a:rPr lang="en-US" sz="1800" dirty="0"/>
              <a:t>Nurse Practitioner</a:t>
            </a:r>
          </a:p>
          <a:p>
            <a:pPr lvl="1"/>
            <a:r>
              <a:rPr lang="en-US" sz="1800" dirty="0"/>
              <a:t>Clinical Nurse Specialist</a:t>
            </a:r>
          </a:p>
          <a:p>
            <a:r>
              <a:rPr lang="en-US" sz="1800" dirty="0"/>
              <a:t>Originating site restrictions will be reenacted when the COVID-PHE expires</a:t>
            </a:r>
          </a:p>
        </p:txBody>
      </p:sp>
      <p:sp>
        <p:nvSpPr>
          <p:cNvPr id="7" name="Text Placeholder 3">
            <a:extLst>
              <a:ext uri="{FF2B5EF4-FFF2-40B4-BE49-F238E27FC236}">
                <a16:creationId xmlns:a16="http://schemas.microsoft.com/office/drawing/2014/main" id="{AB9295EB-AA5A-43AD-8EB2-C6F026FB30A3}"/>
              </a:ext>
            </a:extLst>
          </p:cNvPr>
          <p:cNvSpPr txBox="1">
            <a:spLocks/>
          </p:cNvSpPr>
          <p:nvPr/>
        </p:nvSpPr>
        <p:spPr>
          <a:xfrm>
            <a:off x="838200" y="6097941"/>
            <a:ext cx="8046156"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90000"/>
              </a:lnSpc>
            </a:pPr>
            <a:r>
              <a:rPr lang="en-US" sz="1000" baseline="30000" dirty="0"/>
              <a:t>1</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3">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 </a:t>
            </a:r>
            <a:r>
              <a:rPr lang="en-US" sz="1000" baseline="30000" dirty="0"/>
              <a:t>2</a:t>
            </a:r>
            <a:r>
              <a:rPr lang="en-US" sz="1000" dirty="0"/>
              <a:t>Medicare Benefit Policy Manual. Chapter 15 – Covered Medical and Other Health. Services. Table of Contents. (Rev. 10880, 08-06-21). </a:t>
            </a:r>
            <a:r>
              <a:rPr lang="en-US" sz="1000" dirty="0">
                <a:hlinkClick r:id="rId4">
                  <a:extLst>
                    <a:ext uri="{A12FA001-AC4F-418D-AE19-62706E023703}">
                      <ahyp:hlinkClr xmlns:ahyp="http://schemas.microsoft.com/office/drawing/2018/hyperlinkcolor" val="tx"/>
                    </a:ext>
                  </a:extLst>
                </a:hlinkClick>
              </a:rPr>
              <a:t>https://www.hhs.gov/guidance/sites/default/files/hhs-guidance-documents/bp102c15_0_0.pdf</a:t>
            </a:r>
            <a:r>
              <a:rPr lang="en-US" sz="1000" dirty="0"/>
              <a:t> accessed online, 11/11/2021.</a:t>
            </a:r>
          </a:p>
        </p:txBody>
      </p:sp>
    </p:spTree>
    <p:extLst>
      <p:ext uri="{BB962C8B-B14F-4D97-AF65-F5344CB8AC3E}">
        <p14:creationId xmlns:p14="http://schemas.microsoft.com/office/powerpoint/2010/main" val="303966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B68CD7-D922-4811-B7EE-71168D859666}"/>
              </a:ext>
            </a:extLst>
          </p:cNvPr>
          <p:cNvSpPr>
            <a:spLocks noGrp="1"/>
          </p:cNvSpPr>
          <p:nvPr>
            <p:ph type="title"/>
          </p:nvPr>
        </p:nvSpPr>
        <p:spPr/>
        <p:txBody>
          <a:bodyPr/>
          <a:lstStyle/>
          <a:p>
            <a:r>
              <a:rPr lang="en-US" dirty="0"/>
              <a:t>Kidney Disease Education Medicare Beneficiaries</a:t>
            </a:r>
          </a:p>
        </p:txBody>
      </p:sp>
      <p:sp>
        <p:nvSpPr>
          <p:cNvPr id="9" name="Text Placeholder 8">
            <a:extLst>
              <a:ext uri="{FF2B5EF4-FFF2-40B4-BE49-F238E27FC236}">
                <a16:creationId xmlns:a16="http://schemas.microsoft.com/office/drawing/2014/main" id="{3B562240-19AD-4FC7-B5F5-9996D42E0B83}"/>
              </a:ext>
            </a:extLst>
          </p:cNvPr>
          <p:cNvSpPr>
            <a:spLocks noGrp="1"/>
          </p:cNvSpPr>
          <p:nvPr>
            <p:ph type="body" idx="1"/>
          </p:nvPr>
        </p:nvSpPr>
        <p:spPr>
          <a:xfrm>
            <a:off x="848783" y="1485010"/>
            <a:ext cx="5497693" cy="639763"/>
          </a:xfrm>
        </p:spPr>
        <p:txBody>
          <a:bodyPr anchor="ctr"/>
          <a:lstStyle/>
          <a:p>
            <a:r>
              <a:rPr lang="en-US" dirty="0"/>
              <a:t>ETC Participant</a:t>
            </a:r>
            <a:r>
              <a:rPr lang="en-US" baseline="30000" dirty="0"/>
              <a:t>1</a:t>
            </a:r>
          </a:p>
        </p:txBody>
      </p:sp>
      <p:sp>
        <p:nvSpPr>
          <p:cNvPr id="10" name="Content Placeholder 9">
            <a:extLst>
              <a:ext uri="{FF2B5EF4-FFF2-40B4-BE49-F238E27FC236}">
                <a16:creationId xmlns:a16="http://schemas.microsoft.com/office/drawing/2014/main" id="{98CF2AA1-AE86-4447-8440-E017CAA18329}"/>
              </a:ext>
            </a:extLst>
          </p:cNvPr>
          <p:cNvSpPr>
            <a:spLocks noGrp="1"/>
          </p:cNvSpPr>
          <p:nvPr>
            <p:ph sz="half" idx="2"/>
          </p:nvPr>
        </p:nvSpPr>
        <p:spPr>
          <a:xfrm>
            <a:off x="848783" y="2124772"/>
            <a:ext cx="5497693" cy="3951288"/>
          </a:xfrm>
        </p:spPr>
        <p:txBody>
          <a:bodyPr>
            <a:noAutofit/>
          </a:bodyPr>
          <a:lstStyle/>
          <a:p>
            <a:r>
              <a:rPr lang="en-US" dirty="0"/>
              <a:t>Stage IV</a:t>
            </a:r>
          </a:p>
          <a:p>
            <a:r>
              <a:rPr lang="en-US" dirty="0"/>
              <a:t>Stage V</a:t>
            </a:r>
          </a:p>
          <a:p>
            <a:r>
              <a:rPr lang="en-US" dirty="0"/>
              <a:t>ESKD patients in the first 6 months on dialysis</a:t>
            </a:r>
          </a:p>
        </p:txBody>
      </p:sp>
      <p:sp>
        <p:nvSpPr>
          <p:cNvPr id="11" name="Text Placeholder 10">
            <a:extLst>
              <a:ext uri="{FF2B5EF4-FFF2-40B4-BE49-F238E27FC236}">
                <a16:creationId xmlns:a16="http://schemas.microsoft.com/office/drawing/2014/main" id="{79FA725D-FB67-44D6-916F-F69D9A332DAA}"/>
              </a:ext>
            </a:extLst>
          </p:cNvPr>
          <p:cNvSpPr>
            <a:spLocks noGrp="1"/>
          </p:cNvSpPr>
          <p:nvPr>
            <p:ph type="body" sz="quarter" idx="3"/>
          </p:nvPr>
        </p:nvSpPr>
        <p:spPr>
          <a:xfrm>
            <a:off x="6543328" y="1485010"/>
            <a:ext cx="5389033" cy="639763"/>
          </a:xfrm>
        </p:spPr>
        <p:txBody>
          <a:bodyPr anchor="ctr"/>
          <a:lstStyle/>
          <a:p>
            <a:r>
              <a:rPr lang="en-US" dirty="0"/>
              <a:t>Non-ETC Participant</a:t>
            </a:r>
            <a:r>
              <a:rPr lang="en-US" baseline="30000" dirty="0"/>
              <a:t>2</a:t>
            </a:r>
          </a:p>
        </p:txBody>
      </p:sp>
      <p:sp>
        <p:nvSpPr>
          <p:cNvPr id="12" name="Content Placeholder 11">
            <a:extLst>
              <a:ext uri="{FF2B5EF4-FFF2-40B4-BE49-F238E27FC236}">
                <a16:creationId xmlns:a16="http://schemas.microsoft.com/office/drawing/2014/main" id="{624DF729-E6AE-4C7E-9645-F074EE59BAC8}"/>
              </a:ext>
            </a:extLst>
          </p:cNvPr>
          <p:cNvSpPr>
            <a:spLocks noGrp="1"/>
          </p:cNvSpPr>
          <p:nvPr>
            <p:ph sz="quarter" idx="4"/>
          </p:nvPr>
        </p:nvSpPr>
        <p:spPr>
          <a:xfrm>
            <a:off x="6543328" y="2124771"/>
            <a:ext cx="5389033" cy="3951288"/>
          </a:xfrm>
        </p:spPr>
        <p:txBody>
          <a:bodyPr>
            <a:noAutofit/>
          </a:bodyPr>
          <a:lstStyle/>
          <a:p>
            <a:r>
              <a:rPr lang="en-US" dirty="0"/>
              <a:t>Stage IV</a:t>
            </a:r>
          </a:p>
        </p:txBody>
      </p:sp>
      <p:sp>
        <p:nvSpPr>
          <p:cNvPr id="13" name="Text Placeholder 3">
            <a:extLst>
              <a:ext uri="{FF2B5EF4-FFF2-40B4-BE49-F238E27FC236}">
                <a16:creationId xmlns:a16="http://schemas.microsoft.com/office/drawing/2014/main" id="{090DC695-127D-446D-8D60-0D743DED1CCD}"/>
              </a:ext>
            </a:extLst>
          </p:cNvPr>
          <p:cNvSpPr txBox="1">
            <a:spLocks/>
          </p:cNvSpPr>
          <p:nvPr/>
        </p:nvSpPr>
        <p:spPr>
          <a:xfrm>
            <a:off x="838200" y="6097941"/>
            <a:ext cx="8181622"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90000"/>
              </a:lnSpc>
            </a:pPr>
            <a:r>
              <a:rPr lang="en-US" sz="1000" baseline="30000" dirty="0"/>
              <a:t>1</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3">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 </a:t>
            </a:r>
            <a:r>
              <a:rPr lang="en-US" sz="1000" baseline="30000" dirty="0"/>
              <a:t>2</a:t>
            </a:r>
            <a:r>
              <a:rPr lang="en-US" sz="1000" dirty="0"/>
              <a:t>Medicare Benefit Policy Manual. Chapter 15 – Covered Medical and Other Health. Services. Table of Contents. (Rev. 10880, 08-06-21). </a:t>
            </a:r>
            <a:r>
              <a:rPr lang="en-US" sz="1000" dirty="0">
                <a:hlinkClick r:id="rId4">
                  <a:extLst>
                    <a:ext uri="{A12FA001-AC4F-418D-AE19-62706E023703}">
                      <ahyp:hlinkClr xmlns:ahyp="http://schemas.microsoft.com/office/drawing/2018/hyperlinkcolor" val="tx"/>
                    </a:ext>
                  </a:extLst>
                </a:hlinkClick>
              </a:rPr>
              <a:t>https://www.hhs.gov/guidance/sites/default/files/hhs-guidance-documents/bp102c15_0_0.pdf</a:t>
            </a:r>
            <a:r>
              <a:rPr lang="en-US" sz="1000" dirty="0"/>
              <a:t> accessed online, 11/11/2021.</a:t>
            </a:r>
          </a:p>
        </p:txBody>
      </p:sp>
    </p:spTree>
    <p:extLst>
      <p:ext uri="{BB962C8B-B14F-4D97-AF65-F5344CB8AC3E}">
        <p14:creationId xmlns:p14="http://schemas.microsoft.com/office/powerpoint/2010/main" val="135922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B68CD7-D922-4811-B7EE-71168D859666}"/>
              </a:ext>
            </a:extLst>
          </p:cNvPr>
          <p:cNvSpPr>
            <a:spLocks noGrp="1"/>
          </p:cNvSpPr>
          <p:nvPr>
            <p:ph type="title"/>
          </p:nvPr>
        </p:nvSpPr>
        <p:spPr>
          <a:xfrm>
            <a:off x="838200" y="760060"/>
            <a:ext cx="7425267" cy="576470"/>
          </a:xfrm>
        </p:spPr>
        <p:txBody>
          <a:bodyPr wrap="square"/>
          <a:lstStyle/>
          <a:p>
            <a:r>
              <a:rPr lang="en-US" dirty="0"/>
              <a:t>Kidney Disease Education Medicare Content Requirement</a:t>
            </a:r>
          </a:p>
        </p:txBody>
      </p:sp>
      <p:sp>
        <p:nvSpPr>
          <p:cNvPr id="9" name="Text Placeholder 8">
            <a:extLst>
              <a:ext uri="{FF2B5EF4-FFF2-40B4-BE49-F238E27FC236}">
                <a16:creationId xmlns:a16="http://schemas.microsoft.com/office/drawing/2014/main" id="{3B562240-19AD-4FC7-B5F5-9996D42E0B83}"/>
              </a:ext>
            </a:extLst>
          </p:cNvPr>
          <p:cNvSpPr>
            <a:spLocks noGrp="1"/>
          </p:cNvSpPr>
          <p:nvPr>
            <p:ph type="body" idx="1"/>
          </p:nvPr>
        </p:nvSpPr>
        <p:spPr>
          <a:xfrm>
            <a:off x="852308" y="1485009"/>
            <a:ext cx="5497693" cy="639763"/>
          </a:xfrm>
        </p:spPr>
        <p:txBody>
          <a:bodyPr anchor="ctr"/>
          <a:lstStyle/>
          <a:p>
            <a:r>
              <a:rPr lang="en-US" dirty="0"/>
              <a:t>ETC Participant</a:t>
            </a:r>
            <a:r>
              <a:rPr lang="en-US" baseline="30000" dirty="0"/>
              <a:t>1</a:t>
            </a:r>
          </a:p>
        </p:txBody>
      </p:sp>
      <p:sp>
        <p:nvSpPr>
          <p:cNvPr id="10" name="Content Placeholder 9">
            <a:extLst>
              <a:ext uri="{FF2B5EF4-FFF2-40B4-BE49-F238E27FC236}">
                <a16:creationId xmlns:a16="http://schemas.microsoft.com/office/drawing/2014/main" id="{98CF2AA1-AE86-4447-8440-E017CAA18329}"/>
              </a:ext>
            </a:extLst>
          </p:cNvPr>
          <p:cNvSpPr>
            <a:spLocks noGrp="1"/>
          </p:cNvSpPr>
          <p:nvPr>
            <p:ph sz="half" idx="2"/>
          </p:nvPr>
        </p:nvSpPr>
        <p:spPr>
          <a:xfrm>
            <a:off x="852308" y="2124771"/>
            <a:ext cx="5497693" cy="3951288"/>
          </a:xfrm>
        </p:spPr>
        <p:txBody>
          <a:bodyPr>
            <a:noAutofit/>
          </a:bodyPr>
          <a:lstStyle/>
          <a:p>
            <a:r>
              <a:rPr lang="en-US" sz="1800" dirty="0"/>
              <a:t>Stage IV recipients</a:t>
            </a:r>
          </a:p>
          <a:p>
            <a:pPr lvl="1"/>
            <a:r>
              <a:rPr lang="en-US" sz="1800" dirty="0"/>
              <a:t>Required to include management of comorbidities, including delaying the need for dialysis</a:t>
            </a:r>
          </a:p>
          <a:p>
            <a:r>
              <a:rPr lang="en-US" sz="1800" dirty="0"/>
              <a:t>Stage V or ESKD recipients</a:t>
            </a:r>
          </a:p>
          <a:p>
            <a:pPr lvl="1"/>
            <a:r>
              <a:rPr lang="en-US" sz="1800" dirty="0"/>
              <a:t>Management of comorbidities, including delaying the need for dialysis, required only if relevant</a:t>
            </a:r>
          </a:p>
          <a:p>
            <a:r>
              <a:rPr lang="en-US" sz="1800" dirty="0"/>
              <a:t>CKD knowledge outcomes assessment performed within 1 month of final KDE session</a:t>
            </a:r>
          </a:p>
        </p:txBody>
      </p:sp>
      <p:sp>
        <p:nvSpPr>
          <p:cNvPr id="11" name="Text Placeholder 10">
            <a:extLst>
              <a:ext uri="{FF2B5EF4-FFF2-40B4-BE49-F238E27FC236}">
                <a16:creationId xmlns:a16="http://schemas.microsoft.com/office/drawing/2014/main" id="{79FA725D-FB67-44D6-916F-F69D9A332DAA}"/>
              </a:ext>
            </a:extLst>
          </p:cNvPr>
          <p:cNvSpPr>
            <a:spLocks noGrp="1"/>
          </p:cNvSpPr>
          <p:nvPr>
            <p:ph type="body" sz="quarter" idx="3"/>
          </p:nvPr>
        </p:nvSpPr>
        <p:spPr>
          <a:xfrm>
            <a:off x="6498171" y="1485009"/>
            <a:ext cx="5389033" cy="639763"/>
          </a:xfrm>
        </p:spPr>
        <p:txBody>
          <a:bodyPr anchor="ctr"/>
          <a:lstStyle/>
          <a:p>
            <a:r>
              <a:rPr lang="en-US" dirty="0"/>
              <a:t>Non-ETC Participant</a:t>
            </a:r>
            <a:r>
              <a:rPr lang="en-US" baseline="30000" dirty="0"/>
              <a:t>2</a:t>
            </a:r>
          </a:p>
        </p:txBody>
      </p:sp>
      <p:sp>
        <p:nvSpPr>
          <p:cNvPr id="12" name="Content Placeholder 11">
            <a:extLst>
              <a:ext uri="{FF2B5EF4-FFF2-40B4-BE49-F238E27FC236}">
                <a16:creationId xmlns:a16="http://schemas.microsoft.com/office/drawing/2014/main" id="{624DF729-E6AE-4C7E-9645-F074EE59BAC8}"/>
              </a:ext>
            </a:extLst>
          </p:cNvPr>
          <p:cNvSpPr>
            <a:spLocks noGrp="1"/>
          </p:cNvSpPr>
          <p:nvPr>
            <p:ph sz="quarter" idx="4"/>
          </p:nvPr>
        </p:nvSpPr>
        <p:spPr>
          <a:xfrm>
            <a:off x="6498171" y="2124771"/>
            <a:ext cx="5389033" cy="3951288"/>
          </a:xfrm>
        </p:spPr>
        <p:txBody>
          <a:bodyPr>
            <a:noAutofit/>
          </a:bodyPr>
          <a:lstStyle/>
          <a:p>
            <a:r>
              <a:rPr lang="en-US" sz="1800" dirty="0"/>
              <a:t>Stage IV recipients</a:t>
            </a:r>
          </a:p>
          <a:p>
            <a:pPr lvl="1"/>
            <a:r>
              <a:rPr lang="en-US" sz="1800" dirty="0"/>
              <a:t>Required to include management of comorbidities, including delaying the need for dialysis</a:t>
            </a:r>
          </a:p>
          <a:p>
            <a:r>
              <a:rPr lang="en-US" sz="1800" dirty="0"/>
              <a:t>CKD knowledge outcomes assessment  performed during KDE session</a:t>
            </a:r>
          </a:p>
        </p:txBody>
      </p:sp>
      <p:sp>
        <p:nvSpPr>
          <p:cNvPr id="7" name="Text Placeholder 3">
            <a:extLst>
              <a:ext uri="{FF2B5EF4-FFF2-40B4-BE49-F238E27FC236}">
                <a16:creationId xmlns:a16="http://schemas.microsoft.com/office/drawing/2014/main" id="{BB43390F-7D7F-4627-B12F-00D8602019EE}"/>
              </a:ext>
            </a:extLst>
          </p:cNvPr>
          <p:cNvSpPr txBox="1">
            <a:spLocks/>
          </p:cNvSpPr>
          <p:nvPr/>
        </p:nvSpPr>
        <p:spPr>
          <a:xfrm>
            <a:off x="838200" y="6097941"/>
            <a:ext cx="8215489"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90000"/>
              </a:lnSpc>
            </a:pPr>
            <a:r>
              <a:rPr lang="en-US" sz="1000" baseline="30000" dirty="0"/>
              <a:t>1</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3">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 </a:t>
            </a:r>
            <a:r>
              <a:rPr lang="en-US" sz="1000" baseline="30000" dirty="0"/>
              <a:t>2</a:t>
            </a:r>
            <a:r>
              <a:rPr lang="en-US" sz="1000" dirty="0"/>
              <a:t>Medicare Benefit Policy Manual. Chapter 15 – Covered Medical and Other Health. Services. Table of Contents. (Rev. 10880, 08-06-21). </a:t>
            </a:r>
            <a:r>
              <a:rPr lang="en-US" sz="1000" dirty="0">
                <a:hlinkClick r:id="rId4">
                  <a:extLst>
                    <a:ext uri="{A12FA001-AC4F-418D-AE19-62706E023703}">
                      <ahyp:hlinkClr xmlns:ahyp="http://schemas.microsoft.com/office/drawing/2018/hyperlinkcolor" val="tx"/>
                    </a:ext>
                  </a:extLst>
                </a:hlinkClick>
              </a:rPr>
              <a:t>https://www.hhs.gov/guidance/sites/default/files/hhs-guidance-documents/bp102c15_0_0.pdf</a:t>
            </a:r>
            <a:r>
              <a:rPr lang="en-US" sz="1000" dirty="0"/>
              <a:t> accessed online, 11/11/2021.</a:t>
            </a:r>
          </a:p>
        </p:txBody>
      </p:sp>
    </p:spTree>
    <p:extLst>
      <p:ext uri="{BB962C8B-B14F-4D97-AF65-F5344CB8AC3E}">
        <p14:creationId xmlns:p14="http://schemas.microsoft.com/office/powerpoint/2010/main" val="2206294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02E5D1E-A4E3-46B2-9273-FB6139872C5D}"/>
              </a:ext>
            </a:extLst>
          </p:cNvPr>
          <p:cNvGraphicFramePr>
            <a:graphicFrameLocks noGrp="1"/>
          </p:cNvGraphicFramePr>
          <p:nvPr>
            <p:ph idx="1"/>
            <p:extLst>
              <p:ext uri="{D42A27DB-BD31-4B8C-83A1-F6EECF244321}">
                <p14:modId xmlns:p14="http://schemas.microsoft.com/office/powerpoint/2010/main" val="1684573561"/>
              </p:ext>
            </p:extLst>
          </p:nvPr>
        </p:nvGraphicFramePr>
        <p:xfrm>
          <a:off x="838199" y="1623207"/>
          <a:ext cx="10879697" cy="4348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17">
            <a:extLst>
              <a:ext uri="{FF2B5EF4-FFF2-40B4-BE49-F238E27FC236}">
                <a16:creationId xmlns:a16="http://schemas.microsoft.com/office/drawing/2014/main" id="{C403894A-2006-4954-A716-2BE5873E77E9}"/>
              </a:ext>
            </a:extLst>
          </p:cNvPr>
          <p:cNvSpPr>
            <a:spLocks noGrp="1"/>
          </p:cNvSpPr>
          <p:nvPr>
            <p:ph type="title"/>
          </p:nvPr>
        </p:nvSpPr>
        <p:spPr>
          <a:xfrm>
            <a:off x="838200" y="749015"/>
            <a:ext cx="10515600" cy="576470"/>
          </a:xfrm>
        </p:spPr>
        <p:txBody>
          <a:bodyPr>
            <a:normAutofit/>
          </a:bodyPr>
          <a:lstStyle/>
          <a:p>
            <a:r>
              <a:rPr lang="en-US" dirty="0"/>
              <a:t>2022 ETC Updates</a:t>
            </a:r>
            <a:r>
              <a:rPr lang="en-US" baseline="30000" dirty="0"/>
              <a:t>1,2</a:t>
            </a:r>
          </a:p>
        </p:txBody>
      </p:sp>
      <p:grpSp>
        <p:nvGrpSpPr>
          <p:cNvPr id="2" name="Group 1">
            <a:extLst>
              <a:ext uri="{FF2B5EF4-FFF2-40B4-BE49-F238E27FC236}">
                <a16:creationId xmlns:a16="http://schemas.microsoft.com/office/drawing/2014/main" id="{DEE1D376-0A5C-4C6F-8810-2073E8B306AB}"/>
              </a:ext>
            </a:extLst>
          </p:cNvPr>
          <p:cNvGrpSpPr/>
          <p:nvPr/>
        </p:nvGrpSpPr>
        <p:grpSpPr>
          <a:xfrm>
            <a:off x="1660511" y="3423346"/>
            <a:ext cx="1317454" cy="677108"/>
            <a:chOff x="1287974" y="5216906"/>
            <a:chExt cx="1317454" cy="677108"/>
          </a:xfrm>
        </p:grpSpPr>
        <p:pic>
          <p:nvPicPr>
            <p:cNvPr id="17" name="Picture 16">
              <a:extLst>
                <a:ext uri="{FF2B5EF4-FFF2-40B4-BE49-F238E27FC236}">
                  <a16:creationId xmlns:a16="http://schemas.microsoft.com/office/drawing/2014/main" id="{7EB4C7A7-E7E0-4CAA-B436-D602BCE6058A}"/>
                </a:ext>
              </a:extLst>
            </p:cNvPr>
            <p:cNvPicPr>
              <a:picLocks noChangeAspect="1"/>
            </p:cNvPicPr>
            <p:nvPr/>
          </p:nvPicPr>
          <p:blipFill>
            <a:blip r:embed="rId9">
              <a:lum bright="70000" contrast="-70000"/>
            </a:blip>
            <a:srcRect/>
            <a:stretch/>
          </p:blipFill>
          <p:spPr>
            <a:xfrm>
              <a:off x="1572548" y="5339780"/>
              <a:ext cx="683447" cy="554234"/>
            </a:xfrm>
            <a:prstGeom prst="rect">
              <a:avLst/>
            </a:prstGeom>
          </p:spPr>
        </p:pic>
        <p:sp>
          <p:nvSpPr>
            <p:cNvPr id="4" name="TextBox 3">
              <a:extLst>
                <a:ext uri="{FF2B5EF4-FFF2-40B4-BE49-F238E27FC236}">
                  <a16:creationId xmlns:a16="http://schemas.microsoft.com/office/drawing/2014/main" id="{260B6730-B844-438E-84E3-D09918459297}"/>
                </a:ext>
              </a:extLst>
            </p:cNvPr>
            <p:cNvSpPr txBox="1"/>
            <p:nvPr/>
          </p:nvSpPr>
          <p:spPr>
            <a:xfrm>
              <a:off x="1287974" y="5216906"/>
              <a:ext cx="411152" cy="677108"/>
            </a:xfrm>
            <a:prstGeom prst="rect">
              <a:avLst/>
            </a:prstGeom>
            <a:noFill/>
          </p:spPr>
          <p:txBody>
            <a:bodyPr wrap="square" lIns="0" tIns="0" rIns="0" bIns="0" rtlCol="0" anchor="ctr">
              <a:spAutoFit/>
            </a:bodyPr>
            <a:lstStyle/>
            <a:p>
              <a:pPr algn="ctr"/>
              <a:r>
                <a:rPr lang="en-US" sz="4400" dirty="0">
                  <a:solidFill>
                    <a:schemeClr val="bg1"/>
                  </a:solidFill>
                  <a:latin typeface="Arial Narrow" panose="020B0606020202030204" pitchFamily="34" charset="0"/>
                  <a:cs typeface="Arial" panose="020B0604020202020204" pitchFamily="34" charset="0"/>
                </a:rPr>
                <a:t>{</a:t>
              </a:r>
              <a:endParaRPr lang="en-US" sz="5400" dirty="0">
                <a:solidFill>
                  <a:schemeClr val="bg1"/>
                </a:solidFill>
                <a:latin typeface="Arial Narrow" panose="020B0606020202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3C983D0-8C4C-4CD6-B003-9CA7A43B2152}"/>
                </a:ext>
              </a:extLst>
            </p:cNvPr>
            <p:cNvSpPr txBox="1"/>
            <p:nvPr/>
          </p:nvSpPr>
          <p:spPr>
            <a:xfrm>
              <a:off x="2194276" y="5216906"/>
              <a:ext cx="411152" cy="677108"/>
            </a:xfrm>
            <a:prstGeom prst="rect">
              <a:avLst/>
            </a:prstGeom>
            <a:noFill/>
          </p:spPr>
          <p:txBody>
            <a:bodyPr wrap="square" lIns="0" tIns="0" rIns="0" bIns="0" rtlCol="0" anchor="ctr">
              <a:spAutoFit/>
            </a:bodyPr>
            <a:lstStyle/>
            <a:p>
              <a:pPr algn="ctr"/>
              <a:r>
                <a:rPr lang="en-US" sz="4400" dirty="0">
                  <a:solidFill>
                    <a:schemeClr val="bg1"/>
                  </a:solidFill>
                  <a:latin typeface="Arial Narrow" panose="020B0606020202030204" pitchFamily="34" charset="0"/>
                  <a:cs typeface="Arial" panose="020B0604020202020204" pitchFamily="34" charset="0"/>
                </a:rPr>
                <a:t>}</a:t>
              </a:r>
              <a:endParaRPr lang="en-US" sz="5400" dirty="0">
                <a:solidFill>
                  <a:schemeClr val="bg1"/>
                </a:solidFill>
                <a:latin typeface="Arial Narrow" panose="020B060602020203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8E3C6BE8-9201-4D5E-BF6C-93A547D4BF49}"/>
              </a:ext>
            </a:extLst>
          </p:cNvPr>
          <p:cNvGrpSpPr/>
          <p:nvPr/>
        </p:nvGrpSpPr>
        <p:grpSpPr>
          <a:xfrm>
            <a:off x="1612043" y="2538907"/>
            <a:ext cx="1533497" cy="738601"/>
            <a:chOff x="1183061" y="2538907"/>
            <a:chExt cx="1533497" cy="738601"/>
          </a:xfrm>
        </p:grpSpPr>
        <p:pic>
          <p:nvPicPr>
            <p:cNvPr id="15" name="Picture 14">
              <a:extLst>
                <a:ext uri="{FF2B5EF4-FFF2-40B4-BE49-F238E27FC236}">
                  <a16:creationId xmlns:a16="http://schemas.microsoft.com/office/drawing/2014/main" id="{D5DA296F-40F7-4F6C-AA8C-2EB2BD01607B}"/>
                </a:ext>
              </a:extLst>
            </p:cNvPr>
            <p:cNvPicPr>
              <a:picLocks noChangeAspect="1"/>
            </p:cNvPicPr>
            <p:nvPr/>
          </p:nvPicPr>
          <p:blipFill>
            <a:blip r:embed="rId10">
              <a:lum bright="70000" contrast="-70000"/>
            </a:blip>
            <a:stretch>
              <a:fillRect/>
            </a:stretch>
          </p:blipFill>
          <p:spPr>
            <a:xfrm>
              <a:off x="1183061" y="2839692"/>
              <a:ext cx="229745" cy="229745"/>
            </a:xfrm>
            <a:prstGeom prst="rect">
              <a:avLst/>
            </a:prstGeom>
          </p:spPr>
        </p:pic>
        <p:grpSp>
          <p:nvGrpSpPr>
            <p:cNvPr id="11" name="Group 10">
              <a:extLst>
                <a:ext uri="{FF2B5EF4-FFF2-40B4-BE49-F238E27FC236}">
                  <a16:creationId xmlns:a16="http://schemas.microsoft.com/office/drawing/2014/main" id="{61B38748-4BAD-4150-A059-DFFC7D5C878A}"/>
                </a:ext>
              </a:extLst>
            </p:cNvPr>
            <p:cNvGrpSpPr/>
            <p:nvPr/>
          </p:nvGrpSpPr>
          <p:grpSpPr>
            <a:xfrm>
              <a:off x="1329758" y="2538907"/>
              <a:ext cx="1386800" cy="738601"/>
              <a:chOff x="1351773" y="2763052"/>
              <a:chExt cx="1386800" cy="738601"/>
            </a:xfrm>
          </p:grpSpPr>
          <p:grpSp>
            <p:nvGrpSpPr>
              <p:cNvPr id="8" name="Group 7">
                <a:extLst>
                  <a:ext uri="{FF2B5EF4-FFF2-40B4-BE49-F238E27FC236}">
                    <a16:creationId xmlns:a16="http://schemas.microsoft.com/office/drawing/2014/main" id="{C4A8B9E4-8743-42F1-A5E7-98D4223822A5}"/>
                  </a:ext>
                </a:extLst>
              </p:cNvPr>
              <p:cNvGrpSpPr/>
              <p:nvPr/>
            </p:nvGrpSpPr>
            <p:grpSpPr>
              <a:xfrm>
                <a:off x="1351773" y="2763052"/>
                <a:ext cx="1386800" cy="677108"/>
                <a:chOff x="1351773" y="2763052"/>
                <a:chExt cx="1386800" cy="677108"/>
              </a:xfrm>
            </p:grpSpPr>
            <p:sp>
              <p:nvSpPr>
                <p:cNvPr id="10" name="TextBox 9">
                  <a:extLst>
                    <a:ext uri="{FF2B5EF4-FFF2-40B4-BE49-F238E27FC236}">
                      <a16:creationId xmlns:a16="http://schemas.microsoft.com/office/drawing/2014/main" id="{62E1C457-9C3A-4EF5-B6D6-B1FAB03CDD93}"/>
                    </a:ext>
                  </a:extLst>
                </p:cNvPr>
                <p:cNvSpPr txBox="1"/>
                <p:nvPr/>
              </p:nvSpPr>
              <p:spPr>
                <a:xfrm>
                  <a:off x="1351773" y="2763052"/>
                  <a:ext cx="1386800" cy="677108"/>
                </a:xfrm>
                <a:prstGeom prst="rect">
                  <a:avLst/>
                </a:prstGeom>
                <a:noFill/>
              </p:spPr>
              <p:txBody>
                <a:bodyPr wrap="square" lIns="0" tIns="0" rIns="0" bIns="0"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dirty="0">
                      <a:solidFill>
                        <a:schemeClr val="bg1"/>
                      </a:solidFill>
                    </a:rPr>
                    <a:t>½</a:t>
                  </a:r>
                  <a:r>
                    <a:rPr lang="en-US" sz="1200" dirty="0">
                      <a:solidFill>
                        <a:schemeClr val="bg1"/>
                      </a:solidFill>
                    </a:rPr>
                    <a:t> </a:t>
                  </a:r>
                  <a:r>
                    <a:rPr lang="en-US" sz="4400" dirty="0">
                      <a:solidFill>
                        <a:schemeClr val="bg1"/>
                      </a:solidFill>
                    </a:rPr>
                    <a:t>(   )</a:t>
                  </a:r>
                  <a:endParaRPr lang="en-US" dirty="0">
                    <a:solidFill>
                      <a:schemeClr val="bg1"/>
                    </a:solidFill>
                  </a:endParaRPr>
                </a:p>
              </p:txBody>
            </p:sp>
            <p:pic>
              <p:nvPicPr>
                <p:cNvPr id="9" name="Picture 8">
                  <a:extLst>
                    <a:ext uri="{FF2B5EF4-FFF2-40B4-BE49-F238E27FC236}">
                      <a16:creationId xmlns:a16="http://schemas.microsoft.com/office/drawing/2014/main" id="{BD4B776A-BD74-481B-93BA-42383381AD1A}"/>
                    </a:ext>
                  </a:extLst>
                </p:cNvPr>
                <p:cNvPicPr>
                  <a:picLocks noChangeAspect="1"/>
                </p:cNvPicPr>
                <p:nvPr/>
              </p:nvPicPr>
              <p:blipFill>
                <a:blip r:embed="rId11">
                  <a:lum bright="70000" contrast="-70000"/>
                </a:blip>
                <a:stretch>
                  <a:fillRect/>
                </a:stretch>
              </p:blipFill>
              <p:spPr>
                <a:xfrm>
                  <a:off x="1975350" y="2853089"/>
                  <a:ext cx="314739" cy="292608"/>
                </a:xfrm>
                <a:prstGeom prst="rect">
                  <a:avLst/>
                </a:prstGeom>
              </p:spPr>
            </p:pic>
          </p:grpSp>
          <p:pic>
            <p:nvPicPr>
              <p:cNvPr id="3" name="Picture 2">
                <a:extLst>
                  <a:ext uri="{FF2B5EF4-FFF2-40B4-BE49-F238E27FC236}">
                    <a16:creationId xmlns:a16="http://schemas.microsoft.com/office/drawing/2014/main" id="{96FB6171-3B1C-49A7-A33A-080077554001}"/>
                  </a:ext>
                </a:extLst>
              </p:cNvPr>
              <p:cNvPicPr>
                <a:picLocks noChangeAspect="1"/>
              </p:cNvPicPr>
              <p:nvPr/>
            </p:nvPicPr>
            <p:blipFill>
              <a:blip r:embed="rId12">
                <a:lum bright="70000" contrast="-70000"/>
              </a:blip>
              <a:stretch>
                <a:fillRect/>
              </a:stretch>
            </p:blipFill>
            <p:spPr>
              <a:xfrm>
                <a:off x="2031838" y="3044453"/>
                <a:ext cx="457200" cy="457200"/>
              </a:xfrm>
              <a:prstGeom prst="rect">
                <a:avLst/>
              </a:prstGeom>
            </p:spPr>
          </p:pic>
        </p:grpSp>
        <p:pic>
          <p:nvPicPr>
            <p:cNvPr id="14" name="Picture 13">
              <a:extLst>
                <a:ext uri="{FF2B5EF4-FFF2-40B4-BE49-F238E27FC236}">
                  <a16:creationId xmlns:a16="http://schemas.microsoft.com/office/drawing/2014/main" id="{C465C2F5-513D-4CED-BD63-79BAAE57F20D}"/>
                </a:ext>
              </a:extLst>
            </p:cNvPr>
            <p:cNvPicPr>
              <a:picLocks noChangeAspect="1"/>
            </p:cNvPicPr>
            <p:nvPr/>
          </p:nvPicPr>
          <p:blipFill>
            <a:blip r:embed="rId10">
              <a:lum bright="70000" contrast="-70000"/>
            </a:blip>
            <a:stretch>
              <a:fillRect/>
            </a:stretch>
          </p:blipFill>
          <p:spPr>
            <a:xfrm>
              <a:off x="2292455" y="2695584"/>
              <a:ext cx="182880" cy="182880"/>
            </a:xfrm>
            <a:prstGeom prst="rect">
              <a:avLst/>
            </a:prstGeom>
          </p:spPr>
        </p:pic>
      </p:grpSp>
      <p:sp>
        <p:nvSpPr>
          <p:cNvPr id="7" name="Rectangle 6">
            <a:extLst>
              <a:ext uri="{FF2B5EF4-FFF2-40B4-BE49-F238E27FC236}">
                <a16:creationId xmlns:a16="http://schemas.microsoft.com/office/drawing/2014/main" id="{586C7828-06AE-4311-87CC-FA9FBA78FC8B}"/>
              </a:ext>
            </a:extLst>
          </p:cNvPr>
          <p:cNvSpPr/>
          <p:nvPr/>
        </p:nvSpPr>
        <p:spPr>
          <a:xfrm>
            <a:off x="180870" y="4285922"/>
            <a:ext cx="11635992" cy="1841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7B90CFB6-09A1-4850-880E-EE570B4BAA79}"/>
              </a:ext>
            </a:extLst>
          </p:cNvPr>
          <p:cNvSpPr txBox="1">
            <a:spLocks/>
          </p:cNvSpPr>
          <p:nvPr/>
        </p:nvSpPr>
        <p:spPr>
          <a:xfrm>
            <a:off x="838199" y="6097941"/>
            <a:ext cx="8057446"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fontAlgn="auto">
              <a:spcBef>
                <a:spcPts val="0"/>
              </a:spcBef>
              <a:spcAft>
                <a:spcPts val="0"/>
              </a:spcAft>
              <a:buNone/>
            </a:pPr>
            <a:r>
              <a:rPr lang="en-US" sz="1000" baseline="30000" dirty="0"/>
              <a:t>1</a:t>
            </a:r>
            <a:r>
              <a:rPr lang="en-US" sz="1000" dirty="0"/>
              <a:t>U.S. Department of Health and Human Services (HHS). </a:t>
            </a:r>
            <a:r>
              <a:rPr lang="en-US" sz="1000" i="1" dirty="0"/>
              <a:t>Medicare Program: Specialty Care Models to Improve Quality of Care and Reduce Expenditures</a:t>
            </a:r>
            <a:r>
              <a:rPr lang="en-US" sz="1000" dirty="0"/>
              <a:t> published 9/29/2020. </a:t>
            </a:r>
            <a:r>
              <a:rPr lang="en-US" sz="1000" dirty="0">
                <a:hlinkClick r:id="rId13">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00" dirty="0"/>
              <a:t> accessed online, 7/13/2021</a:t>
            </a:r>
          </a:p>
          <a:p>
            <a:pPr indent="0" fontAlgn="auto">
              <a:spcBef>
                <a:spcPts val="0"/>
              </a:spcBef>
              <a:spcAft>
                <a:spcPts val="0"/>
              </a:spcAft>
              <a:buNone/>
            </a:pPr>
            <a:r>
              <a:rPr lang="en-US" sz="1000" baseline="30000" dirty="0"/>
              <a:t>2</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14">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a:t>
            </a:r>
          </a:p>
        </p:txBody>
      </p:sp>
    </p:spTree>
    <p:custDataLst>
      <p:tags r:id="rId1"/>
    </p:custDataLst>
    <p:extLst>
      <p:ext uri="{BB962C8B-B14F-4D97-AF65-F5344CB8AC3E}">
        <p14:creationId xmlns:p14="http://schemas.microsoft.com/office/powerpoint/2010/main" val="232130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B95B01-CE2D-4044-B1D8-D45A4843789A}"/>
              </a:ext>
            </a:extLst>
          </p:cNvPr>
          <p:cNvSpPr>
            <a:spLocks noGrp="1"/>
          </p:cNvSpPr>
          <p:nvPr>
            <p:ph idx="1"/>
          </p:nvPr>
        </p:nvSpPr>
        <p:spPr>
          <a:xfrm>
            <a:off x="838200" y="1822610"/>
            <a:ext cx="6634017" cy="4525963"/>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lnSpc>
                <a:spcPct val="90000"/>
              </a:lnSpc>
              <a:spcBef>
                <a:spcPts val="0"/>
              </a:spcBef>
              <a:spcAft>
                <a:spcPts val="400"/>
              </a:spcAft>
            </a:pPr>
            <a:r>
              <a:rPr lang="en-US" sz="1800" dirty="0"/>
              <a:t>Modality Performance Score (MPS) </a:t>
            </a:r>
            <a:br>
              <a:rPr lang="en-US" sz="1800" dirty="0"/>
            </a:br>
            <a:r>
              <a:rPr lang="en-US" sz="1800" b="1" dirty="0"/>
              <a:t>measured on a 6-point scale</a:t>
            </a:r>
            <a:r>
              <a:rPr lang="en-US" sz="1800" dirty="0"/>
              <a:t>:</a:t>
            </a:r>
          </a:p>
          <a:p>
            <a:pPr marL="517525" lvl="1" indent="-276225">
              <a:lnSpc>
                <a:spcPct val="90000"/>
              </a:lnSpc>
              <a:spcBef>
                <a:spcPts val="0"/>
              </a:spcBef>
              <a:spcAft>
                <a:spcPts val="400"/>
              </a:spcAft>
            </a:pPr>
            <a:r>
              <a:rPr lang="en-US" sz="1800" dirty="0"/>
              <a:t>Home dialysis rate </a:t>
            </a:r>
            <a:r>
              <a:rPr lang="en-US" sz="1800" b="1" dirty="0"/>
              <a:t>+</a:t>
            </a:r>
            <a:r>
              <a:rPr lang="en-US" sz="1800" dirty="0"/>
              <a:t> </a:t>
            </a:r>
            <a:br>
              <a:rPr lang="en-US" sz="1800" dirty="0"/>
            </a:br>
            <a:r>
              <a:rPr lang="en-US" sz="1800" dirty="0"/>
              <a:t>½ in-center self-dialysis </a:t>
            </a:r>
            <a:r>
              <a:rPr lang="en-US" sz="1800" b="1" dirty="0"/>
              <a:t>+</a:t>
            </a:r>
            <a:r>
              <a:rPr lang="en-US" sz="1800" dirty="0"/>
              <a:t> </a:t>
            </a:r>
            <a:br>
              <a:rPr lang="en-US" sz="1800" dirty="0"/>
            </a:br>
            <a:r>
              <a:rPr lang="en-US" sz="1800" dirty="0"/>
              <a:t>½ in-center nocturnal hemodialysis</a:t>
            </a:r>
            <a:br>
              <a:rPr lang="en-US" sz="1800" b="1" dirty="0"/>
            </a:br>
            <a:r>
              <a:rPr lang="en-US" sz="1200" dirty="0"/>
              <a:t>(0 to 4 pts)</a:t>
            </a:r>
          </a:p>
          <a:p>
            <a:pPr marL="517525" lvl="1" indent="-276225">
              <a:lnSpc>
                <a:spcPct val="90000"/>
              </a:lnSpc>
              <a:spcBef>
                <a:spcPts val="0"/>
              </a:spcBef>
              <a:spcAft>
                <a:spcPts val="400"/>
              </a:spcAft>
            </a:pPr>
            <a:endParaRPr lang="en-US" sz="600" dirty="0"/>
          </a:p>
          <a:p>
            <a:pPr marL="517525" lvl="1" indent="-276225">
              <a:lnSpc>
                <a:spcPct val="90000"/>
              </a:lnSpc>
              <a:spcBef>
                <a:spcPts val="0"/>
              </a:spcBef>
              <a:spcAft>
                <a:spcPts val="400"/>
              </a:spcAft>
            </a:pPr>
            <a:r>
              <a:rPr lang="en-US" sz="1800" dirty="0"/>
              <a:t>Living donor transplant rate </a:t>
            </a:r>
            <a:r>
              <a:rPr lang="en-US" sz="1800" b="1" dirty="0"/>
              <a:t>+</a:t>
            </a:r>
            <a:r>
              <a:rPr lang="en-US" sz="1800" dirty="0"/>
              <a:t> </a:t>
            </a:r>
            <a:br>
              <a:rPr lang="en-US" sz="1800" dirty="0"/>
            </a:br>
            <a:r>
              <a:rPr lang="en-US" sz="1800" dirty="0"/>
              <a:t>patients waitlisted </a:t>
            </a:r>
            <a:br>
              <a:rPr lang="en-US" sz="1800" dirty="0"/>
            </a:br>
            <a:r>
              <a:rPr lang="en-US" sz="1200" dirty="0"/>
              <a:t>(0 to 2 pts)</a:t>
            </a:r>
          </a:p>
          <a:p>
            <a:pPr marL="0" indent="0">
              <a:lnSpc>
                <a:spcPct val="90000"/>
              </a:lnSpc>
              <a:spcBef>
                <a:spcPts val="0"/>
              </a:spcBef>
              <a:buNone/>
            </a:pPr>
            <a:endParaRPr lang="en-US" sz="1800" dirty="0"/>
          </a:p>
          <a:p>
            <a:pPr marL="285750" indent="-285750">
              <a:lnSpc>
                <a:spcPct val="90000"/>
              </a:lnSpc>
              <a:spcBef>
                <a:spcPts val="0"/>
              </a:spcBef>
              <a:spcAft>
                <a:spcPts val="400"/>
              </a:spcAft>
            </a:pPr>
            <a:r>
              <a:rPr lang="en-US" sz="1800" dirty="0"/>
              <a:t>MPS intended to drive Performance Payment Adjustment </a:t>
            </a:r>
            <a:br>
              <a:rPr lang="en-US" sz="1800" dirty="0"/>
            </a:br>
            <a:r>
              <a:rPr lang="en-US" sz="1800" dirty="0">
                <a:latin typeface="+mn-lt"/>
              </a:rPr>
              <a:t>(upward or downward)</a:t>
            </a:r>
          </a:p>
          <a:p>
            <a:pPr marL="517525" lvl="1" indent="-285750">
              <a:spcBef>
                <a:spcPts val="0"/>
              </a:spcBef>
              <a:spcAft>
                <a:spcPts val="400"/>
              </a:spcAft>
            </a:pPr>
            <a:r>
              <a:rPr lang="en-US" sz="1800" dirty="0"/>
              <a:t>ESKD PPS base rate for Facilities</a:t>
            </a:r>
          </a:p>
          <a:p>
            <a:pPr marL="517525" lvl="1" indent="-285750">
              <a:spcBef>
                <a:spcPts val="0"/>
              </a:spcBef>
              <a:spcAft>
                <a:spcPts val="400"/>
              </a:spcAft>
            </a:pPr>
            <a:r>
              <a:rPr lang="en-US" sz="1800" dirty="0"/>
              <a:t>MCP payment for Clinicians</a:t>
            </a:r>
          </a:p>
        </p:txBody>
      </p:sp>
      <p:graphicFrame>
        <p:nvGraphicFramePr>
          <p:cNvPr id="4" name="Content Placeholder 7">
            <a:extLst>
              <a:ext uri="{FF2B5EF4-FFF2-40B4-BE49-F238E27FC236}">
                <a16:creationId xmlns:a16="http://schemas.microsoft.com/office/drawing/2014/main" id="{468516D9-E0B5-43DA-BDDF-37F56EECAEE0}"/>
              </a:ext>
            </a:extLst>
          </p:cNvPr>
          <p:cNvGraphicFramePr>
            <a:graphicFrameLocks/>
          </p:cNvGraphicFramePr>
          <p:nvPr>
            <p:extLst>
              <p:ext uri="{D42A27DB-BD31-4B8C-83A1-F6EECF244321}">
                <p14:modId xmlns:p14="http://schemas.microsoft.com/office/powerpoint/2010/main" val="1443148277"/>
              </p:ext>
            </p:extLst>
          </p:nvPr>
        </p:nvGraphicFramePr>
        <p:xfrm>
          <a:off x="6756159" y="1822611"/>
          <a:ext cx="5432013" cy="4291985"/>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130866AC-54A5-4695-9F31-2B95C9DAC78A}"/>
              </a:ext>
            </a:extLst>
          </p:cNvPr>
          <p:cNvSpPr txBox="1">
            <a:spLocks/>
          </p:cNvSpPr>
          <p:nvPr/>
        </p:nvSpPr>
        <p:spPr>
          <a:xfrm>
            <a:off x="838200" y="760060"/>
            <a:ext cx="10515600" cy="576470"/>
          </a:xfrm>
          <a:prstGeom prst="rect">
            <a:avLst/>
          </a:prstGeom>
        </p:spPr>
        <p:txBody>
          <a:bodyPr vert="horz" wrap="none" lIns="91440" tIns="45720" rIns="91440" bIns="45720" rtlCol="0" anchor="ctr">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fontAlgn="base">
              <a:spcAft>
                <a:spcPts val="0"/>
              </a:spcAft>
            </a:pPr>
            <a:r>
              <a:rPr lang="en-US" sz="3200" b="0" dirty="0">
                <a:latin typeface="+mj-lt"/>
                <a:ea typeface="+mj-ea"/>
                <a:cs typeface="+mj-cs"/>
              </a:rPr>
              <a:t>ETC Modality Performance Score</a:t>
            </a:r>
            <a:r>
              <a:rPr lang="en-US" sz="3200" b="0" baseline="30000" dirty="0">
                <a:latin typeface="+mj-lt"/>
                <a:ea typeface="+mj-ea"/>
                <a:cs typeface="+mj-cs"/>
              </a:rPr>
              <a:t>1,2</a:t>
            </a:r>
            <a:endParaRPr lang="en-US" sz="4000" b="0" baseline="30000" dirty="0">
              <a:latin typeface="+mj-lt"/>
              <a:ea typeface="+mj-ea"/>
              <a:cs typeface="+mj-cs"/>
            </a:endParaRPr>
          </a:p>
        </p:txBody>
      </p:sp>
      <p:sp>
        <p:nvSpPr>
          <p:cNvPr id="7" name="Text Placeholder 3">
            <a:extLst>
              <a:ext uri="{FF2B5EF4-FFF2-40B4-BE49-F238E27FC236}">
                <a16:creationId xmlns:a16="http://schemas.microsoft.com/office/drawing/2014/main" id="{E4730589-D022-4ED0-B344-1B1995FA1627}"/>
              </a:ext>
            </a:extLst>
          </p:cNvPr>
          <p:cNvSpPr txBox="1">
            <a:spLocks/>
          </p:cNvSpPr>
          <p:nvPr/>
        </p:nvSpPr>
        <p:spPr>
          <a:xfrm>
            <a:off x="838200" y="6097941"/>
            <a:ext cx="8147538"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fontAlgn="auto">
              <a:spcBef>
                <a:spcPts val="0"/>
              </a:spcBef>
              <a:spcAft>
                <a:spcPts val="0"/>
              </a:spcAft>
              <a:buNone/>
            </a:pPr>
            <a:r>
              <a:rPr lang="en-US" sz="1000" baseline="30000" dirty="0"/>
              <a:t>1</a:t>
            </a:r>
            <a:r>
              <a:rPr lang="en-US" sz="1000" dirty="0"/>
              <a:t>U.S. Department of Health and Human Services (HHS). </a:t>
            </a:r>
            <a:r>
              <a:rPr lang="en-US" sz="1000" i="1" dirty="0"/>
              <a:t>Medicare Program: Specialty Care Models to Improve Quality of Care and Reduce Expenditures</a:t>
            </a:r>
            <a:r>
              <a:rPr lang="en-US" sz="1000" dirty="0"/>
              <a:t> published 9/29/2020. </a:t>
            </a:r>
            <a:r>
              <a:rPr lang="en-US" sz="1000" dirty="0">
                <a:hlinkClick r:id="rId5">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00" dirty="0"/>
              <a:t> accessed online, 7/13/2021</a:t>
            </a:r>
          </a:p>
          <a:p>
            <a:pPr indent="0" fontAlgn="auto">
              <a:spcBef>
                <a:spcPts val="0"/>
              </a:spcBef>
              <a:spcAft>
                <a:spcPts val="0"/>
              </a:spcAft>
              <a:buNone/>
            </a:pPr>
            <a:r>
              <a:rPr lang="en-US" sz="1000" baseline="30000" dirty="0"/>
              <a:t>2</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6">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a:t>
            </a:r>
          </a:p>
        </p:txBody>
      </p:sp>
    </p:spTree>
    <p:custDataLst>
      <p:tags r:id="rId1"/>
    </p:custDataLst>
    <p:extLst>
      <p:ext uri="{BB962C8B-B14F-4D97-AF65-F5344CB8AC3E}">
        <p14:creationId xmlns:p14="http://schemas.microsoft.com/office/powerpoint/2010/main" val="284862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DBA1F-145F-4615-BA89-4AA46B98BF84}"/>
              </a:ext>
            </a:extLst>
          </p:cNvPr>
          <p:cNvSpPr>
            <a:spLocks noGrp="1"/>
          </p:cNvSpPr>
          <p:nvPr>
            <p:ph idx="1"/>
          </p:nvPr>
        </p:nvSpPr>
        <p:spPr>
          <a:xfrm>
            <a:off x="845504" y="2175504"/>
            <a:ext cx="5205494" cy="3577885"/>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r>
              <a:rPr lang="en-US" sz="1800" dirty="0">
                <a:solidFill>
                  <a:schemeClr val="tx1">
                    <a:lumMod val="50000"/>
                  </a:schemeClr>
                </a:solidFill>
              </a:rPr>
              <a:t>Excluded from </a:t>
            </a:r>
            <a:r>
              <a:rPr lang="en-US" sz="1800" u="sng" dirty="0">
                <a:solidFill>
                  <a:schemeClr val="tx1">
                    <a:lumMod val="50000"/>
                  </a:schemeClr>
                </a:solidFill>
              </a:rPr>
              <a:t>the home and transplant</a:t>
            </a:r>
            <a:r>
              <a:rPr lang="en-US" sz="1800" dirty="0">
                <a:solidFill>
                  <a:schemeClr val="tx1">
                    <a:lumMod val="50000"/>
                  </a:schemeClr>
                </a:solidFill>
              </a:rPr>
              <a:t> modality performance rate calculation:</a:t>
            </a:r>
          </a:p>
          <a:p>
            <a:pPr marL="517525" lvl="1" indent="-231775"/>
            <a:r>
              <a:rPr lang="en-US" sz="1800" dirty="0">
                <a:solidFill>
                  <a:schemeClr val="tx1">
                    <a:lumMod val="50000"/>
                  </a:schemeClr>
                </a:solidFill>
              </a:rPr>
              <a:t>Residing in a skilled nursing facility or nursing home</a:t>
            </a:r>
          </a:p>
          <a:p>
            <a:pPr marL="517525" lvl="1" indent="-231775"/>
            <a:r>
              <a:rPr lang="en-US" sz="1800" dirty="0">
                <a:solidFill>
                  <a:schemeClr val="tx1">
                    <a:lumMod val="50000"/>
                  </a:schemeClr>
                </a:solidFill>
              </a:rPr>
              <a:t>Medicare Advantage participants</a:t>
            </a:r>
          </a:p>
          <a:p>
            <a:pPr marL="517525" lvl="1" indent="-231775"/>
            <a:r>
              <a:rPr lang="en-US" sz="1800" dirty="0">
                <a:solidFill>
                  <a:schemeClr val="tx1">
                    <a:lumMod val="50000"/>
                  </a:schemeClr>
                </a:solidFill>
              </a:rPr>
              <a:t>Diagnosed dementia</a:t>
            </a:r>
          </a:p>
          <a:p>
            <a:pPr marL="517525" lvl="1" indent="-231775"/>
            <a:r>
              <a:rPr lang="en-US" sz="1800" dirty="0">
                <a:solidFill>
                  <a:schemeClr val="tx1">
                    <a:lumMod val="50000"/>
                  </a:schemeClr>
                </a:solidFill>
              </a:rPr>
              <a:t>Receiving hospice care</a:t>
            </a:r>
          </a:p>
          <a:p>
            <a:pPr marL="517525" lvl="1" indent="-231775"/>
            <a:r>
              <a:rPr lang="en-US" sz="1800" dirty="0">
                <a:solidFill>
                  <a:schemeClr val="tx1">
                    <a:lumMod val="50000"/>
                  </a:schemeClr>
                </a:solidFill>
              </a:rPr>
              <a:t>Age &lt; 18 </a:t>
            </a:r>
          </a:p>
          <a:p>
            <a:pPr marL="517525" lvl="1" indent="-231775"/>
            <a:r>
              <a:rPr lang="en-US" sz="1800" dirty="0">
                <a:solidFill>
                  <a:schemeClr val="tx1">
                    <a:lumMod val="50000"/>
                  </a:schemeClr>
                </a:solidFill>
              </a:rPr>
              <a:t>Residence outside the US</a:t>
            </a:r>
          </a:p>
          <a:p>
            <a:pPr marL="517525" lvl="1" indent="-231775"/>
            <a:r>
              <a:rPr lang="en-US" sz="1800" dirty="0">
                <a:solidFill>
                  <a:schemeClr val="tx1">
                    <a:lumMod val="50000"/>
                  </a:schemeClr>
                </a:solidFill>
              </a:rPr>
              <a:t>Not enrolled in Medicare Part B</a:t>
            </a:r>
          </a:p>
          <a:p>
            <a:pPr marL="517525" lvl="1" indent="-231775"/>
            <a:r>
              <a:rPr lang="en-US" sz="1800" dirty="0">
                <a:solidFill>
                  <a:schemeClr val="tx1">
                    <a:lumMod val="50000"/>
                  </a:schemeClr>
                </a:solidFill>
              </a:rPr>
              <a:t>Receiving dialysis for acute kidney injury</a:t>
            </a:r>
          </a:p>
        </p:txBody>
      </p:sp>
      <p:sp>
        <p:nvSpPr>
          <p:cNvPr id="12" name="Content Placeholder 11">
            <a:extLst>
              <a:ext uri="{FF2B5EF4-FFF2-40B4-BE49-F238E27FC236}">
                <a16:creationId xmlns:a16="http://schemas.microsoft.com/office/drawing/2014/main" id="{34A8B32F-DBAA-41EC-AEB5-929E075EE058}"/>
              </a:ext>
            </a:extLst>
          </p:cNvPr>
          <p:cNvSpPr>
            <a:spLocks noGrp="1"/>
          </p:cNvSpPr>
          <p:nvPr>
            <p:ph idx="18"/>
          </p:nvPr>
        </p:nvSpPr>
        <p:spPr>
          <a:xfrm>
            <a:off x="6452454" y="2175504"/>
            <a:ext cx="5205494" cy="3577885"/>
          </a:xfrm>
        </p:spPr>
        <p:txBody>
          <a:bodyPr>
            <a:normAutofit/>
          </a:bodyPr>
          <a:lstStyle/>
          <a:p>
            <a:pPr marL="285750" indent="-285750"/>
            <a:r>
              <a:rPr lang="en-US" dirty="0">
                <a:solidFill>
                  <a:schemeClr val="tx1">
                    <a:lumMod val="50000"/>
                  </a:schemeClr>
                </a:solidFill>
              </a:rPr>
              <a:t>E</a:t>
            </a:r>
            <a:r>
              <a:rPr lang="en-US" sz="1800" dirty="0">
                <a:solidFill>
                  <a:schemeClr val="tx1">
                    <a:lumMod val="50000"/>
                  </a:schemeClr>
                </a:solidFill>
              </a:rPr>
              <a:t>xcluded from </a:t>
            </a:r>
            <a:r>
              <a:rPr lang="en-US" sz="1800" u="sng" dirty="0">
                <a:solidFill>
                  <a:schemeClr val="tx1">
                    <a:lumMod val="50000"/>
                  </a:schemeClr>
                </a:solidFill>
              </a:rPr>
              <a:t>only the transplant</a:t>
            </a:r>
            <a:r>
              <a:rPr lang="en-US" sz="1800" dirty="0">
                <a:solidFill>
                  <a:schemeClr val="tx1">
                    <a:lumMod val="50000"/>
                  </a:schemeClr>
                </a:solidFill>
              </a:rPr>
              <a:t> </a:t>
            </a:r>
            <a:br>
              <a:rPr lang="en-US" sz="1800" dirty="0">
                <a:solidFill>
                  <a:schemeClr val="tx1">
                    <a:lumMod val="50000"/>
                  </a:schemeClr>
                </a:solidFill>
              </a:rPr>
            </a:br>
            <a:r>
              <a:rPr lang="en-US" sz="1800" dirty="0">
                <a:solidFill>
                  <a:schemeClr val="tx1">
                    <a:lumMod val="50000"/>
                  </a:schemeClr>
                </a:solidFill>
              </a:rPr>
              <a:t>modality performance rate calculation:</a:t>
            </a:r>
          </a:p>
          <a:p>
            <a:pPr marL="517525" lvl="1" indent="-231775"/>
            <a:r>
              <a:rPr lang="en-US" sz="1800" dirty="0">
                <a:solidFill>
                  <a:schemeClr val="tx1">
                    <a:lumMod val="50000"/>
                  </a:schemeClr>
                </a:solidFill>
              </a:rPr>
              <a:t>Age ≥ 75</a:t>
            </a:r>
          </a:p>
          <a:p>
            <a:pPr marL="517525" lvl="1" indent="-231775"/>
            <a:r>
              <a:rPr lang="en-US" sz="1800" dirty="0">
                <a:solidFill>
                  <a:schemeClr val="tx1">
                    <a:lumMod val="50000"/>
                  </a:schemeClr>
                </a:solidFill>
              </a:rPr>
              <a:t>Receiving chemotherapy or radiation with vital solid organ cancer diagnosis</a:t>
            </a:r>
            <a:endParaRPr lang="en-US" dirty="0">
              <a:solidFill>
                <a:schemeClr val="tx1">
                  <a:lumMod val="50000"/>
                </a:schemeClr>
              </a:solidFill>
            </a:endParaRPr>
          </a:p>
        </p:txBody>
      </p:sp>
      <p:sp>
        <p:nvSpPr>
          <p:cNvPr id="11" name="Title 10">
            <a:extLst>
              <a:ext uri="{FF2B5EF4-FFF2-40B4-BE49-F238E27FC236}">
                <a16:creationId xmlns:a16="http://schemas.microsoft.com/office/drawing/2014/main" id="{60C0E4F0-C08A-4E14-A85F-7A19AA197230}"/>
              </a:ext>
            </a:extLst>
          </p:cNvPr>
          <p:cNvSpPr>
            <a:spLocks noGrp="1"/>
          </p:cNvSpPr>
          <p:nvPr>
            <p:ph type="title"/>
          </p:nvPr>
        </p:nvSpPr>
        <p:spPr>
          <a:xfrm>
            <a:off x="838199" y="887244"/>
            <a:ext cx="10568765" cy="576470"/>
          </a:xfrm>
        </p:spPr>
        <p:txBody>
          <a:bodyPr/>
          <a:lstStyle/>
          <a:p>
            <a:r>
              <a:rPr lang="en-US" sz="2000" dirty="0"/>
              <a:t>Modality Performance Rate Calculation Factors</a:t>
            </a:r>
            <a:br>
              <a:rPr lang="en-US" dirty="0"/>
            </a:br>
            <a:r>
              <a:rPr lang="en-US" dirty="0"/>
              <a:t>Excluded Medicare Beneficiaries</a:t>
            </a:r>
            <a:r>
              <a:rPr lang="en-US" baseline="30000" dirty="0"/>
              <a:t>1,2</a:t>
            </a:r>
          </a:p>
        </p:txBody>
      </p:sp>
      <p:sp>
        <p:nvSpPr>
          <p:cNvPr id="13" name="Rectangle: Rounded Corners 12">
            <a:extLst>
              <a:ext uri="{FF2B5EF4-FFF2-40B4-BE49-F238E27FC236}">
                <a16:creationId xmlns:a16="http://schemas.microsoft.com/office/drawing/2014/main" id="{ADEDEB45-37F2-4DCE-9325-D8D88A379D80}"/>
              </a:ext>
            </a:extLst>
          </p:cNvPr>
          <p:cNvSpPr/>
          <p:nvPr/>
        </p:nvSpPr>
        <p:spPr>
          <a:xfrm>
            <a:off x="838198" y="1694166"/>
            <a:ext cx="8147758" cy="408623"/>
          </a:xfrm>
          <a:prstGeom prst="roundRect">
            <a:avLst/>
          </a:prstGeom>
          <a:solidFill>
            <a:schemeClr val="bg1">
              <a:lumMod val="65000"/>
            </a:schemeClr>
          </a:solidFill>
          <a:ln/>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en-US" sz="1800" i="1" dirty="0"/>
              <a:t>Modality performance rates are calculated using accumulated patient-months</a:t>
            </a:r>
          </a:p>
        </p:txBody>
      </p:sp>
      <p:sp>
        <p:nvSpPr>
          <p:cNvPr id="9" name="Text Placeholder 3">
            <a:extLst>
              <a:ext uri="{FF2B5EF4-FFF2-40B4-BE49-F238E27FC236}">
                <a16:creationId xmlns:a16="http://schemas.microsoft.com/office/drawing/2014/main" id="{2E3AF9B1-9D5F-4060-92E9-35D0B38DF46D}"/>
              </a:ext>
            </a:extLst>
          </p:cNvPr>
          <p:cNvSpPr txBox="1">
            <a:spLocks/>
          </p:cNvSpPr>
          <p:nvPr/>
        </p:nvSpPr>
        <p:spPr>
          <a:xfrm>
            <a:off x="845504" y="6097941"/>
            <a:ext cx="8264629"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fontAlgn="auto">
              <a:spcBef>
                <a:spcPts val="0"/>
              </a:spcBef>
              <a:spcAft>
                <a:spcPts val="0"/>
              </a:spcAft>
              <a:buNone/>
            </a:pPr>
            <a:r>
              <a:rPr lang="en-US" sz="1000" baseline="30000" dirty="0"/>
              <a:t>1</a:t>
            </a:r>
            <a:r>
              <a:rPr lang="en-US" sz="1000" dirty="0"/>
              <a:t>U.S. Department of Health and Human Services (HHS). </a:t>
            </a:r>
            <a:r>
              <a:rPr lang="en-US" sz="1000" i="1" dirty="0"/>
              <a:t>Medicare Program: Specialty Care Models to Improve Quality of Care and Reduce Expenditures</a:t>
            </a:r>
            <a:r>
              <a:rPr lang="en-US" sz="1000" dirty="0"/>
              <a:t> published 9/29/2020. </a:t>
            </a:r>
            <a:r>
              <a:rPr lang="en-US" sz="1000" dirty="0">
                <a:hlinkClick r:id="rId4">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00" dirty="0"/>
              <a:t> accessed online, 7/13/2021</a:t>
            </a:r>
          </a:p>
          <a:p>
            <a:pPr indent="0" fontAlgn="auto">
              <a:spcBef>
                <a:spcPts val="0"/>
              </a:spcBef>
              <a:spcAft>
                <a:spcPts val="0"/>
              </a:spcAft>
              <a:buNone/>
            </a:pPr>
            <a:r>
              <a:rPr lang="en-US" sz="1000" baseline="30000" dirty="0"/>
              <a:t>2</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5">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a:t>
            </a:r>
          </a:p>
        </p:txBody>
      </p:sp>
    </p:spTree>
    <p:custDataLst>
      <p:tags r:id="rId1"/>
    </p:custDataLst>
    <p:extLst>
      <p:ext uri="{BB962C8B-B14F-4D97-AF65-F5344CB8AC3E}">
        <p14:creationId xmlns:p14="http://schemas.microsoft.com/office/powerpoint/2010/main" val="254131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1F2CB5-B9BC-4E03-8FA9-C772AE848AB6}"/>
              </a:ext>
            </a:extLst>
          </p:cNvPr>
          <p:cNvGrpSpPr/>
          <p:nvPr/>
        </p:nvGrpSpPr>
        <p:grpSpPr>
          <a:xfrm>
            <a:off x="4061261" y="-10695"/>
            <a:ext cx="150304" cy="6868694"/>
            <a:chOff x="4061254" y="213305"/>
            <a:chExt cx="150303" cy="6868700"/>
          </a:xfrm>
        </p:grpSpPr>
        <p:sp>
          <p:nvSpPr>
            <p:cNvPr id="6" name="Rectangle 5">
              <a:extLst>
                <a:ext uri="{FF2B5EF4-FFF2-40B4-BE49-F238E27FC236}">
                  <a16:creationId xmlns:a16="http://schemas.microsoft.com/office/drawing/2014/main" id="{AA617B84-5F8B-4858-9FA5-110C988815D5}"/>
                </a:ext>
              </a:extLst>
            </p:cNvPr>
            <p:cNvSpPr/>
            <p:nvPr/>
          </p:nvSpPr>
          <p:spPr bwMode="auto">
            <a:xfrm>
              <a:off x="4061272" y="213305"/>
              <a:ext cx="150285" cy="2011682"/>
            </a:xfrm>
            <a:prstGeom prst="rect">
              <a:avLst/>
            </a:prstGeom>
            <a:solidFill>
              <a:schemeClr val="accent1"/>
            </a:solidFill>
            <a:ln>
              <a:solidFill>
                <a:schemeClr val="accent1"/>
              </a:solidFill>
            </a:ln>
          </p:spPr>
          <p:txBody>
            <a:bodyPr vert="horz" wrap="square" lIns="91440" tIns="45720" rIns="91440" bIns="45720" numCol="1" rtlCol="0" anchor="t"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dirty="0"/>
            </a:p>
          </p:txBody>
        </p:sp>
        <p:sp>
          <p:nvSpPr>
            <p:cNvPr id="81" name="Rectangle 80">
              <a:extLst>
                <a:ext uri="{FF2B5EF4-FFF2-40B4-BE49-F238E27FC236}">
                  <a16:creationId xmlns:a16="http://schemas.microsoft.com/office/drawing/2014/main" id="{4FC213CD-4D52-46D4-BAAE-6166DE52FD9A}"/>
                </a:ext>
              </a:extLst>
            </p:cNvPr>
            <p:cNvSpPr/>
            <p:nvPr/>
          </p:nvSpPr>
          <p:spPr bwMode="auto">
            <a:xfrm>
              <a:off x="4061263" y="2197293"/>
              <a:ext cx="146304" cy="1746506"/>
            </a:xfrm>
            <a:prstGeom prst="rect">
              <a:avLst/>
            </a:prstGeom>
            <a:solidFill>
              <a:schemeClr val="accent2"/>
            </a:solidFill>
            <a:ln>
              <a:solidFill>
                <a:schemeClr val="accent2"/>
              </a:solidFill>
            </a:ln>
          </p:spPr>
          <p:txBody>
            <a:bodyPr vert="horz" wrap="square" lIns="91440" tIns="45720" rIns="91440" bIns="45720" numCol="1" rtlCol="0" anchor="t"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dirty="0"/>
            </a:p>
          </p:txBody>
        </p:sp>
        <p:sp>
          <p:nvSpPr>
            <p:cNvPr id="82" name="Rectangle 81">
              <a:extLst>
                <a:ext uri="{FF2B5EF4-FFF2-40B4-BE49-F238E27FC236}">
                  <a16:creationId xmlns:a16="http://schemas.microsoft.com/office/drawing/2014/main" id="{BBAC2787-A69E-44A7-94E4-1CFA62C9F044}"/>
                </a:ext>
              </a:extLst>
            </p:cNvPr>
            <p:cNvSpPr/>
            <p:nvPr/>
          </p:nvSpPr>
          <p:spPr bwMode="auto">
            <a:xfrm>
              <a:off x="4061254" y="3792530"/>
              <a:ext cx="150283" cy="1746506"/>
            </a:xfrm>
            <a:prstGeom prst="rect">
              <a:avLst/>
            </a:prstGeom>
            <a:solidFill>
              <a:schemeClr val="accent4"/>
            </a:solidFill>
            <a:ln>
              <a:solidFill>
                <a:schemeClr val="accent4"/>
              </a:solidFill>
            </a:ln>
          </p:spPr>
          <p:txBody>
            <a:bodyPr vert="horz" wrap="square" lIns="91440" tIns="45720" rIns="91440" bIns="45720" numCol="1" rtlCol="0" anchor="t"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dirty="0"/>
            </a:p>
          </p:txBody>
        </p:sp>
        <p:sp>
          <p:nvSpPr>
            <p:cNvPr id="83" name="Rectangle 82">
              <a:extLst>
                <a:ext uri="{FF2B5EF4-FFF2-40B4-BE49-F238E27FC236}">
                  <a16:creationId xmlns:a16="http://schemas.microsoft.com/office/drawing/2014/main" id="{72F64F64-9DF0-4A47-8800-A821E092B796}"/>
                </a:ext>
              </a:extLst>
            </p:cNvPr>
            <p:cNvSpPr/>
            <p:nvPr/>
          </p:nvSpPr>
          <p:spPr bwMode="auto">
            <a:xfrm>
              <a:off x="4061273" y="5344643"/>
              <a:ext cx="150284" cy="1737362"/>
            </a:xfrm>
            <a:prstGeom prst="rect">
              <a:avLst/>
            </a:prstGeom>
            <a:solidFill>
              <a:schemeClr val="accent5"/>
            </a:solidFill>
            <a:ln>
              <a:solidFill>
                <a:schemeClr val="accent5"/>
              </a:solidFill>
            </a:ln>
          </p:spPr>
          <p:txBody>
            <a:bodyPr vert="horz" wrap="square" lIns="91440" tIns="45720" rIns="91440" bIns="45720" numCol="1" rtlCol="0" anchor="t"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dirty="0"/>
            </a:p>
          </p:txBody>
        </p:sp>
      </p:grpSp>
      <p:sp>
        <p:nvSpPr>
          <p:cNvPr id="85" name="Rectangle 84">
            <a:extLst>
              <a:ext uri="{FF2B5EF4-FFF2-40B4-BE49-F238E27FC236}">
                <a16:creationId xmlns:a16="http://schemas.microsoft.com/office/drawing/2014/main" id="{D05A9D19-7D39-4793-AD4B-4C554471B49E}"/>
              </a:ext>
            </a:extLst>
          </p:cNvPr>
          <p:cNvSpPr/>
          <p:nvPr/>
        </p:nvSpPr>
        <p:spPr bwMode="auto">
          <a:xfrm>
            <a:off x="1" y="0"/>
            <a:ext cx="4061724" cy="6858000"/>
          </a:xfrm>
          <a:prstGeom prst="rect">
            <a:avLst/>
          </a:prstGeom>
          <a:solidFill>
            <a:schemeClr val="bg2">
              <a:lumMod val="75000"/>
            </a:schemeClr>
          </a:solidFill>
          <a:ln>
            <a:noFill/>
          </a:ln>
        </p:spPr>
        <p:txBody>
          <a:bodyPr vert="horz" wrap="square" lIns="91440" tIns="45720" rIns="91440" bIns="45720" numCol="1" rtlCol="0" anchor="t"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grpSp>
        <p:nvGrpSpPr>
          <p:cNvPr id="3" name="Group 2">
            <a:extLst>
              <a:ext uri="{FF2B5EF4-FFF2-40B4-BE49-F238E27FC236}">
                <a16:creationId xmlns:a16="http://schemas.microsoft.com/office/drawing/2014/main" id="{87834EAF-9CDE-4D08-946A-63631776C972}"/>
              </a:ext>
            </a:extLst>
          </p:cNvPr>
          <p:cNvGrpSpPr/>
          <p:nvPr/>
        </p:nvGrpSpPr>
        <p:grpSpPr>
          <a:xfrm>
            <a:off x="406401" y="-106786"/>
            <a:ext cx="2842532" cy="3852780"/>
            <a:chOff x="8943068" y="396114"/>
            <a:chExt cx="2410732" cy="3852781"/>
          </a:xfrm>
        </p:grpSpPr>
        <p:sp>
          <p:nvSpPr>
            <p:cNvPr id="4" name="Rectangle 3">
              <a:extLst>
                <a:ext uri="{FF2B5EF4-FFF2-40B4-BE49-F238E27FC236}">
                  <a16:creationId xmlns:a16="http://schemas.microsoft.com/office/drawing/2014/main" id="{0A0FD331-905A-4CA5-A4A8-95766A845B47}"/>
                </a:ext>
              </a:extLst>
            </p:cNvPr>
            <p:cNvSpPr/>
            <p:nvPr/>
          </p:nvSpPr>
          <p:spPr>
            <a:xfrm>
              <a:off x="8943068" y="396114"/>
              <a:ext cx="2410732" cy="1702599"/>
            </a:xfrm>
            <a:prstGeom prst="rect">
              <a:avLst/>
            </a:prstGeom>
          </p:spPr>
          <p:txBody>
            <a:bodyPr wrap="square" lIns="0" tIns="0" rIns="0" bIns="0"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da-DK" sz="2800" b="1" dirty="0">
                  <a:solidFill>
                    <a:schemeClr val="bg1"/>
                  </a:solidFill>
                  <a:ea typeface="+mj-ea"/>
                  <a:cs typeface="+mj-cs"/>
                </a:rPr>
                <a:t>Background</a:t>
              </a:r>
              <a:endParaRPr lang="en-GB" sz="1800" dirty="0">
                <a:solidFill>
                  <a:schemeClr val="bg1"/>
                </a:solidFill>
              </a:endParaRPr>
            </a:p>
          </p:txBody>
        </p:sp>
        <p:sp>
          <p:nvSpPr>
            <p:cNvPr id="5" name="Rectangle 4">
              <a:extLst>
                <a:ext uri="{FF2B5EF4-FFF2-40B4-BE49-F238E27FC236}">
                  <a16:creationId xmlns:a16="http://schemas.microsoft.com/office/drawing/2014/main" id="{1B376DF5-473A-4CEE-8472-7648A1CF285C}"/>
                </a:ext>
              </a:extLst>
            </p:cNvPr>
            <p:cNvSpPr/>
            <p:nvPr/>
          </p:nvSpPr>
          <p:spPr>
            <a:xfrm>
              <a:off x="8943068" y="2184121"/>
              <a:ext cx="2410732" cy="2064774"/>
            </a:xfrm>
            <a:prstGeom prst="rect">
              <a:avLst/>
            </a:prstGeom>
          </p:spPr>
          <p:txBody>
            <a:bodyPr wrap="square" lIns="0" tIns="0" rIns="0" bIns="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28594" indent="-228594">
                <a:spcAft>
                  <a:spcPts val="800"/>
                </a:spcAft>
                <a:buFont typeface="Arial" panose="020B0604020202020204" pitchFamily="34" charset="0"/>
                <a:buChar char="•"/>
              </a:pPr>
              <a:r>
                <a:rPr lang="da-DK" sz="1600" dirty="0">
                  <a:solidFill>
                    <a:schemeClr val="bg1"/>
                  </a:solidFill>
                  <a:ea typeface="+mj-ea"/>
                  <a:cs typeface="+mj-cs"/>
                </a:rPr>
                <a:t>Favorable policy changes for kidney patients</a:t>
              </a:r>
              <a:r>
                <a:rPr lang="da-DK" sz="1600" baseline="30000" dirty="0">
                  <a:solidFill>
                    <a:schemeClr val="bg1"/>
                  </a:solidFill>
                  <a:ea typeface="+mj-ea"/>
                  <a:cs typeface="+mj-cs"/>
                </a:rPr>
                <a:t>1-4</a:t>
              </a:r>
            </a:p>
            <a:p>
              <a:pPr marL="228594" indent="-228594">
                <a:spcAft>
                  <a:spcPts val="800"/>
                </a:spcAft>
                <a:buFont typeface="Arial" panose="020B0604020202020204" pitchFamily="34" charset="0"/>
                <a:buChar char="•"/>
              </a:pPr>
              <a:r>
                <a:rPr lang="da-DK" sz="1600" dirty="0">
                  <a:solidFill>
                    <a:schemeClr val="bg1"/>
                  </a:solidFill>
                  <a:ea typeface="+mj-ea"/>
                  <a:cs typeface="+mj-cs"/>
                </a:rPr>
                <a:t>Acheiving home dialysis growth has been challenging in some areas due to COVID-19, which presents a safety risk to patients and healthcare professionals delivering care</a:t>
              </a:r>
            </a:p>
          </p:txBody>
        </p:sp>
      </p:grpSp>
      <p:grpSp>
        <p:nvGrpSpPr>
          <p:cNvPr id="23" name="Group 22">
            <a:extLst>
              <a:ext uri="{FF2B5EF4-FFF2-40B4-BE49-F238E27FC236}">
                <a16:creationId xmlns:a16="http://schemas.microsoft.com/office/drawing/2014/main" id="{CB3E7D86-F0F4-4F8B-B63F-CD985B23B2EA}"/>
              </a:ext>
            </a:extLst>
          </p:cNvPr>
          <p:cNvGrpSpPr/>
          <p:nvPr/>
        </p:nvGrpSpPr>
        <p:grpSpPr>
          <a:xfrm>
            <a:off x="5311140" y="989880"/>
            <a:ext cx="4876800" cy="1300213"/>
            <a:chOff x="5311140" y="713513"/>
            <a:chExt cx="4876800" cy="776178"/>
          </a:xfrm>
        </p:grpSpPr>
        <p:sp>
          <p:nvSpPr>
            <p:cNvPr id="13" name="Rectangle: Rounded Corners 12">
              <a:extLst>
                <a:ext uri="{FF2B5EF4-FFF2-40B4-BE49-F238E27FC236}">
                  <a16:creationId xmlns:a16="http://schemas.microsoft.com/office/drawing/2014/main" id="{6C495930-874E-414A-A5B0-85B7D67B6975}"/>
                </a:ext>
              </a:extLst>
            </p:cNvPr>
            <p:cNvSpPr/>
            <p:nvPr/>
          </p:nvSpPr>
          <p:spPr bwMode="auto">
            <a:xfrm rot="5400000">
              <a:off x="7361451" y="-1336798"/>
              <a:ext cx="776178" cy="4876800"/>
            </a:xfrm>
            <a:prstGeom prst="roundRect">
              <a:avLst/>
            </a:prstGeom>
            <a:solidFill>
              <a:schemeClr val="bg1">
                <a:lumMod val="95000"/>
              </a:schemeClr>
            </a:solidFill>
            <a:ln>
              <a:noFill/>
            </a:ln>
          </p:spPr>
          <p:txBody>
            <a:bodyPr vert="horz" wrap="square" lIns="91440" tIns="45720" rIns="91440" bIns="45720" numCol="1" rtlCol="0" anchor="t"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sp>
          <p:nvSpPr>
            <p:cNvPr id="12" name="Rectangle 11">
              <a:extLst>
                <a:ext uri="{FF2B5EF4-FFF2-40B4-BE49-F238E27FC236}">
                  <a16:creationId xmlns:a16="http://schemas.microsoft.com/office/drawing/2014/main" id="{1CED324E-F9D8-43A0-886F-6ADF8EFDB6CC}"/>
                </a:ext>
              </a:extLst>
            </p:cNvPr>
            <p:cNvSpPr/>
            <p:nvPr/>
          </p:nvSpPr>
          <p:spPr>
            <a:xfrm>
              <a:off x="5937885" y="824601"/>
              <a:ext cx="3909499" cy="553998"/>
            </a:xfrm>
            <a:prstGeom prst="rect">
              <a:avLst/>
            </a:prstGeom>
          </p:spPr>
          <p:txBody>
            <a:bodyPr wrap="square" lIns="0" tIns="0" rIns="0" bIns="0"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333" b="1" dirty="0"/>
                <a:t>Home and Self-Dialysis Training Add-on Payment Adjustment</a:t>
              </a:r>
            </a:p>
            <a:p>
              <a:r>
                <a:rPr lang="en-US" sz="1333" dirty="0"/>
                <a:t>Home and self-dialysis training add-on payment adjustment increased from $50.16 to $95.60.</a:t>
              </a:r>
              <a:r>
                <a:rPr lang="en-US" sz="1333" baseline="30000" dirty="0"/>
                <a:t>1</a:t>
              </a:r>
              <a:endParaRPr lang="da-DK" sz="400" baseline="30000" dirty="0">
                <a:solidFill>
                  <a:prstClr val="black">
                    <a:lumMod val="75000"/>
                    <a:lumOff val="25000"/>
                  </a:prstClr>
                </a:solidFill>
                <a:ea typeface="+mj-ea"/>
                <a:cs typeface="+mj-cs"/>
              </a:endParaRPr>
            </a:p>
          </p:txBody>
        </p:sp>
      </p:grpSp>
      <p:grpSp>
        <p:nvGrpSpPr>
          <p:cNvPr id="7" name="Group 6">
            <a:extLst>
              <a:ext uri="{FF2B5EF4-FFF2-40B4-BE49-F238E27FC236}">
                <a16:creationId xmlns:a16="http://schemas.microsoft.com/office/drawing/2014/main" id="{05F2AA8C-4B7B-4E6C-8C5F-8424DCB29A04}"/>
              </a:ext>
            </a:extLst>
          </p:cNvPr>
          <p:cNvGrpSpPr/>
          <p:nvPr/>
        </p:nvGrpSpPr>
        <p:grpSpPr>
          <a:xfrm>
            <a:off x="3968751" y="1155890"/>
            <a:ext cx="1826099" cy="900000"/>
            <a:chOff x="3968750" y="651600"/>
            <a:chExt cx="1826099" cy="900000"/>
          </a:xfrm>
        </p:grpSpPr>
        <p:grpSp>
          <p:nvGrpSpPr>
            <p:cNvPr id="11" name="Group 10">
              <a:extLst>
                <a:ext uri="{FF2B5EF4-FFF2-40B4-BE49-F238E27FC236}">
                  <a16:creationId xmlns:a16="http://schemas.microsoft.com/office/drawing/2014/main" id="{0D0BC8F0-E9E7-4ED5-BEEE-A5087C5E7D94}"/>
                </a:ext>
              </a:extLst>
            </p:cNvPr>
            <p:cNvGrpSpPr/>
            <p:nvPr/>
          </p:nvGrpSpPr>
          <p:grpSpPr>
            <a:xfrm>
              <a:off x="4894849" y="651600"/>
              <a:ext cx="900000" cy="900000"/>
              <a:chOff x="3694699" y="3212567"/>
              <a:chExt cx="900000" cy="900000"/>
            </a:xfrm>
          </p:grpSpPr>
          <p:sp>
            <p:nvSpPr>
              <p:cNvPr id="8" name="Oval 7">
                <a:extLst>
                  <a:ext uri="{FF2B5EF4-FFF2-40B4-BE49-F238E27FC236}">
                    <a16:creationId xmlns:a16="http://schemas.microsoft.com/office/drawing/2014/main" id="{8CFCC701-1570-4DC0-8AFE-DA3335DA167B}"/>
                  </a:ext>
                </a:extLst>
              </p:cNvPr>
              <p:cNvSpPr/>
              <p:nvPr/>
            </p:nvSpPr>
            <p:spPr bwMode="auto">
              <a:xfrm>
                <a:off x="3694699" y="3212567"/>
                <a:ext cx="900000" cy="900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9" name="Oval 8">
                <a:extLst>
                  <a:ext uri="{FF2B5EF4-FFF2-40B4-BE49-F238E27FC236}">
                    <a16:creationId xmlns:a16="http://schemas.microsoft.com/office/drawing/2014/main" id="{0B764177-9678-4979-8261-9834D223443D}"/>
                  </a:ext>
                </a:extLst>
              </p:cNvPr>
              <p:cNvSpPr/>
              <p:nvPr/>
            </p:nvSpPr>
            <p:spPr bwMode="auto">
              <a:xfrm>
                <a:off x="3809317" y="3327187"/>
                <a:ext cx="670764" cy="670762"/>
              </a:xfrm>
              <a:prstGeom prst="ellipse">
                <a:avLst/>
              </a:prstGeom>
              <a:solidFill>
                <a:schemeClr val="bg1"/>
              </a:solidFill>
              <a:ln>
                <a:no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10" name="TextBox 9">
                <a:extLst>
                  <a:ext uri="{FF2B5EF4-FFF2-40B4-BE49-F238E27FC236}">
                    <a16:creationId xmlns:a16="http://schemas.microsoft.com/office/drawing/2014/main" id="{BAC0F31D-2F43-467F-932B-48D6DA8F30E7}"/>
                  </a:ext>
                </a:extLst>
              </p:cNvPr>
              <p:cNvSpPr txBox="1"/>
              <p:nvPr/>
            </p:nvSpPr>
            <p:spPr>
              <a:xfrm>
                <a:off x="3809318" y="3508678"/>
                <a:ext cx="670763" cy="307777"/>
              </a:xfrm>
              <a:prstGeom prst="rect">
                <a:avLst/>
              </a:prstGeom>
              <a:noFill/>
            </p:spPr>
            <p:txBody>
              <a:bodyPr wrap="square" lIns="0" tIns="0" rIns="0" bIns="0" rtlCol="0" anchor="ct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da-DK" sz="2000" b="1" dirty="0">
                    <a:solidFill>
                      <a:schemeClr val="accent1"/>
                    </a:solidFill>
                  </a:rPr>
                  <a:t>2017</a:t>
                </a:r>
                <a:endParaRPr lang="da-DK" sz="1800" dirty="0">
                  <a:solidFill>
                    <a:schemeClr val="accent1"/>
                  </a:solidFill>
                </a:endParaRPr>
              </a:p>
            </p:txBody>
          </p:sp>
        </p:grpSp>
        <p:sp>
          <p:nvSpPr>
            <p:cNvPr id="19" name="Rectangle 18">
              <a:extLst>
                <a:ext uri="{FF2B5EF4-FFF2-40B4-BE49-F238E27FC236}">
                  <a16:creationId xmlns:a16="http://schemas.microsoft.com/office/drawing/2014/main" id="{816A22E0-3E98-4B1F-805B-186BB3E09FE8}"/>
                </a:ext>
              </a:extLst>
            </p:cNvPr>
            <p:cNvSpPr/>
            <p:nvPr/>
          </p:nvSpPr>
          <p:spPr bwMode="auto">
            <a:xfrm>
              <a:off x="4251691" y="1035671"/>
              <a:ext cx="682842" cy="131859"/>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20" name="Oval 19">
              <a:extLst>
                <a:ext uri="{FF2B5EF4-FFF2-40B4-BE49-F238E27FC236}">
                  <a16:creationId xmlns:a16="http://schemas.microsoft.com/office/drawing/2014/main" id="{18136658-C7CD-4C71-BC5E-2D642890928D}"/>
                </a:ext>
              </a:extLst>
            </p:cNvPr>
            <p:cNvSpPr/>
            <p:nvPr/>
          </p:nvSpPr>
          <p:spPr bwMode="auto">
            <a:xfrm>
              <a:off x="3968750" y="933484"/>
              <a:ext cx="336232" cy="33623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21" name="Oval 20">
              <a:extLst>
                <a:ext uri="{FF2B5EF4-FFF2-40B4-BE49-F238E27FC236}">
                  <a16:creationId xmlns:a16="http://schemas.microsoft.com/office/drawing/2014/main" id="{6D188FE3-9859-496F-9688-395F891FD299}"/>
                </a:ext>
              </a:extLst>
            </p:cNvPr>
            <p:cNvSpPr/>
            <p:nvPr/>
          </p:nvSpPr>
          <p:spPr bwMode="auto">
            <a:xfrm>
              <a:off x="4050596" y="1015330"/>
              <a:ext cx="172540" cy="172540"/>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grpSp>
      <p:grpSp>
        <p:nvGrpSpPr>
          <p:cNvPr id="25" name="Group 24">
            <a:extLst>
              <a:ext uri="{FF2B5EF4-FFF2-40B4-BE49-F238E27FC236}">
                <a16:creationId xmlns:a16="http://schemas.microsoft.com/office/drawing/2014/main" id="{30421748-2230-4B41-8724-2D4B3EA471F1}"/>
              </a:ext>
            </a:extLst>
          </p:cNvPr>
          <p:cNvGrpSpPr/>
          <p:nvPr/>
        </p:nvGrpSpPr>
        <p:grpSpPr>
          <a:xfrm>
            <a:off x="5311143" y="3655696"/>
            <a:ext cx="4876800" cy="1328928"/>
            <a:chOff x="5311142" y="3816711"/>
            <a:chExt cx="4876800" cy="1328927"/>
          </a:xfrm>
        </p:grpSpPr>
        <p:sp>
          <p:nvSpPr>
            <p:cNvPr id="51" name="Rectangle: Rounded Corners 50">
              <a:extLst>
                <a:ext uri="{FF2B5EF4-FFF2-40B4-BE49-F238E27FC236}">
                  <a16:creationId xmlns:a16="http://schemas.microsoft.com/office/drawing/2014/main" id="{42027996-249C-493E-9B59-C9B2B725300D}"/>
                </a:ext>
              </a:extLst>
            </p:cNvPr>
            <p:cNvSpPr/>
            <p:nvPr/>
          </p:nvSpPr>
          <p:spPr bwMode="auto">
            <a:xfrm rot="5400000">
              <a:off x="7085078" y="2042775"/>
              <a:ext cx="1328927" cy="4876800"/>
            </a:xfrm>
            <a:prstGeom prst="roundRect">
              <a:avLst/>
            </a:prstGeom>
            <a:solidFill>
              <a:schemeClr val="bg1">
                <a:lumMod val="95000"/>
              </a:schemeClr>
            </a:solidFill>
            <a:ln>
              <a:noFill/>
            </a:ln>
          </p:spPr>
          <p:txBody>
            <a:bodyPr vert="horz" wrap="square" lIns="91440" tIns="45720" rIns="91440" bIns="45720" numCol="1" rtlCol="0" anchor="t"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highlight>
                  <a:srgbClr val="FFFF00"/>
                </a:highlight>
              </a:endParaRPr>
            </a:p>
          </p:txBody>
        </p:sp>
        <p:sp>
          <p:nvSpPr>
            <p:cNvPr id="53" name="Rectangle 52">
              <a:extLst>
                <a:ext uri="{FF2B5EF4-FFF2-40B4-BE49-F238E27FC236}">
                  <a16:creationId xmlns:a16="http://schemas.microsoft.com/office/drawing/2014/main" id="{08EEDAE6-B919-47A9-A1B1-7214DDBC86D3}"/>
                </a:ext>
              </a:extLst>
            </p:cNvPr>
            <p:cNvSpPr/>
            <p:nvPr/>
          </p:nvSpPr>
          <p:spPr>
            <a:xfrm>
              <a:off x="5937885" y="3956183"/>
              <a:ext cx="4097768" cy="1049983"/>
            </a:xfrm>
            <a:prstGeom prst="rect">
              <a:avLst/>
            </a:prstGeom>
          </p:spPr>
          <p:txBody>
            <a:bodyPr wrap="square" lIns="0" tIns="0" rIns="0" bIns="0"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333" b="1" dirty="0">
                  <a:solidFill>
                    <a:prstClr val="black">
                      <a:lumMod val="75000"/>
                      <a:lumOff val="25000"/>
                    </a:prstClr>
                  </a:solidFill>
                  <a:ea typeface="+mj-ea"/>
                  <a:cs typeface="+mj-cs"/>
                </a:rPr>
                <a:t>Advancing American Kidney Health </a:t>
              </a:r>
            </a:p>
            <a:p>
              <a:r>
                <a:rPr lang="en-US" sz="1333" b="1" dirty="0">
                  <a:solidFill>
                    <a:prstClr val="black">
                      <a:lumMod val="75000"/>
                      <a:lumOff val="25000"/>
                    </a:prstClr>
                  </a:solidFill>
                  <a:ea typeface="+mj-ea"/>
                  <a:cs typeface="+mj-cs"/>
                </a:rPr>
                <a:t>Executive Order</a:t>
              </a:r>
            </a:p>
            <a:p>
              <a:r>
                <a:rPr lang="en-US" sz="1333" dirty="0"/>
                <a:t>On July 10, 2019, the administration unveiled a series of initiatives that fundamentally change how Medicare approaches patients with renal disease.</a:t>
              </a:r>
              <a:r>
                <a:rPr lang="en-US" sz="1333" baseline="30000" dirty="0"/>
                <a:t>3</a:t>
              </a:r>
              <a:endParaRPr lang="en-US" sz="1333" baseline="30000" dirty="0">
                <a:solidFill>
                  <a:prstClr val="black">
                    <a:lumMod val="75000"/>
                    <a:lumOff val="25000"/>
                  </a:prstClr>
                </a:solidFill>
                <a:ea typeface="+mj-ea"/>
                <a:cs typeface="+mj-cs"/>
              </a:endParaRPr>
            </a:p>
          </p:txBody>
        </p:sp>
      </p:grpSp>
      <p:grpSp>
        <p:nvGrpSpPr>
          <p:cNvPr id="17" name="Group 16">
            <a:extLst>
              <a:ext uri="{FF2B5EF4-FFF2-40B4-BE49-F238E27FC236}">
                <a16:creationId xmlns:a16="http://schemas.microsoft.com/office/drawing/2014/main" id="{9E145295-68CB-4468-88D8-A670316440C0}"/>
              </a:ext>
            </a:extLst>
          </p:cNvPr>
          <p:cNvGrpSpPr/>
          <p:nvPr/>
        </p:nvGrpSpPr>
        <p:grpSpPr>
          <a:xfrm>
            <a:off x="3968751" y="3861128"/>
            <a:ext cx="1826099" cy="900000"/>
            <a:chOff x="3968750" y="3754800"/>
            <a:chExt cx="1826099" cy="900000"/>
          </a:xfrm>
        </p:grpSpPr>
        <p:grpSp>
          <p:nvGrpSpPr>
            <p:cNvPr id="52" name="Group 51">
              <a:extLst>
                <a:ext uri="{FF2B5EF4-FFF2-40B4-BE49-F238E27FC236}">
                  <a16:creationId xmlns:a16="http://schemas.microsoft.com/office/drawing/2014/main" id="{D26358E3-22CB-47FB-B80B-557592D9D19C}"/>
                </a:ext>
              </a:extLst>
            </p:cNvPr>
            <p:cNvGrpSpPr/>
            <p:nvPr/>
          </p:nvGrpSpPr>
          <p:grpSpPr>
            <a:xfrm>
              <a:off x="4894849" y="3754800"/>
              <a:ext cx="900000" cy="900000"/>
              <a:chOff x="3694699" y="3212567"/>
              <a:chExt cx="900000" cy="900000"/>
            </a:xfrm>
          </p:grpSpPr>
          <p:sp>
            <p:nvSpPr>
              <p:cNvPr id="60" name="Oval 59">
                <a:extLst>
                  <a:ext uri="{FF2B5EF4-FFF2-40B4-BE49-F238E27FC236}">
                    <a16:creationId xmlns:a16="http://schemas.microsoft.com/office/drawing/2014/main" id="{0863B10C-7F65-45D9-857E-12E234C2B850}"/>
                  </a:ext>
                </a:extLst>
              </p:cNvPr>
              <p:cNvSpPr/>
              <p:nvPr/>
            </p:nvSpPr>
            <p:spPr bwMode="auto">
              <a:xfrm>
                <a:off x="3694699" y="3212567"/>
                <a:ext cx="900000" cy="9000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61" name="Oval 60">
                <a:extLst>
                  <a:ext uri="{FF2B5EF4-FFF2-40B4-BE49-F238E27FC236}">
                    <a16:creationId xmlns:a16="http://schemas.microsoft.com/office/drawing/2014/main" id="{E0AE30B9-9A4D-4C19-B5D0-87298F26A8B4}"/>
                  </a:ext>
                </a:extLst>
              </p:cNvPr>
              <p:cNvSpPr/>
              <p:nvPr/>
            </p:nvSpPr>
            <p:spPr bwMode="auto">
              <a:xfrm>
                <a:off x="3809317" y="3327187"/>
                <a:ext cx="670764" cy="670762"/>
              </a:xfrm>
              <a:prstGeom prst="ellipse">
                <a:avLst/>
              </a:prstGeom>
              <a:solidFill>
                <a:schemeClr val="bg1"/>
              </a:solidFill>
              <a:ln>
                <a:no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62" name="TextBox 61">
                <a:extLst>
                  <a:ext uri="{FF2B5EF4-FFF2-40B4-BE49-F238E27FC236}">
                    <a16:creationId xmlns:a16="http://schemas.microsoft.com/office/drawing/2014/main" id="{B5E51E0F-7E06-43A7-94A7-4EE8749452AF}"/>
                  </a:ext>
                </a:extLst>
              </p:cNvPr>
              <p:cNvSpPr txBox="1"/>
              <p:nvPr/>
            </p:nvSpPr>
            <p:spPr>
              <a:xfrm>
                <a:off x="3809318" y="3508678"/>
                <a:ext cx="670763" cy="307777"/>
              </a:xfrm>
              <a:prstGeom prst="rect">
                <a:avLst/>
              </a:prstGeom>
              <a:noFill/>
            </p:spPr>
            <p:txBody>
              <a:bodyPr wrap="square" lIns="0" tIns="0" rIns="0" bIns="0" rtlCol="0" anchor="ct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da-DK" sz="2000" b="1" dirty="0">
                    <a:solidFill>
                      <a:schemeClr val="accent4"/>
                    </a:solidFill>
                  </a:rPr>
                  <a:t>2019</a:t>
                </a:r>
                <a:endParaRPr lang="da-DK" sz="1800" dirty="0">
                  <a:solidFill>
                    <a:schemeClr val="accent4"/>
                  </a:solidFill>
                </a:endParaRPr>
              </a:p>
            </p:txBody>
          </p:sp>
        </p:grpSp>
        <p:sp>
          <p:nvSpPr>
            <p:cNvPr id="55" name="Rectangle 54">
              <a:extLst>
                <a:ext uri="{FF2B5EF4-FFF2-40B4-BE49-F238E27FC236}">
                  <a16:creationId xmlns:a16="http://schemas.microsoft.com/office/drawing/2014/main" id="{6A831D69-494C-4CAB-9026-04BF540CFF3F}"/>
                </a:ext>
              </a:extLst>
            </p:cNvPr>
            <p:cNvSpPr/>
            <p:nvPr/>
          </p:nvSpPr>
          <p:spPr bwMode="auto">
            <a:xfrm>
              <a:off x="4251691" y="4138871"/>
              <a:ext cx="682842" cy="131859"/>
            </a:xfrm>
            <a:prstGeom prst="rect">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56" name="Oval 55">
              <a:extLst>
                <a:ext uri="{FF2B5EF4-FFF2-40B4-BE49-F238E27FC236}">
                  <a16:creationId xmlns:a16="http://schemas.microsoft.com/office/drawing/2014/main" id="{E5E77D59-E37B-4E54-9785-552D77D429C6}"/>
                </a:ext>
              </a:extLst>
            </p:cNvPr>
            <p:cNvSpPr/>
            <p:nvPr/>
          </p:nvSpPr>
          <p:spPr bwMode="auto">
            <a:xfrm>
              <a:off x="3968750" y="4036684"/>
              <a:ext cx="336232" cy="336232"/>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57" name="Oval 56">
              <a:extLst>
                <a:ext uri="{FF2B5EF4-FFF2-40B4-BE49-F238E27FC236}">
                  <a16:creationId xmlns:a16="http://schemas.microsoft.com/office/drawing/2014/main" id="{846EEE9C-75F6-43B2-AEDF-FB2AA6BAB411}"/>
                </a:ext>
              </a:extLst>
            </p:cNvPr>
            <p:cNvSpPr/>
            <p:nvPr/>
          </p:nvSpPr>
          <p:spPr bwMode="auto">
            <a:xfrm>
              <a:off x="4050596" y="4118530"/>
              <a:ext cx="172540" cy="172540"/>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grpSp>
      <p:grpSp>
        <p:nvGrpSpPr>
          <p:cNvPr id="26" name="Group 25">
            <a:extLst>
              <a:ext uri="{FF2B5EF4-FFF2-40B4-BE49-F238E27FC236}">
                <a16:creationId xmlns:a16="http://schemas.microsoft.com/office/drawing/2014/main" id="{D1CB38FA-6C9F-4159-9039-512FA079F981}"/>
              </a:ext>
            </a:extLst>
          </p:cNvPr>
          <p:cNvGrpSpPr/>
          <p:nvPr/>
        </p:nvGrpSpPr>
        <p:grpSpPr>
          <a:xfrm>
            <a:off x="5311141" y="5026443"/>
            <a:ext cx="4876800" cy="1328928"/>
            <a:chOff x="5311141" y="5368312"/>
            <a:chExt cx="4876800" cy="1328927"/>
          </a:xfrm>
        </p:grpSpPr>
        <p:sp>
          <p:nvSpPr>
            <p:cNvPr id="64" name="Rectangle: Rounded Corners 63">
              <a:extLst>
                <a:ext uri="{FF2B5EF4-FFF2-40B4-BE49-F238E27FC236}">
                  <a16:creationId xmlns:a16="http://schemas.microsoft.com/office/drawing/2014/main" id="{5E5621C9-FF00-42A5-863C-3ED604ABF00C}"/>
                </a:ext>
              </a:extLst>
            </p:cNvPr>
            <p:cNvSpPr/>
            <p:nvPr/>
          </p:nvSpPr>
          <p:spPr bwMode="auto">
            <a:xfrm rot="5400000">
              <a:off x="7085077" y="3594376"/>
              <a:ext cx="1328927" cy="4876800"/>
            </a:xfrm>
            <a:prstGeom prst="roundRect">
              <a:avLst/>
            </a:prstGeom>
            <a:solidFill>
              <a:schemeClr val="bg1">
                <a:lumMod val="95000"/>
              </a:schemeClr>
            </a:solidFill>
            <a:ln>
              <a:no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sp>
          <p:nvSpPr>
            <p:cNvPr id="66" name="Rectangle 65">
              <a:extLst>
                <a:ext uri="{FF2B5EF4-FFF2-40B4-BE49-F238E27FC236}">
                  <a16:creationId xmlns:a16="http://schemas.microsoft.com/office/drawing/2014/main" id="{09247D1D-5CC7-4415-8F95-41A9A015C8C0}"/>
                </a:ext>
              </a:extLst>
            </p:cNvPr>
            <p:cNvSpPr/>
            <p:nvPr/>
          </p:nvSpPr>
          <p:spPr>
            <a:xfrm>
              <a:off x="5937885" y="5477703"/>
              <a:ext cx="4161459" cy="1153008"/>
            </a:xfrm>
            <a:prstGeom prst="rect">
              <a:avLst/>
            </a:prstGeom>
          </p:spPr>
          <p:txBody>
            <a:bodyPr wrap="square" lIns="0" tIns="0" rIns="0" bIns="0"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333" b="1" dirty="0">
                  <a:solidFill>
                    <a:prstClr val="black">
                      <a:lumMod val="75000"/>
                      <a:lumOff val="25000"/>
                    </a:prstClr>
                  </a:solidFill>
                  <a:ea typeface="+mj-ea"/>
                  <a:cs typeface="+mj-cs"/>
                </a:rPr>
                <a:t>ESRD Treatment Choices (ETC) Mandatory Model</a:t>
              </a:r>
            </a:p>
            <a:p>
              <a:r>
                <a:rPr lang="en-US" sz="1333" dirty="0">
                  <a:solidFill>
                    <a:prstClr val="black">
                      <a:lumMod val="75000"/>
                      <a:lumOff val="25000"/>
                    </a:prstClr>
                  </a:solidFill>
                  <a:ea typeface="+mj-ea"/>
                  <a:cs typeface="+mj-cs"/>
                </a:rPr>
                <a:t>Encourage greater use of home dialysis and kidney transplantation to reduce Medicare expenditures and preserve or enhance the care of ESKD beneficiaries.</a:t>
              </a:r>
              <a:r>
                <a:rPr lang="en-US" sz="1333" baseline="30000" dirty="0">
                  <a:solidFill>
                    <a:prstClr val="black">
                      <a:lumMod val="75000"/>
                      <a:lumOff val="25000"/>
                    </a:prstClr>
                  </a:solidFill>
                  <a:ea typeface="+mj-ea"/>
                  <a:cs typeface="+mj-cs"/>
                </a:rPr>
                <a:t>4</a:t>
              </a:r>
              <a:endParaRPr lang="da-DK" sz="1333" baseline="30000" dirty="0">
                <a:solidFill>
                  <a:prstClr val="black">
                    <a:lumMod val="75000"/>
                    <a:lumOff val="25000"/>
                  </a:prstClr>
                </a:solidFill>
                <a:ea typeface="+mj-ea"/>
                <a:cs typeface="+mj-cs"/>
              </a:endParaRPr>
            </a:p>
          </p:txBody>
        </p:sp>
      </p:grpSp>
      <p:grpSp>
        <p:nvGrpSpPr>
          <p:cNvPr id="22" name="Group 21">
            <a:extLst>
              <a:ext uri="{FF2B5EF4-FFF2-40B4-BE49-F238E27FC236}">
                <a16:creationId xmlns:a16="http://schemas.microsoft.com/office/drawing/2014/main" id="{4C6A67DF-6CEE-43F9-B23B-99720349DD1D}"/>
              </a:ext>
            </a:extLst>
          </p:cNvPr>
          <p:cNvGrpSpPr/>
          <p:nvPr/>
        </p:nvGrpSpPr>
        <p:grpSpPr>
          <a:xfrm>
            <a:off x="3968751" y="5225038"/>
            <a:ext cx="1826099" cy="900000"/>
            <a:chOff x="3968750" y="5306400"/>
            <a:chExt cx="1826099" cy="900000"/>
          </a:xfrm>
          <a:solidFill>
            <a:schemeClr val="accent5"/>
          </a:solidFill>
        </p:grpSpPr>
        <p:sp>
          <p:nvSpPr>
            <p:cNvPr id="69" name="Oval 68">
              <a:extLst>
                <a:ext uri="{FF2B5EF4-FFF2-40B4-BE49-F238E27FC236}">
                  <a16:creationId xmlns:a16="http://schemas.microsoft.com/office/drawing/2014/main" id="{9AC0F332-903C-4783-8CB2-96A355C78DD4}"/>
                </a:ext>
              </a:extLst>
            </p:cNvPr>
            <p:cNvSpPr/>
            <p:nvPr/>
          </p:nvSpPr>
          <p:spPr bwMode="auto">
            <a:xfrm>
              <a:off x="3968750" y="5588284"/>
              <a:ext cx="336232" cy="336232"/>
            </a:xfrm>
            <a:prstGeom prst="ellipse">
              <a:avLst/>
            </a:prstGeom>
            <a:grpFill/>
            <a:ln w="9525">
              <a:solidFill>
                <a:schemeClr val="accent5"/>
              </a:solidFill>
              <a:round/>
              <a:headEnd/>
              <a:tailEnd/>
            </a:ln>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dirty="0"/>
            </a:p>
          </p:txBody>
        </p:sp>
        <p:sp>
          <p:nvSpPr>
            <p:cNvPr id="70" name="Oval 69">
              <a:extLst>
                <a:ext uri="{FF2B5EF4-FFF2-40B4-BE49-F238E27FC236}">
                  <a16:creationId xmlns:a16="http://schemas.microsoft.com/office/drawing/2014/main" id="{A092F992-0F07-4A92-BD46-2F47D5EFCF1C}"/>
                </a:ext>
              </a:extLst>
            </p:cNvPr>
            <p:cNvSpPr/>
            <p:nvPr/>
          </p:nvSpPr>
          <p:spPr bwMode="auto">
            <a:xfrm>
              <a:off x="4050596" y="5670130"/>
              <a:ext cx="172540" cy="172540"/>
            </a:xfrm>
            <a:prstGeom prst="ellipse">
              <a:avLst/>
            </a:prstGeom>
            <a:solidFill>
              <a:schemeClr val="bg1"/>
            </a:solidFill>
            <a:ln>
              <a:solidFill>
                <a:schemeClr val="accent5"/>
              </a:solidFill>
            </a:ln>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grpSp>
          <p:nvGrpSpPr>
            <p:cNvPr id="65" name="Group 64">
              <a:extLst>
                <a:ext uri="{FF2B5EF4-FFF2-40B4-BE49-F238E27FC236}">
                  <a16:creationId xmlns:a16="http://schemas.microsoft.com/office/drawing/2014/main" id="{0C540D91-B0C1-4211-88CA-65452CD8F33C}"/>
                </a:ext>
              </a:extLst>
            </p:cNvPr>
            <p:cNvGrpSpPr/>
            <p:nvPr/>
          </p:nvGrpSpPr>
          <p:grpSpPr>
            <a:xfrm>
              <a:off x="4894849" y="5306400"/>
              <a:ext cx="900000" cy="900000"/>
              <a:chOff x="3694699" y="3212567"/>
              <a:chExt cx="900000" cy="900000"/>
            </a:xfrm>
            <a:grpFill/>
          </p:grpSpPr>
          <p:sp>
            <p:nvSpPr>
              <p:cNvPr id="73" name="Oval 72">
                <a:extLst>
                  <a:ext uri="{FF2B5EF4-FFF2-40B4-BE49-F238E27FC236}">
                    <a16:creationId xmlns:a16="http://schemas.microsoft.com/office/drawing/2014/main" id="{187917D0-2AE7-43F0-91A5-DED14FAF461C}"/>
                  </a:ext>
                </a:extLst>
              </p:cNvPr>
              <p:cNvSpPr/>
              <p:nvPr/>
            </p:nvSpPr>
            <p:spPr bwMode="auto">
              <a:xfrm>
                <a:off x="3694699" y="3212567"/>
                <a:ext cx="900000" cy="900000"/>
              </a:xfrm>
              <a:prstGeom prst="ellipse">
                <a:avLst/>
              </a:prstGeom>
              <a:grpFill/>
              <a:ln w="9525">
                <a:solidFill>
                  <a:schemeClr val="accent5"/>
                </a:solidFill>
                <a:round/>
                <a:headEnd/>
                <a:tailEnd/>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74" name="Oval 73">
                <a:extLst>
                  <a:ext uri="{FF2B5EF4-FFF2-40B4-BE49-F238E27FC236}">
                    <a16:creationId xmlns:a16="http://schemas.microsoft.com/office/drawing/2014/main" id="{39DD9798-D911-476B-8327-1CF25FBB3692}"/>
                  </a:ext>
                </a:extLst>
              </p:cNvPr>
              <p:cNvSpPr/>
              <p:nvPr/>
            </p:nvSpPr>
            <p:spPr bwMode="auto">
              <a:xfrm>
                <a:off x="3809317" y="3327187"/>
                <a:ext cx="670764" cy="670762"/>
              </a:xfrm>
              <a:prstGeom prst="ellipse">
                <a:avLst/>
              </a:prstGeom>
              <a:solidFill>
                <a:schemeClr val="bg1"/>
              </a:solidFill>
              <a:ln>
                <a:solidFill>
                  <a:schemeClr val="accent5"/>
                </a:solid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75" name="TextBox 74">
                <a:extLst>
                  <a:ext uri="{FF2B5EF4-FFF2-40B4-BE49-F238E27FC236}">
                    <a16:creationId xmlns:a16="http://schemas.microsoft.com/office/drawing/2014/main" id="{70F28A78-FA4E-4378-8752-3A1BBF02E887}"/>
                  </a:ext>
                </a:extLst>
              </p:cNvPr>
              <p:cNvSpPr txBox="1"/>
              <p:nvPr/>
            </p:nvSpPr>
            <p:spPr>
              <a:xfrm>
                <a:off x="3809318" y="3520699"/>
                <a:ext cx="670763" cy="307777"/>
              </a:xfrm>
              <a:prstGeom prst="rect">
                <a:avLst/>
              </a:prstGeom>
              <a:noFill/>
              <a:ln>
                <a:noFill/>
              </a:ln>
            </p:spPr>
            <p:txBody>
              <a:bodyPr wrap="square" lIns="0" tIns="0" rIns="0" bIns="0" rtlCol="0"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lnSpc>
                    <a:spcPct val="90000"/>
                  </a:lnSpc>
                </a:pPr>
                <a:r>
                  <a:rPr lang="da-DK" sz="1867" b="1" dirty="0">
                    <a:solidFill>
                      <a:schemeClr val="accent5"/>
                    </a:solidFill>
                  </a:rPr>
                  <a:t>2020</a:t>
                </a:r>
                <a:endParaRPr lang="da-DK" sz="1600" dirty="0">
                  <a:solidFill>
                    <a:schemeClr val="accent5"/>
                  </a:solidFill>
                </a:endParaRPr>
              </a:p>
            </p:txBody>
          </p:sp>
        </p:grpSp>
        <p:sp>
          <p:nvSpPr>
            <p:cNvPr id="68" name="Rectangle 67">
              <a:extLst>
                <a:ext uri="{FF2B5EF4-FFF2-40B4-BE49-F238E27FC236}">
                  <a16:creationId xmlns:a16="http://schemas.microsoft.com/office/drawing/2014/main" id="{6F3715F4-0E81-4687-BF26-7EC7E5FFB3BB}"/>
                </a:ext>
              </a:extLst>
            </p:cNvPr>
            <p:cNvSpPr/>
            <p:nvPr/>
          </p:nvSpPr>
          <p:spPr bwMode="auto">
            <a:xfrm>
              <a:off x="4251691" y="5690471"/>
              <a:ext cx="682842" cy="131859"/>
            </a:xfrm>
            <a:prstGeom prst="rect">
              <a:avLst/>
            </a:prstGeom>
            <a:grpFill/>
            <a:ln w="9525">
              <a:solidFill>
                <a:schemeClr val="accent5"/>
              </a:solidFill>
              <a:round/>
              <a:headEnd/>
              <a:tailEnd/>
            </a:ln>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grpSp>
      <p:grpSp>
        <p:nvGrpSpPr>
          <p:cNvPr id="24" name="Group 23">
            <a:extLst>
              <a:ext uri="{FF2B5EF4-FFF2-40B4-BE49-F238E27FC236}">
                <a16:creationId xmlns:a16="http://schemas.microsoft.com/office/drawing/2014/main" id="{762D0502-F444-453B-A030-B3372C536D12}"/>
              </a:ext>
            </a:extLst>
          </p:cNvPr>
          <p:cNvGrpSpPr/>
          <p:nvPr/>
        </p:nvGrpSpPr>
        <p:grpSpPr>
          <a:xfrm>
            <a:off x="5311143" y="2320623"/>
            <a:ext cx="4876800" cy="1304544"/>
            <a:chOff x="5311142" y="2265112"/>
            <a:chExt cx="4876800" cy="1304543"/>
          </a:xfrm>
        </p:grpSpPr>
        <p:sp>
          <p:nvSpPr>
            <p:cNvPr id="38" name="Rectangle: Rounded Corners 37">
              <a:extLst>
                <a:ext uri="{FF2B5EF4-FFF2-40B4-BE49-F238E27FC236}">
                  <a16:creationId xmlns:a16="http://schemas.microsoft.com/office/drawing/2014/main" id="{0C94E1A3-3327-44B8-ADD6-A98AE629DDF1}"/>
                </a:ext>
              </a:extLst>
            </p:cNvPr>
            <p:cNvSpPr/>
            <p:nvPr/>
          </p:nvSpPr>
          <p:spPr bwMode="auto">
            <a:xfrm rot="5400000">
              <a:off x="7097270" y="478984"/>
              <a:ext cx="1304543" cy="4876800"/>
            </a:xfrm>
            <a:prstGeom prst="roundRect">
              <a:avLst/>
            </a:prstGeom>
            <a:solidFill>
              <a:schemeClr val="bg1">
                <a:lumMod val="95000"/>
              </a:schemeClr>
            </a:solidFill>
            <a:ln>
              <a:noFill/>
            </a:ln>
          </p:spPr>
          <p:txBody>
            <a:bodyPr vert="horz" wrap="square" lIns="91440" tIns="45720" rIns="91440" bIns="45720" numCol="1" rtlCol="0" anchor="t"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dirty="0"/>
            </a:p>
          </p:txBody>
        </p:sp>
        <p:sp>
          <p:nvSpPr>
            <p:cNvPr id="40" name="Rectangle 39">
              <a:extLst>
                <a:ext uri="{FF2B5EF4-FFF2-40B4-BE49-F238E27FC236}">
                  <a16:creationId xmlns:a16="http://schemas.microsoft.com/office/drawing/2014/main" id="{16741B88-D8DF-4639-A3F1-90774C6C4842}"/>
                </a:ext>
              </a:extLst>
            </p:cNvPr>
            <p:cNvSpPr/>
            <p:nvPr/>
          </p:nvSpPr>
          <p:spPr>
            <a:xfrm>
              <a:off x="5937885" y="2410995"/>
              <a:ext cx="3909499" cy="1012778"/>
            </a:xfrm>
            <a:prstGeom prst="rect">
              <a:avLst/>
            </a:prstGeom>
          </p:spPr>
          <p:txBody>
            <a:bodyPr wrap="square" lIns="0" tIns="0" rIns="0" bIns="0"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333" b="1" dirty="0"/>
                <a:t>Bipartisan Budget Act of 2018</a:t>
              </a:r>
              <a:r>
                <a:rPr lang="en-US" sz="1333" dirty="0"/>
                <a:t> </a:t>
              </a:r>
            </a:p>
            <a:p>
              <a:r>
                <a:rPr lang="en-US" sz="1333" dirty="0"/>
                <a:t>Allows monthly home dialysis visits via telehealth. </a:t>
              </a:r>
            </a:p>
            <a:p>
              <a:r>
                <a:rPr lang="en-US" sz="1333" dirty="0"/>
                <a:t>Requires face-to-face visits for the first three months of and at least quarterly thereafter.</a:t>
              </a:r>
              <a:r>
                <a:rPr lang="en-US" sz="1333" baseline="30000" dirty="0"/>
                <a:t>2</a:t>
              </a:r>
              <a:endParaRPr lang="da-DK" sz="400" baseline="30000" dirty="0">
                <a:solidFill>
                  <a:prstClr val="black">
                    <a:lumMod val="75000"/>
                    <a:lumOff val="25000"/>
                  </a:prstClr>
                </a:solidFill>
                <a:ea typeface="+mj-ea"/>
                <a:cs typeface="+mj-cs"/>
              </a:endParaRPr>
            </a:p>
          </p:txBody>
        </p:sp>
      </p:grpSp>
      <p:grpSp>
        <p:nvGrpSpPr>
          <p:cNvPr id="14" name="Group 13">
            <a:extLst>
              <a:ext uri="{FF2B5EF4-FFF2-40B4-BE49-F238E27FC236}">
                <a16:creationId xmlns:a16="http://schemas.microsoft.com/office/drawing/2014/main" id="{B17F6868-4A67-4AC1-B6EA-98EE2246DA8B}"/>
              </a:ext>
            </a:extLst>
          </p:cNvPr>
          <p:cNvGrpSpPr/>
          <p:nvPr/>
        </p:nvGrpSpPr>
        <p:grpSpPr>
          <a:xfrm>
            <a:off x="3968751" y="2508509"/>
            <a:ext cx="1826099" cy="900000"/>
            <a:chOff x="3968750" y="2203200"/>
            <a:chExt cx="1826099" cy="900000"/>
          </a:xfrm>
        </p:grpSpPr>
        <p:grpSp>
          <p:nvGrpSpPr>
            <p:cNvPr id="39" name="Group 38">
              <a:extLst>
                <a:ext uri="{FF2B5EF4-FFF2-40B4-BE49-F238E27FC236}">
                  <a16:creationId xmlns:a16="http://schemas.microsoft.com/office/drawing/2014/main" id="{7475C3CC-EA0F-4970-B8E4-C42568CACE6F}"/>
                </a:ext>
              </a:extLst>
            </p:cNvPr>
            <p:cNvGrpSpPr/>
            <p:nvPr/>
          </p:nvGrpSpPr>
          <p:grpSpPr>
            <a:xfrm>
              <a:off x="4894849" y="2203200"/>
              <a:ext cx="900000" cy="900000"/>
              <a:chOff x="3694699" y="3212567"/>
              <a:chExt cx="900000" cy="900000"/>
            </a:xfrm>
          </p:grpSpPr>
          <p:sp>
            <p:nvSpPr>
              <p:cNvPr id="47" name="Oval 46">
                <a:extLst>
                  <a:ext uri="{FF2B5EF4-FFF2-40B4-BE49-F238E27FC236}">
                    <a16:creationId xmlns:a16="http://schemas.microsoft.com/office/drawing/2014/main" id="{0AC92664-4780-4C08-BE3A-9660562D5342}"/>
                  </a:ext>
                </a:extLst>
              </p:cNvPr>
              <p:cNvSpPr/>
              <p:nvPr/>
            </p:nvSpPr>
            <p:spPr bwMode="auto">
              <a:xfrm>
                <a:off x="3694699" y="3212567"/>
                <a:ext cx="900000" cy="9000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48" name="Oval 47">
                <a:extLst>
                  <a:ext uri="{FF2B5EF4-FFF2-40B4-BE49-F238E27FC236}">
                    <a16:creationId xmlns:a16="http://schemas.microsoft.com/office/drawing/2014/main" id="{1AD21170-1AE8-4E97-A27B-B989B8E8298C}"/>
                  </a:ext>
                </a:extLst>
              </p:cNvPr>
              <p:cNvSpPr/>
              <p:nvPr/>
            </p:nvSpPr>
            <p:spPr bwMode="auto">
              <a:xfrm>
                <a:off x="3809317" y="3327187"/>
                <a:ext cx="670764" cy="670762"/>
              </a:xfrm>
              <a:prstGeom prst="ellipse">
                <a:avLst/>
              </a:prstGeom>
              <a:solidFill>
                <a:schemeClr val="bg1"/>
              </a:solidFill>
              <a:ln>
                <a:no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49" name="TextBox 48">
                <a:extLst>
                  <a:ext uri="{FF2B5EF4-FFF2-40B4-BE49-F238E27FC236}">
                    <a16:creationId xmlns:a16="http://schemas.microsoft.com/office/drawing/2014/main" id="{998E3C76-7966-4D83-9222-B913D3005BB6}"/>
                  </a:ext>
                </a:extLst>
              </p:cNvPr>
              <p:cNvSpPr txBox="1"/>
              <p:nvPr/>
            </p:nvSpPr>
            <p:spPr>
              <a:xfrm>
                <a:off x="3809318" y="3508678"/>
                <a:ext cx="670763" cy="307777"/>
              </a:xfrm>
              <a:prstGeom prst="rect">
                <a:avLst/>
              </a:prstGeom>
              <a:noFill/>
            </p:spPr>
            <p:txBody>
              <a:bodyPr wrap="square" lIns="0" tIns="0" rIns="0" bIns="0" rtlCol="0" anchor="ct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da-DK" sz="2000" b="1" dirty="0">
                    <a:solidFill>
                      <a:schemeClr val="accent2"/>
                    </a:solidFill>
                  </a:rPr>
                  <a:t>2018</a:t>
                </a:r>
                <a:endParaRPr lang="da-DK" sz="1800" dirty="0">
                  <a:solidFill>
                    <a:schemeClr val="accent2"/>
                  </a:solidFill>
                </a:endParaRPr>
              </a:p>
            </p:txBody>
          </p:sp>
        </p:grpSp>
        <p:sp>
          <p:nvSpPr>
            <p:cNvPr id="42" name="Rectangle 41">
              <a:extLst>
                <a:ext uri="{FF2B5EF4-FFF2-40B4-BE49-F238E27FC236}">
                  <a16:creationId xmlns:a16="http://schemas.microsoft.com/office/drawing/2014/main" id="{DA033572-A2A2-4AC5-8FB8-F88BE267C525}"/>
                </a:ext>
              </a:extLst>
            </p:cNvPr>
            <p:cNvSpPr/>
            <p:nvPr/>
          </p:nvSpPr>
          <p:spPr bwMode="auto">
            <a:xfrm>
              <a:off x="4251691" y="2587271"/>
              <a:ext cx="682842" cy="131859"/>
            </a:xfrm>
            <a:prstGeom prst="rect">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43" name="Oval 42">
              <a:extLst>
                <a:ext uri="{FF2B5EF4-FFF2-40B4-BE49-F238E27FC236}">
                  <a16:creationId xmlns:a16="http://schemas.microsoft.com/office/drawing/2014/main" id="{21E57A80-1962-4F35-87F9-92FD2B9DF2A1}"/>
                </a:ext>
              </a:extLst>
            </p:cNvPr>
            <p:cNvSpPr/>
            <p:nvPr/>
          </p:nvSpPr>
          <p:spPr bwMode="auto">
            <a:xfrm>
              <a:off x="3968750" y="2485084"/>
              <a:ext cx="336232" cy="33623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sp>
          <p:nvSpPr>
            <p:cNvPr id="44" name="Oval 43">
              <a:extLst>
                <a:ext uri="{FF2B5EF4-FFF2-40B4-BE49-F238E27FC236}">
                  <a16:creationId xmlns:a16="http://schemas.microsoft.com/office/drawing/2014/main" id="{6BE0E22B-C0C2-4217-8C84-8FD621B77871}"/>
                </a:ext>
              </a:extLst>
            </p:cNvPr>
            <p:cNvSpPr/>
            <p:nvPr/>
          </p:nvSpPr>
          <p:spPr bwMode="auto">
            <a:xfrm>
              <a:off x="4050596" y="2566930"/>
              <a:ext cx="172540" cy="172540"/>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600"/>
            </a:p>
          </p:txBody>
        </p:sp>
      </p:grpSp>
      <p:grpSp>
        <p:nvGrpSpPr>
          <p:cNvPr id="32" name="Group 31">
            <a:extLst>
              <a:ext uri="{FF2B5EF4-FFF2-40B4-BE49-F238E27FC236}">
                <a16:creationId xmlns:a16="http://schemas.microsoft.com/office/drawing/2014/main" id="{B12C2330-39FD-409C-9FD0-614127D7A7EC}"/>
              </a:ext>
            </a:extLst>
          </p:cNvPr>
          <p:cNvGrpSpPr/>
          <p:nvPr/>
        </p:nvGrpSpPr>
        <p:grpSpPr>
          <a:xfrm>
            <a:off x="10485110" y="2453338"/>
            <a:ext cx="1004103" cy="1004103"/>
            <a:chOff x="10401749" y="599549"/>
            <a:chExt cx="1004102" cy="1004102"/>
          </a:xfrm>
        </p:grpSpPr>
        <p:sp>
          <p:nvSpPr>
            <p:cNvPr id="16" name="Oval 15">
              <a:extLst>
                <a:ext uri="{FF2B5EF4-FFF2-40B4-BE49-F238E27FC236}">
                  <a16:creationId xmlns:a16="http://schemas.microsoft.com/office/drawing/2014/main" id="{B62E64CA-66E7-40B1-97B5-D22A399A38BF}"/>
                </a:ext>
              </a:extLst>
            </p:cNvPr>
            <p:cNvSpPr/>
            <p:nvPr/>
          </p:nvSpPr>
          <p:spPr bwMode="auto">
            <a:xfrm>
              <a:off x="10453800" y="651600"/>
              <a:ext cx="899999" cy="89999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sp>
          <p:nvSpPr>
            <p:cNvPr id="77" name="Oval 76">
              <a:extLst>
                <a:ext uri="{FF2B5EF4-FFF2-40B4-BE49-F238E27FC236}">
                  <a16:creationId xmlns:a16="http://schemas.microsoft.com/office/drawing/2014/main" id="{63389646-EDF8-4937-8D6B-38038E76216E}"/>
                </a:ext>
              </a:extLst>
            </p:cNvPr>
            <p:cNvSpPr/>
            <p:nvPr/>
          </p:nvSpPr>
          <p:spPr bwMode="auto">
            <a:xfrm>
              <a:off x="10401749" y="599549"/>
              <a:ext cx="1004102" cy="1004102"/>
            </a:xfrm>
            <a:prstGeom prst="ellipse">
              <a:avLst/>
            </a:prstGeom>
            <a:noFill/>
            <a:ln w="6350">
              <a:solidFill>
                <a:schemeClr val="accent2"/>
              </a:solid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pic>
          <p:nvPicPr>
            <p:cNvPr id="76" name="Picture 75">
              <a:extLst>
                <a:ext uri="{FF2B5EF4-FFF2-40B4-BE49-F238E27FC236}">
                  <a16:creationId xmlns:a16="http://schemas.microsoft.com/office/drawing/2014/main" id="{4EBFEE1B-6062-4C5F-847C-4B46B6EB6B6E}"/>
                </a:ext>
              </a:extLst>
            </p:cNvPr>
            <p:cNvPicPr>
              <a:picLocks noChangeAspect="1"/>
            </p:cNvPicPr>
            <p:nvPr/>
          </p:nvPicPr>
          <p:blipFill>
            <a:blip r:embed="rId4">
              <a:lum bright="70000" contrast="-70000"/>
            </a:blip>
            <a:srcRect/>
            <a:stretch/>
          </p:blipFill>
          <p:spPr>
            <a:xfrm>
              <a:off x="10629480" y="827280"/>
              <a:ext cx="548640" cy="548640"/>
            </a:xfrm>
            <a:prstGeom prst="rect">
              <a:avLst/>
            </a:prstGeom>
          </p:spPr>
        </p:pic>
      </p:grpSp>
      <p:sp>
        <p:nvSpPr>
          <p:cNvPr id="87" name="Rectangle 86">
            <a:extLst>
              <a:ext uri="{FF2B5EF4-FFF2-40B4-BE49-F238E27FC236}">
                <a16:creationId xmlns:a16="http://schemas.microsoft.com/office/drawing/2014/main" id="{5FF80CAF-F640-4B7F-9F22-F864F0AFD5D5}"/>
              </a:ext>
            </a:extLst>
          </p:cNvPr>
          <p:cNvSpPr/>
          <p:nvPr/>
        </p:nvSpPr>
        <p:spPr>
          <a:xfrm>
            <a:off x="406402" y="4512491"/>
            <a:ext cx="3615639" cy="2345509"/>
          </a:xfrm>
          <a:prstGeom prst="rect">
            <a:avLst/>
          </a:prstGeom>
        </p:spPr>
        <p:txBody>
          <a:bodyPr wrap="square" lIns="0" tIns="0" rIns="0" bIns="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sz="1067" baseline="30000" dirty="0">
              <a:solidFill>
                <a:schemeClr val="bg1"/>
              </a:solidFill>
              <a:ea typeface="+mj-ea"/>
              <a:cs typeface="+mj-cs"/>
            </a:endParaRPr>
          </a:p>
          <a:p>
            <a:r>
              <a:rPr lang="en-US" sz="1067" baseline="30000" dirty="0">
                <a:solidFill>
                  <a:schemeClr val="bg1"/>
                </a:solidFill>
                <a:ea typeface="+mj-ea"/>
                <a:cs typeface="+mj-cs"/>
              </a:rPr>
              <a:t>1</a:t>
            </a:r>
            <a:r>
              <a:rPr lang="en-US" sz="1067" dirty="0">
                <a:solidFill>
                  <a:schemeClr val="bg1"/>
                </a:solidFill>
                <a:ea typeface="+mj-ea"/>
                <a:cs typeface="+mj-cs"/>
              </a:rPr>
              <a:t>2016 CMS ESRD PPS Final Rule </a:t>
            </a:r>
            <a:r>
              <a:rPr lang="en-US" sz="1067" dirty="0">
                <a:solidFill>
                  <a:schemeClr val="bg1"/>
                </a:solidFill>
                <a:ea typeface="+mj-ea"/>
                <a:cs typeface="+mj-cs"/>
                <a:hlinkClick r:id="rId5">
                  <a:extLst>
                    <a:ext uri="{A12FA001-AC4F-418D-AE19-62706E023703}">
                      <ahyp:hlinkClr xmlns:ahyp="http://schemas.microsoft.com/office/drawing/2018/hyperlinkcolor" val="tx"/>
                    </a:ext>
                  </a:extLst>
                </a:hlinkClick>
              </a:rPr>
              <a:t>https://www.cms.gov/newsroom/fact-sheets/cms-updates-policies-and-payment-rates-end-stage-renal-disease-prospective-payment-system-cms-1651-f</a:t>
            </a:r>
            <a:endParaRPr lang="en-US" sz="1067" dirty="0">
              <a:solidFill>
                <a:schemeClr val="bg1"/>
              </a:solidFill>
              <a:ea typeface="+mj-ea"/>
              <a:cs typeface="+mj-cs"/>
            </a:endParaRPr>
          </a:p>
          <a:p>
            <a:r>
              <a:rPr lang="en-US" sz="1067" baseline="30000" dirty="0">
                <a:solidFill>
                  <a:schemeClr val="bg1"/>
                </a:solidFill>
                <a:ea typeface="+mj-ea"/>
                <a:cs typeface="+mj-cs"/>
              </a:rPr>
              <a:t>2</a:t>
            </a:r>
            <a:r>
              <a:rPr lang="en-US" sz="1067" dirty="0">
                <a:solidFill>
                  <a:schemeClr val="bg1"/>
                </a:solidFill>
                <a:ea typeface="+mj-ea"/>
                <a:cs typeface="+mj-cs"/>
              </a:rPr>
              <a:t>Bipartisan Budget Act. Public Law 115-123 -- February 9, 2018.</a:t>
            </a:r>
          </a:p>
          <a:p>
            <a:r>
              <a:rPr lang="en-US" sz="1067" baseline="30000" dirty="0">
                <a:solidFill>
                  <a:schemeClr val="bg1"/>
                </a:solidFill>
                <a:ea typeface="+mj-ea"/>
                <a:cs typeface="+mj-cs"/>
              </a:rPr>
              <a:t>3</a:t>
            </a:r>
            <a:r>
              <a:rPr lang="en-US" sz="1067" dirty="0">
                <a:solidFill>
                  <a:schemeClr val="bg1"/>
                </a:solidFill>
                <a:ea typeface="+mj-ea"/>
                <a:cs typeface="+mj-cs"/>
              </a:rPr>
              <a:t>U.S. Department of Health and Human Services (HHS). Specialty Care Models To Improve Quality of Care and Reduce Expenditures; A Proposed Rule by the Centers for Medicare &amp; Medicaid Services published 7/18/2019.</a:t>
            </a:r>
          </a:p>
          <a:p>
            <a:r>
              <a:rPr lang="en-US" sz="1067" baseline="30000" dirty="0">
                <a:solidFill>
                  <a:schemeClr val="bg1"/>
                </a:solidFill>
              </a:rPr>
              <a:t>4</a:t>
            </a:r>
            <a:r>
              <a:rPr lang="en-US" sz="1067" dirty="0">
                <a:solidFill>
                  <a:schemeClr val="bg1"/>
                </a:solidFill>
              </a:rPr>
              <a:t>Medicare Program: Specialty Care Models to Improve Quality of Care and Reduce Expenditures; final issued 9/18/2020.</a:t>
            </a:r>
            <a:endParaRPr lang="en-US" sz="1067" dirty="0">
              <a:solidFill>
                <a:schemeClr val="bg1"/>
              </a:solidFill>
              <a:ea typeface="+mj-ea"/>
              <a:cs typeface="+mj-cs"/>
            </a:endParaRPr>
          </a:p>
        </p:txBody>
      </p:sp>
      <p:grpSp>
        <p:nvGrpSpPr>
          <p:cNvPr id="27" name="Group 26">
            <a:extLst>
              <a:ext uri="{FF2B5EF4-FFF2-40B4-BE49-F238E27FC236}">
                <a16:creationId xmlns:a16="http://schemas.microsoft.com/office/drawing/2014/main" id="{EDEFB963-013C-4287-ACD2-DC8BB5E83852}"/>
              </a:ext>
            </a:extLst>
          </p:cNvPr>
          <p:cNvGrpSpPr/>
          <p:nvPr/>
        </p:nvGrpSpPr>
        <p:grpSpPr>
          <a:xfrm>
            <a:off x="10485110" y="5099120"/>
            <a:ext cx="1004103" cy="1036292"/>
            <a:chOff x="7863832" y="3734292"/>
            <a:chExt cx="753077" cy="777219"/>
          </a:xfrm>
        </p:grpSpPr>
        <p:grpSp>
          <p:nvGrpSpPr>
            <p:cNvPr id="35" name="Group 34">
              <a:extLst>
                <a:ext uri="{FF2B5EF4-FFF2-40B4-BE49-F238E27FC236}">
                  <a16:creationId xmlns:a16="http://schemas.microsoft.com/office/drawing/2014/main" id="{A8949274-9DB3-4254-BE43-DB542ED53A21}"/>
                </a:ext>
              </a:extLst>
            </p:cNvPr>
            <p:cNvGrpSpPr/>
            <p:nvPr/>
          </p:nvGrpSpPr>
          <p:grpSpPr>
            <a:xfrm>
              <a:off x="7863832" y="3734292"/>
              <a:ext cx="753077" cy="777219"/>
              <a:chOff x="10464272" y="5159640"/>
              <a:chExt cx="1004102" cy="1036291"/>
            </a:xfrm>
          </p:grpSpPr>
          <p:sp>
            <p:nvSpPr>
              <p:cNvPr id="71" name="Oval 70">
                <a:extLst>
                  <a:ext uri="{FF2B5EF4-FFF2-40B4-BE49-F238E27FC236}">
                    <a16:creationId xmlns:a16="http://schemas.microsoft.com/office/drawing/2014/main" id="{93478F6E-BDD0-43EA-A468-CD1D5D9D7BC2}"/>
                  </a:ext>
                </a:extLst>
              </p:cNvPr>
              <p:cNvSpPr/>
              <p:nvPr/>
            </p:nvSpPr>
            <p:spPr bwMode="auto">
              <a:xfrm>
                <a:off x="10516324" y="5243880"/>
                <a:ext cx="899999" cy="899999"/>
              </a:xfrm>
              <a:prstGeom prst="ellipse">
                <a:avLst/>
              </a:prstGeom>
              <a:solidFill>
                <a:schemeClr val="accent5"/>
              </a:solidFill>
              <a:ln w="9525">
                <a:solidFill>
                  <a:schemeClr val="accent5"/>
                </a:solidFill>
                <a:round/>
                <a:headEnd/>
                <a:tailEnd/>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sp>
            <p:nvSpPr>
              <p:cNvPr id="88" name="Oval 87">
                <a:extLst>
                  <a:ext uri="{FF2B5EF4-FFF2-40B4-BE49-F238E27FC236}">
                    <a16:creationId xmlns:a16="http://schemas.microsoft.com/office/drawing/2014/main" id="{ACD499DC-CB92-474B-9780-F28B08C1BEB8}"/>
                  </a:ext>
                </a:extLst>
              </p:cNvPr>
              <p:cNvSpPr/>
              <p:nvPr/>
            </p:nvSpPr>
            <p:spPr bwMode="auto">
              <a:xfrm>
                <a:off x="10464272" y="5191829"/>
                <a:ext cx="1004102" cy="1004102"/>
              </a:xfrm>
              <a:prstGeom prst="ellipse">
                <a:avLst/>
              </a:prstGeom>
              <a:noFill/>
              <a:ln w="6350">
                <a:solidFill>
                  <a:schemeClr val="accent5"/>
                </a:solid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pic>
            <p:nvPicPr>
              <p:cNvPr id="80" name="Picture 79">
                <a:extLst>
                  <a:ext uri="{FF2B5EF4-FFF2-40B4-BE49-F238E27FC236}">
                    <a16:creationId xmlns:a16="http://schemas.microsoft.com/office/drawing/2014/main" id="{88D19037-BE78-4648-865C-1049036465D3}"/>
                  </a:ext>
                </a:extLst>
              </p:cNvPr>
              <p:cNvPicPr>
                <a:picLocks noChangeAspect="1"/>
              </p:cNvPicPr>
              <p:nvPr/>
            </p:nvPicPr>
            <p:blipFill>
              <a:blip r:embed="rId6">
                <a:lum bright="70000" contrast="-70000"/>
              </a:blip>
              <a:srcRect/>
              <a:stretch/>
            </p:blipFill>
            <p:spPr>
              <a:xfrm>
                <a:off x="10516324" y="5159640"/>
                <a:ext cx="899999" cy="899999"/>
              </a:xfrm>
              <a:prstGeom prst="rect">
                <a:avLst/>
              </a:prstGeom>
            </p:spPr>
          </p:pic>
        </p:grpSp>
        <p:pic>
          <p:nvPicPr>
            <p:cNvPr id="18" name="Picture 17">
              <a:extLst>
                <a:ext uri="{FF2B5EF4-FFF2-40B4-BE49-F238E27FC236}">
                  <a16:creationId xmlns:a16="http://schemas.microsoft.com/office/drawing/2014/main" id="{EE17C9F0-7C9D-4FD7-AE05-6D7C54EE7DA1}"/>
                </a:ext>
              </a:extLst>
            </p:cNvPr>
            <p:cNvPicPr>
              <a:picLocks noChangeAspect="1"/>
            </p:cNvPicPr>
            <p:nvPr/>
          </p:nvPicPr>
          <p:blipFill>
            <a:blip r:embed="rId7">
              <a:duotone>
                <a:schemeClr val="accent5">
                  <a:shade val="45000"/>
                  <a:satMod val="135000"/>
                </a:schemeClr>
                <a:prstClr val="white"/>
              </a:duotone>
            </a:blip>
            <a:stretch>
              <a:fillRect/>
            </a:stretch>
          </p:blipFill>
          <p:spPr>
            <a:xfrm flipH="1">
              <a:off x="8024471" y="3823004"/>
              <a:ext cx="404502" cy="404502"/>
            </a:xfrm>
            <a:prstGeom prst="rect">
              <a:avLst/>
            </a:prstGeom>
          </p:spPr>
        </p:pic>
      </p:grpSp>
      <p:grpSp>
        <p:nvGrpSpPr>
          <p:cNvPr id="89" name="Group 88">
            <a:extLst>
              <a:ext uri="{FF2B5EF4-FFF2-40B4-BE49-F238E27FC236}">
                <a16:creationId xmlns:a16="http://schemas.microsoft.com/office/drawing/2014/main" id="{4C59F81B-2C1A-4BA0-B267-774706B69BC7}"/>
              </a:ext>
            </a:extLst>
          </p:cNvPr>
          <p:cNvGrpSpPr/>
          <p:nvPr/>
        </p:nvGrpSpPr>
        <p:grpSpPr>
          <a:xfrm>
            <a:off x="10485110" y="3809076"/>
            <a:ext cx="1004103" cy="1004103"/>
            <a:chOff x="10401749" y="2151149"/>
            <a:chExt cx="1004102" cy="1004102"/>
          </a:xfrm>
        </p:grpSpPr>
        <p:sp>
          <p:nvSpPr>
            <p:cNvPr id="90" name="Oval 89">
              <a:extLst>
                <a:ext uri="{FF2B5EF4-FFF2-40B4-BE49-F238E27FC236}">
                  <a16:creationId xmlns:a16="http://schemas.microsoft.com/office/drawing/2014/main" id="{D6574842-02F6-4039-B664-048DC1BA0EE5}"/>
                </a:ext>
              </a:extLst>
            </p:cNvPr>
            <p:cNvSpPr/>
            <p:nvPr/>
          </p:nvSpPr>
          <p:spPr bwMode="auto">
            <a:xfrm>
              <a:off x="10453800" y="2203200"/>
              <a:ext cx="899999" cy="899999"/>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sp>
          <p:nvSpPr>
            <p:cNvPr id="92" name="Oval 91">
              <a:extLst>
                <a:ext uri="{FF2B5EF4-FFF2-40B4-BE49-F238E27FC236}">
                  <a16:creationId xmlns:a16="http://schemas.microsoft.com/office/drawing/2014/main" id="{D580EC4D-9E5E-4DB0-BDCD-A83BC10C6D76}"/>
                </a:ext>
              </a:extLst>
            </p:cNvPr>
            <p:cNvSpPr/>
            <p:nvPr/>
          </p:nvSpPr>
          <p:spPr bwMode="auto">
            <a:xfrm>
              <a:off x="10401749" y="2151149"/>
              <a:ext cx="1004102" cy="1004102"/>
            </a:xfrm>
            <a:prstGeom prst="ellipse">
              <a:avLst/>
            </a:prstGeom>
            <a:noFill/>
            <a:ln w="6350">
              <a:solidFill>
                <a:schemeClr val="accent4"/>
              </a:solid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pic>
          <p:nvPicPr>
            <p:cNvPr id="93" name="Picture 92">
              <a:extLst>
                <a:ext uri="{FF2B5EF4-FFF2-40B4-BE49-F238E27FC236}">
                  <a16:creationId xmlns:a16="http://schemas.microsoft.com/office/drawing/2014/main" id="{90830E09-C613-4AC5-AF3B-170EB1EC492C}"/>
                </a:ext>
              </a:extLst>
            </p:cNvPr>
            <p:cNvPicPr>
              <a:picLocks noChangeAspect="1"/>
            </p:cNvPicPr>
            <p:nvPr/>
          </p:nvPicPr>
          <p:blipFill>
            <a:blip r:embed="rId8">
              <a:biLevel thresh="50000"/>
            </a:blip>
            <a:srcRect/>
            <a:stretch/>
          </p:blipFill>
          <p:spPr>
            <a:xfrm>
              <a:off x="10609716" y="2306720"/>
              <a:ext cx="588168" cy="609600"/>
            </a:xfrm>
            <a:prstGeom prst="rect">
              <a:avLst/>
            </a:prstGeom>
          </p:spPr>
        </p:pic>
      </p:grpSp>
      <p:grpSp>
        <p:nvGrpSpPr>
          <p:cNvPr id="94" name="Group 93">
            <a:extLst>
              <a:ext uri="{FF2B5EF4-FFF2-40B4-BE49-F238E27FC236}">
                <a16:creationId xmlns:a16="http://schemas.microsoft.com/office/drawing/2014/main" id="{FD66D642-E135-4E66-A4FC-77072809EBFE}"/>
              </a:ext>
            </a:extLst>
          </p:cNvPr>
          <p:cNvGrpSpPr/>
          <p:nvPr/>
        </p:nvGrpSpPr>
        <p:grpSpPr>
          <a:xfrm>
            <a:off x="10485109" y="1169768"/>
            <a:ext cx="1004103" cy="1004103"/>
            <a:chOff x="10401749" y="599549"/>
            <a:chExt cx="1004102" cy="1004102"/>
          </a:xfrm>
        </p:grpSpPr>
        <p:sp>
          <p:nvSpPr>
            <p:cNvPr id="95" name="Oval 94">
              <a:extLst>
                <a:ext uri="{FF2B5EF4-FFF2-40B4-BE49-F238E27FC236}">
                  <a16:creationId xmlns:a16="http://schemas.microsoft.com/office/drawing/2014/main" id="{AB13A71B-605C-419D-8D36-6E68F80288B9}"/>
                </a:ext>
              </a:extLst>
            </p:cNvPr>
            <p:cNvSpPr/>
            <p:nvPr/>
          </p:nvSpPr>
          <p:spPr bwMode="auto">
            <a:xfrm>
              <a:off x="10453800" y="651600"/>
              <a:ext cx="899999" cy="89999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sp>
          <p:nvSpPr>
            <p:cNvPr id="96" name="Oval 95">
              <a:extLst>
                <a:ext uri="{FF2B5EF4-FFF2-40B4-BE49-F238E27FC236}">
                  <a16:creationId xmlns:a16="http://schemas.microsoft.com/office/drawing/2014/main" id="{28DF3FD4-F9E3-4861-9A49-E1D81EAC0D06}"/>
                </a:ext>
              </a:extLst>
            </p:cNvPr>
            <p:cNvSpPr/>
            <p:nvPr/>
          </p:nvSpPr>
          <p:spPr bwMode="auto">
            <a:xfrm>
              <a:off x="10401749" y="599549"/>
              <a:ext cx="1004102" cy="1004102"/>
            </a:xfrm>
            <a:prstGeom prst="ellipse">
              <a:avLst/>
            </a:prstGeom>
            <a:noFill/>
            <a:ln w="6350">
              <a:solidFill>
                <a:schemeClr val="accent1"/>
              </a:solidFill>
            </a:ln>
          </p:spPr>
          <p:txBody>
            <a:bodyPr vert="horz" wrap="square" lIns="91440" tIns="45720" rIns="91440" bIns="45720" numCol="1" rtlCol="0" anchor="ctr" anchorCtr="0" compatLnSpc="1">
              <a:prstTxWarp prst="textNoShape">
                <a:avLst/>
              </a:prstTxWarp>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endParaRPr lang="en-GB" sz="1800"/>
            </a:p>
          </p:txBody>
        </p:sp>
        <p:pic>
          <p:nvPicPr>
            <p:cNvPr id="97" name="Picture 96">
              <a:extLst>
                <a:ext uri="{FF2B5EF4-FFF2-40B4-BE49-F238E27FC236}">
                  <a16:creationId xmlns:a16="http://schemas.microsoft.com/office/drawing/2014/main" id="{193F7516-CF66-4613-94FD-1D78E668B405}"/>
                </a:ext>
              </a:extLst>
            </p:cNvPr>
            <p:cNvPicPr>
              <a:picLocks noChangeAspect="1"/>
            </p:cNvPicPr>
            <p:nvPr/>
          </p:nvPicPr>
          <p:blipFill>
            <a:blip r:embed="rId9">
              <a:biLevel thresh="25000"/>
            </a:blip>
            <a:srcRect/>
            <a:stretch/>
          </p:blipFill>
          <p:spPr>
            <a:xfrm>
              <a:off x="10629480" y="827280"/>
              <a:ext cx="548640" cy="548640"/>
            </a:xfrm>
            <a:prstGeom prst="rect">
              <a:avLst/>
            </a:prstGeom>
          </p:spPr>
        </p:pic>
      </p:grpSp>
    </p:spTree>
    <p:custDataLst>
      <p:tags r:id="rId1"/>
    </p:custDataLst>
    <p:extLst>
      <p:ext uri="{BB962C8B-B14F-4D97-AF65-F5344CB8AC3E}">
        <p14:creationId xmlns:p14="http://schemas.microsoft.com/office/powerpoint/2010/main" val="426290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66072FC-CBA6-4ECF-8547-811FC2583759}"/>
              </a:ext>
            </a:extLst>
          </p:cNvPr>
          <p:cNvSpPr>
            <a:spLocks noGrp="1"/>
          </p:cNvSpPr>
          <p:nvPr>
            <p:ph type="body" sz="quarter" idx="3"/>
          </p:nvPr>
        </p:nvSpPr>
        <p:spPr>
          <a:xfrm>
            <a:off x="6650056" y="1798318"/>
            <a:ext cx="5542075" cy="639763"/>
          </a:xfrm>
        </p:spPr>
        <p:txBody>
          <a:bodyPr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Managing clinicians</a:t>
            </a:r>
          </a:p>
        </p:txBody>
      </p:sp>
      <p:sp>
        <p:nvSpPr>
          <p:cNvPr id="6" name="Content Placeholder 5">
            <a:extLst>
              <a:ext uri="{FF2B5EF4-FFF2-40B4-BE49-F238E27FC236}">
                <a16:creationId xmlns:a16="http://schemas.microsoft.com/office/drawing/2014/main" id="{01CF1D59-655E-4BBB-8A9D-336892F7C638}"/>
              </a:ext>
            </a:extLst>
          </p:cNvPr>
          <p:cNvSpPr>
            <a:spLocks noGrp="1"/>
          </p:cNvSpPr>
          <p:nvPr>
            <p:ph sz="quarter" idx="4"/>
          </p:nvPr>
        </p:nvSpPr>
        <p:spPr>
          <a:xfrm>
            <a:off x="7826397" y="2438079"/>
            <a:ext cx="4145280" cy="3951288"/>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spcAft>
                <a:spcPts val="400"/>
              </a:spcAft>
            </a:pPr>
            <a:r>
              <a:rPr lang="en-US" sz="1800" dirty="0"/>
              <a:t>Performance assessed at the NPI level</a:t>
            </a:r>
          </a:p>
          <a:p>
            <a:pPr marL="285750" indent="-285750">
              <a:spcAft>
                <a:spcPts val="400"/>
              </a:spcAft>
            </a:pPr>
            <a:r>
              <a:rPr lang="en-US" sz="1800" dirty="0"/>
              <a:t>Aggregated at practice level </a:t>
            </a:r>
            <a:br>
              <a:rPr lang="en-US" sz="1800" dirty="0"/>
            </a:br>
            <a:r>
              <a:rPr lang="en-US" sz="1800" dirty="0"/>
              <a:t>(TIN or NPI [if solo practitioner]) within an HRR</a:t>
            </a:r>
          </a:p>
        </p:txBody>
      </p:sp>
      <p:sp>
        <p:nvSpPr>
          <p:cNvPr id="3" name="Text Placeholder 2">
            <a:extLst>
              <a:ext uri="{FF2B5EF4-FFF2-40B4-BE49-F238E27FC236}">
                <a16:creationId xmlns:a16="http://schemas.microsoft.com/office/drawing/2014/main" id="{8ACD4861-3921-499B-A113-ECB5A4A8FCAE}"/>
              </a:ext>
            </a:extLst>
          </p:cNvPr>
          <p:cNvSpPr>
            <a:spLocks noGrp="1"/>
          </p:cNvSpPr>
          <p:nvPr>
            <p:ph type="body" idx="1"/>
          </p:nvPr>
        </p:nvSpPr>
        <p:spPr>
          <a:xfrm>
            <a:off x="850064" y="1798318"/>
            <a:ext cx="5706991" cy="639763"/>
          </a:xfrm>
        </p:spPr>
        <p:txBody>
          <a:bodyPr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Dialysis facilities</a:t>
            </a:r>
          </a:p>
        </p:txBody>
      </p:sp>
      <p:sp>
        <p:nvSpPr>
          <p:cNvPr id="4" name="Content Placeholder 3">
            <a:extLst>
              <a:ext uri="{FF2B5EF4-FFF2-40B4-BE49-F238E27FC236}">
                <a16:creationId xmlns:a16="http://schemas.microsoft.com/office/drawing/2014/main" id="{8C928711-6754-4953-A5E6-E9021319B4D8}"/>
              </a:ext>
            </a:extLst>
          </p:cNvPr>
          <p:cNvSpPr>
            <a:spLocks noGrp="1"/>
          </p:cNvSpPr>
          <p:nvPr>
            <p:ph sz="half" idx="2"/>
          </p:nvPr>
        </p:nvSpPr>
        <p:spPr>
          <a:xfrm>
            <a:off x="2594654" y="2438079"/>
            <a:ext cx="3627780" cy="3951288"/>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50" indent="-285750"/>
            <a:r>
              <a:rPr lang="en-US" sz="1800" dirty="0"/>
              <a:t>Performance assessed at facility level</a:t>
            </a:r>
          </a:p>
          <a:p>
            <a:pPr marL="285750" indent="-285750"/>
            <a:r>
              <a:rPr lang="en-US" sz="1800" dirty="0"/>
              <a:t>Aggregated to all facilities, owned in whole or in part, by the same company within a Hospital Referral Region (HRR)</a:t>
            </a:r>
          </a:p>
        </p:txBody>
      </p:sp>
      <p:pic>
        <p:nvPicPr>
          <p:cNvPr id="8" name="Picture 7">
            <a:extLst>
              <a:ext uri="{FF2B5EF4-FFF2-40B4-BE49-F238E27FC236}">
                <a16:creationId xmlns:a16="http://schemas.microsoft.com/office/drawing/2014/main" id="{4C58A917-C30B-457D-A438-49FC8D83FDAD}"/>
              </a:ext>
            </a:extLst>
          </p:cNvPr>
          <p:cNvPicPr>
            <a:picLocks noChangeAspect="1"/>
          </p:cNvPicPr>
          <p:nvPr/>
        </p:nvPicPr>
        <p:blipFill>
          <a:blip r:embed="rId4">
            <a:duotone>
              <a:schemeClr val="accent5">
                <a:shade val="45000"/>
                <a:satMod val="135000"/>
              </a:schemeClr>
              <a:prstClr val="white"/>
            </a:duotone>
          </a:blip>
          <a:stretch>
            <a:fillRect/>
          </a:stretch>
        </p:blipFill>
        <p:spPr>
          <a:xfrm>
            <a:off x="959096" y="2537200"/>
            <a:ext cx="1554144" cy="1097280"/>
          </a:xfrm>
          <a:prstGeom prst="rect">
            <a:avLst/>
          </a:prstGeom>
        </p:spPr>
      </p:pic>
      <p:pic>
        <p:nvPicPr>
          <p:cNvPr id="10" name="Picture 9">
            <a:extLst>
              <a:ext uri="{FF2B5EF4-FFF2-40B4-BE49-F238E27FC236}">
                <a16:creationId xmlns:a16="http://schemas.microsoft.com/office/drawing/2014/main" id="{F1A242DE-549A-47A6-BBE8-376078169C29}"/>
              </a:ext>
            </a:extLst>
          </p:cNvPr>
          <p:cNvPicPr>
            <a:picLocks noChangeAspect="1"/>
          </p:cNvPicPr>
          <p:nvPr/>
        </p:nvPicPr>
        <p:blipFill>
          <a:blip r:embed="rId5">
            <a:duotone>
              <a:schemeClr val="accent5">
                <a:shade val="45000"/>
                <a:satMod val="135000"/>
              </a:schemeClr>
              <a:prstClr val="white"/>
            </a:duotone>
          </a:blip>
          <a:stretch>
            <a:fillRect/>
          </a:stretch>
        </p:blipFill>
        <p:spPr>
          <a:xfrm>
            <a:off x="6729117" y="2550468"/>
            <a:ext cx="1097280" cy="1097280"/>
          </a:xfrm>
          <a:prstGeom prst="rect">
            <a:avLst/>
          </a:prstGeom>
        </p:spPr>
      </p:pic>
      <p:sp>
        <p:nvSpPr>
          <p:cNvPr id="12" name="Text Placeholder 8">
            <a:extLst>
              <a:ext uri="{FF2B5EF4-FFF2-40B4-BE49-F238E27FC236}">
                <a16:creationId xmlns:a16="http://schemas.microsoft.com/office/drawing/2014/main" id="{1E9990AB-561A-4740-8411-29E04D46C0BA}"/>
              </a:ext>
            </a:extLst>
          </p:cNvPr>
          <p:cNvSpPr txBox="1">
            <a:spLocks/>
          </p:cNvSpPr>
          <p:nvPr/>
        </p:nvSpPr>
        <p:spPr>
          <a:xfrm>
            <a:off x="838200" y="6103374"/>
            <a:ext cx="7933268" cy="746911"/>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1070" baseline="30000" dirty="0"/>
              <a:t>1</a:t>
            </a:r>
            <a:r>
              <a:rPr lang="en-US" sz="1070" dirty="0"/>
              <a:t>U.S. Department of Health and Human Services (HHS). </a:t>
            </a:r>
            <a:r>
              <a:rPr lang="en-US" sz="1070" i="1" dirty="0"/>
              <a:t>Medicare Program: Specialty Care Models to Improve Quality of Care and Reduce Expenditures</a:t>
            </a:r>
            <a:r>
              <a:rPr lang="en-US" sz="1070" dirty="0"/>
              <a:t> published 9/29/2020. </a:t>
            </a:r>
            <a:r>
              <a:rPr lang="en-US" sz="1070" dirty="0">
                <a:hlinkClick r:id="rId6">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70" dirty="0"/>
              <a:t> accessed online, 7/13/2021.</a:t>
            </a:r>
          </a:p>
        </p:txBody>
      </p:sp>
      <p:sp>
        <p:nvSpPr>
          <p:cNvPr id="11" name="Title 1">
            <a:extLst>
              <a:ext uri="{FF2B5EF4-FFF2-40B4-BE49-F238E27FC236}">
                <a16:creationId xmlns:a16="http://schemas.microsoft.com/office/drawing/2014/main" id="{819AD3C0-BE13-4FDD-B464-2F2954F165E2}"/>
              </a:ext>
            </a:extLst>
          </p:cNvPr>
          <p:cNvSpPr txBox="1">
            <a:spLocks/>
          </p:cNvSpPr>
          <p:nvPr/>
        </p:nvSpPr>
        <p:spPr>
          <a:xfrm>
            <a:off x="838199" y="891194"/>
            <a:ext cx="10614835" cy="576470"/>
          </a:xfrm>
          <a:prstGeom prst="rect">
            <a:avLst/>
          </a:prstGeom>
        </p:spPr>
        <p:txBody>
          <a:bodyPr vert="horz" wrap="none" lIns="91440" tIns="45720" rIns="91440" bIns="45720" rtlCol="0" anchor="ctr">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fontAlgn="base">
              <a:spcAft>
                <a:spcPts val="0"/>
              </a:spcAft>
            </a:pPr>
            <a:r>
              <a:rPr lang="en-US" sz="3200" b="0" dirty="0">
                <a:latin typeface="+mj-lt"/>
                <a:ea typeface="+mj-ea"/>
                <a:cs typeface="+mj-cs"/>
              </a:rPr>
              <a:t>ETC Participant Aggregation</a:t>
            </a:r>
            <a:r>
              <a:rPr lang="en-US" sz="3200" b="0" baseline="30000" dirty="0">
                <a:latin typeface="+mj-lt"/>
                <a:ea typeface="+mj-ea"/>
                <a:cs typeface="+mj-cs"/>
              </a:rPr>
              <a:t>1</a:t>
            </a:r>
            <a:endParaRPr lang="en-US" sz="4000" b="0" baseline="30000" dirty="0">
              <a:latin typeface="+mj-lt"/>
              <a:ea typeface="+mj-ea"/>
              <a:cs typeface="+mj-cs"/>
            </a:endParaRPr>
          </a:p>
        </p:txBody>
      </p:sp>
    </p:spTree>
    <p:custDataLst>
      <p:tags r:id="rId1"/>
    </p:custDataLst>
    <p:extLst>
      <p:ext uri="{BB962C8B-B14F-4D97-AF65-F5344CB8AC3E}">
        <p14:creationId xmlns:p14="http://schemas.microsoft.com/office/powerpoint/2010/main" val="1203887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02E5D1E-A4E3-46B2-9273-FB6139872C5D}"/>
              </a:ext>
            </a:extLst>
          </p:cNvPr>
          <p:cNvGraphicFramePr>
            <a:graphicFrameLocks noGrp="1"/>
          </p:cNvGraphicFramePr>
          <p:nvPr>
            <p:ph idx="1"/>
            <p:extLst>
              <p:ext uri="{D42A27DB-BD31-4B8C-83A1-F6EECF244321}">
                <p14:modId xmlns:p14="http://schemas.microsoft.com/office/powerpoint/2010/main" val="771165990"/>
              </p:ext>
            </p:extLst>
          </p:nvPr>
        </p:nvGraphicFramePr>
        <p:xfrm>
          <a:off x="838199" y="1284542"/>
          <a:ext cx="10982326" cy="4393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17">
            <a:extLst>
              <a:ext uri="{FF2B5EF4-FFF2-40B4-BE49-F238E27FC236}">
                <a16:creationId xmlns:a16="http://schemas.microsoft.com/office/drawing/2014/main" id="{C403894A-2006-4954-A716-2BE5873E77E9}"/>
              </a:ext>
            </a:extLst>
          </p:cNvPr>
          <p:cNvSpPr>
            <a:spLocks noGrp="1"/>
          </p:cNvSpPr>
          <p:nvPr>
            <p:ph type="title"/>
          </p:nvPr>
        </p:nvSpPr>
        <p:spPr>
          <a:xfrm>
            <a:off x="838198" y="749015"/>
            <a:ext cx="10515601" cy="576470"/>
          </a:xfrm>
        </p:spPr>
        <p:txBody>
          <a:bodyPr>
            <a:normAutofit/>
          </a:bodyPr>
          <a:lstStyle/>
          <a:p>
            <a:r>
              <a:rPr lang="en-US" dirty="0"/>
              <a:t>2022 ETC Updates</a:t>
            </a:r>
            <a:r>
              <a:rPr lang="en-US" baseline="30000" dirty="0"/>
              <a:t>1,2</a:t>
            </a:r>
          </a:p>
        </p:txBody>
      </p:sp>
      <p:grpSp>
        <p:nvGrpSpPr>
          <p:cNvPr id="2" name="Group 1">
            <a:extLst>
              <a:ext uri="{FF2B5EF4-FFF2-40B4-BE49-F238E27FC236}">
                <a16:creationId xmlns:a16="http://schemas.microsoft.com/office/drawing/2014/main" id="{DEE1D376-0A5C-4C6F-8810-2073E8B306AB}"/>
              </a:ext>
            </a:extLst>
          </p:cNvPr>
          <p:cNvGrpSpPr/>
          <p:nvPr/>
        </p:nvGrpSpPr>
        <p:grpSpPr>
          <a:xfrm>
            <a:off x="1728245" y="3081707"/>
            <a:ext cx="1317454" cy="677108"/>
            <a:chOff x="1287974" y="5216906"/>
            <a:chExt cx="1317454" cy="677108"/>
          </a:xfrm>
        </p:grpSpPr>
        <p:pic>
          <p:nvPicPr>
            <p:cNvPr id="17" name="Picture 16">
              <a:extLst>
                <a:ext uri="{FF2B5EF4-FFF2-40B4-BE49-F238E27FC236}">
                  <a16:creationId xmlns:a16="http://schemas.microsoft.com/office/drawing/2014/main" id="{7EB4C7A7-E7E0-4CAA-B436-D602BCE6058A}"/>
                </a:ext>
              </a:extLst>
            </p:cNvPr>
            <p:cNvPicPr>
              <a:picLocks noChangeAspect="1"/>
            </p:cNvPicPr>
            <p:nvPr/>
          </p:nvPicPr>
          <p:blipFill>
            <a:blip r:embed="rId9">
              <a:lum bright="70000" contrast="-70000"/>
            </a:blip>
            <a:srcRect/>
            <a:stretch/>
          </p:blipFill>
          <p:spPr>
            <a:xfrm>
              <a:off x="1572548" y="5339780"/>
              <a:ext cx="683447" cy="554234"/>
            </a:xfrm>
            <a:prstGeom prst="rect">
              <a:avLst/>
            </a:prstGeom>
          </p:spPr>
        </p:pic>
        <p:sp>
          <p:nvSpPr>
            <p:cNvPr id="4" name="TextBox 3">
              <a:extLst>
                <a:ext uri="{FF2B5EF4-FFF2-40B4-BE49-F238E27FC236}">
                  <a16:creationId xmlns:a16="http://schemas.microsoft.com/office/drawing/2014/main" id="{260B6730-B844-438E-84E3-D09918459297}"/>
                </a:ext>
              </a:extLst>
            </p:cNvPr>
            <p:cNvSpPr txBox="1"/>
            <p:nvPr/>
          </p:nvSpPr>
          <p:spPr>
            <a:xfrm>
              <a:off x="1287974" y="5216906"/>
              <a:ext cx="411152" cy="677108"/>
            </a:xfrm>
            <a:prstGeom prst="rect">
              <a:avLst/>
            </a:prstGeom>
            <a:noFill/>
          </p:spPr>
          <p:txBody>
            <a:bodyPr wrap="square" lIns="0" tIns="0" rIns="0" bIns="0" rtlCol="0" anchor="ctr">
              <a:spAutoFit/>
            </a:bodyPr>
            <a:lstStyle/>
            <a:p>
              <a:pPr algn="ctr"/>
              <a:r>
                <a:rPr lang="en-US" sz="4400" dirty="0">
                  <a:solidFill>
                    <a:schemeClr val="bg1"/>
                  </a:solidFill>
                  <a:latin typeface="Arial Narrow" panose="020B0606020202030204" pitchFamily="34" charset="0"/>
                  <a:cs typeface="Arial" panose="020B0604020202020204" pitchFamily="34" charset="0"/>
                </a:rPr>
                <a:t>{</a:t>
              </a:r>
              <a:endParaRPr lang="en-US" sz="5400" dirty="0">
                <a:solidFill>
                  <a:schemeClr val="bg1"/>
                </a:solidFill>
                <a:latin typeface="Arial Narrow" panose="020B0606020202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3C983D0-8C4C-4CD6-B003-9CA7A43B2152}"/>
                </a:ext>
              </a:extLst>
            </p:cNvPr>
            <p:cNvSpPr txBox="1"/>
            <p:nvPr/>
          </p:nvSpPr>
          <p:spPr>
            <a:xfrm>
              <a:off x="2194276" y="5216906"/>
              <a:ext cx="411152" cy="677108"/>
            </a:xfrm>
            <a:prstGeom prst="rect">
              <a:avLst/>
            </a:prstGeom>
            <a:noFill/>
          </p:spPr>
          <p:txBody>
            <a:bodyPr wrap="square" lIns="0" tIns="0" rIns="0" bIns="0" rtlCol="0" anchor="ctr">
              <a:spAutoFit/>
            </a:bodyPr>
            <a:lstStyle/>
            <a:p>
              <a:pPr algn="ctr"/>
              <a:r>
                <a:rPr lang="en-US" sz="4400" dirty="0">
                  <a:solidFill>
                    <a:schemeClr val="bg1"/>
                  </a:solidFill>
                  <a:latin typeface="Arial Narrow" panose="020B0606020202030204" pitchFamily="34" charset="0"/>
                  <a:cs typeface="Arial" panose="020B0604020202020204" pitchFamily="34" charset="0"/>
                </a:rPr>
                <a:t>}</a:t>
              </a:r>
              <a:endParaRPr lang="en-US" sz="5400" dirty="0">
                <a:solidFill>
                  <a:schemeClr val="bg1"/>
                </a:solidFill>
                <a:latin typeface="Arial Narrow" panose="020B060602020203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8E3C6BE8-9201-4D5E-BF6C-93A547D4BF49}"/>
              </a:ext>
            </a:extLst>
          </p:cNvPr>
          <p:cNvGrpSpPr/>
          <p:nvPr/>
        </p:nvGrpSpPr>
        <p:grpSpPr>
          <a:xfrm>
            <a:off x="1634621" y="2197268"/>
            <a:ext cx="1533497" cy="738601"/>
            <a:chOff x="1183061" y="2538907"/>
            <a:chExt cx="1533497" cy="738601"/>
          </a:xfrm>
        </p:grpSpPr>
        <p:pic>
          <p:nvPicPr>
            <p:cNvPr id="15" name="Picture 14">
              <a:extLst>
                <a:ext uri="{FF2B5EF4-FFF2-40B4-BE49-F238E27FC236}">
                  <a16:creationId xmlns:a16="http://schemas.microsoft.com/office/drawing/2014/main" id="{D5DA296F-40F7-4F6C-AA8C-2EB2BD01607B}"/>
                </a:ext>
              </a:extLst>
            </p:cNvPr>
            <p:cNvPicPr>
              <a:picLocks noChangeAspect="1"/>
            </p:cNvPicPr>
            <p:nvPr/>
          </p:nvPicPr>
          <p:blipFill>
            <a:blip r:embed="rId10">
              <a:lum bright="70000" contrast="-70000"/>
            </a:blip>
            <a:stretch>
              <a:fillRect/>
            </a:stretch>
          </p:blipFill>
          <p:spPr>
            <a:xfrm>
              <a:off x="1183061" y="2839692"/>
              <a:ext cx="229745" cy="229745"/>
            </a:xfrm>
            <a:prstGeom prst="rect">
              <a:avLst/>
            </a:prstGeom>
          </p:spPr>
        </p:pic>
        <p:grpSp>
          <p:nvGrpSpPr>
            <p:cNvPr id="11" name="Group 10">
              <a:extLst>
                <a:ext uri="{FF2B5EF4-FFF2-40B4-BE49-F238E27FC236}">
                  <a16:creationId xmlns:a16="http://schemas.microsoft.com/office/drawing/2014/main" id="{61B38748-4BAD-4150-A059-DFFC7D5C878A}"/>
                </a:ext>
              </a:extLst>
            </p:cNvPr>
            <p:cNvGrpSpPr/>
            <p:nvPr/>
          </p:nvGrpSpPr>
          <p:grpSpPr>
            <a:xfrm>
              <a:off x="1329758" y="2538907"/>
              <a:ext cx="1386800" cy="738601"/>
              <a:chOff x="1351773" y="2763052"/>
              <a:chExt cx="1386800" cy="738601"/>
            </a:xfrm>
          </p:grpSpPr>
          <p:grpSp>
            <p:nvGrpSpPr>
              <p:cNvPr id="8" name="Group 7">
                <a:extLst>
                  <a:ext uri="{FF2B5EF4-FFF2-40B4-BE49-F238E27FC236}">
                    <a16:creationId xmlns:a16="http://schemas.microsoft.com/office/drawing/2014/main" id="{C4A8B9E4-8743-42F1-A5E7-98D4223822A5}"/>
                  </a:ext>
                </a:extLst>
              </p:cNvPr>
              <p:cNvGrpSpPr/>
              <p:nvPr/>
            </p:nvGrpSpPr>
            <p:grpSpPr>
              <a:xfrm>
                <a:off x="1351773" y="2763052"/>
                <a:ext cx="1386800" cy="677108"/>
                <a:chOff x="1351773" y="2763052"/>
                <a:chExt cx="1386800" cy="677108"/>
              </a:xfrm>
            </p:grpSpPr>
            <p:sp>
              <p:nvSpPr>
                <p:cNvPr id="10" name="TextBox 9">
                  <a:extLst>
                    <a:ext uri="{FF2B5EF4-FFF2-40B4-BE49-F238E27FC236}">
                      <a16:creationId xmlns:a16="http://schemas.microsoft.com/office/drawing/2014/main" id="{62E1C457-9C3A-4EF5-B6D6-B1FAB03CDD93}"/>
                    </a:ext>
                  </a:extLst>
                </p:cNvPr>
                <p:cNvSpPr txBox="1"/>
                <p:nvPr/>
              </p:nvSpPr>
              <p:spPr>
                <a:xfrm>
                  <a:off x="1351773" y="2763052"/>
                  <a:ext cx="1386800" cy="677108"/>
                </a:xfrm>
                <a:prstGeom prst="rect">
                  <a:avLst/>
                </a:prstGeom>
                <a:noFill/>
              </p:spPr>
              <p:txBody>
                <a:bodyPr wrap="square" lIns="0" tIns="0" rIns="0" bIns="0"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dirty="0">
                      <a:solidFill>
                        <a:schemeClr val="bg1"/>
                      </a:solidFill>
                    </a:rPr>
                    <a:t>½</a:t>
                  </a:r>
                  <a:r>
                    <a:rPr lang="en-US" sz="1200" dirty="0">
                      <a:solidFill>
                        <a:schemeClr val="bg1"/>
                      </a:solidFill>
                    </a:rPr>
                    <a:t> </a:t>
                  </a:r>
                  <a:r>
                    <a:rPr lang="en-US" sz="4400" dirty="0">
                      <a:solidFill>
                        <a:schemeClr val="bg1"/>
                      </a:solidFill>
                    </a:rPr>
                    <a:t>(   )</a:t>
                  </a:r>
                  <a:endParaRPr lang="en-US" dirty="0">
                    <a:solidFill>
                      <a:schemeClr val="bg1"/>
                    </a:solidFill>
                  </a:endParaRPr>
                </a:p>
              </p:txBody>
            </p:sp>
            <p:pic>
              <p:nvPicPr>
                <p:cNvPr id="9" name="Picture 8">
                  <a:extLst>
                    <a:ext uri="{FF2B5EF4-FFF2-40B4-BE49-F238E27FC236}">
                      <a16:creationId xmlns:a16="http://schemas.microsoft.com/office/drawing/2014/main" id="{BD4B776A-BD74-481B-93BA-42383381AD1A}"/>
                    </a:ext>
                  </a:extLst>
                </p:cNvPr>
                <p:cNvPicPr>
                  <a:picLocks noChangeAspect="1"/>
                </p:cNvPicPr>
                <p:nvPr/>
              </p:nvPicPr>
              <p:blipFill>
                <a:blip r:embed="rId11">
                  <a:lum bright="70000" contrast="-70000"/>
                </a:blip>
                <a:stretch>
                  <a:fillRect/>
                </a:stretch>
              </p:blipFill>
              <p:spPr>
                <a:xfrm>
                  <a:off x="1975350" y="2853089"/>
                  <a:ext cx="314739" cy="292608"/>
                </a:xfrm>
                <a:prstGeom prst="rect">
                  <a:avLst/>
                </a:prstGeom>
              </p:spPr>
            </p:pic>
          </p:grpSp>
          <p:pic>
            <p:nvPicPr>
              <p:cNvPr id="3" name="Picture 2">
                <a:extLst>
                  <a:ext uri="{FF2B5EF4-FFF2-40B4-BE49-F238E27FC236}">
                    <a16:creationId xmlns:a16="http://schemas.microsoft.com/office/drawing/2014/main" id="{96FB6171-3B1C-49A7-A33A-080077554001}"/>
                  </a:ext>
                </a:extLst>
              </p:cNvPr>
              <p:cNvPicPr>
                <a:picLocks noChangeAspect="1"/>
              </p:cNvPicPr>
              <p:nvPr/>
            </p:nvPicPr>
            <p:blipFill>
              <a:blip r:embed="rId12">
                <a:lum bright="70000" contrast="-70000"/>
              </a:blip>
              <a:stretch>
                <a:fillRect/>
              </a:stretch>
            </p:blipFill>
            <p:spPr>
              <a:xfrm>
                <a:off x="2031838" y="3044453"/>
                <a:ext cx="457200" cy="457200"/>
              </a:xfrm>
              <a:prstGeom prst="rect">
                <a:avLst/>
              </a:prstGeom>
            </p:spPr>
          </p:pic>
        </p:grpSp>
        <p:pic>
          <p:nvPicPr>
            <p:cNvPr id="14" name="Picture 13">
              <a:extLst>
                <a:ext uri="{FF2B5EF4-FFF2-40B4-BE49-F238E27FC236}">
                  <a16:creationId xmlns:a16="http://schemas.microsoft.com/office/drawing/2014/main" id="{C465C2F5-513D-4CED-BD63-79BAAE57F20D}"/>
                </a:ext>
              </a:extLst>
            </p:cNvPr>
            <p:cNvPicPr>
              <a:picLocks noChangeAspect="1"/>
            </p:cNvPicPr>
            <p:nvPr/>
          </p:nvPicPr>
          <p:blipFill>
            <a:blip r:embed="rId10">
              <a:lum bright="70000" contrast="-70000"/>
            </a:blip>
            <a:stretch>
              <a:fillRect/>
            </a:stretch>
          </p:blipFill>
          <p:spPr>
            <a:xfrm>
              <a:off x="2292455" y="2695584"/>
              <a:ext cx="182880" cy="182880"/>
            </a:xfrm>
            <a:prstGeom prst="rect">
              <a:avLst/>
            </a:prstGeom>
          </p:spPr>
        </p:pic>
      </p:grpSp>
      <p:sp>
        <p:nvSpPr>
          <p:cNvPr id="21" name="Text Placeholder 3">
            <a:extLst>
              <a:ext uri="{FF2B5EF4-FFF2-40B4-BE49-F238E27FC236}">
                <a16:creationId xmlns:a16="http://schemas.microsoft.com/office/drawing/2014/main" id="{14357E78-26F4-45ED-AE77-FED5C6A870B4}"/>
              </a:ext>
            </a:extLst>
          </p:cNvPr>
          <p:cNvSpPr txBox="1">
            <a:spLocks/>
          </p:cNvSpPr>
          <p:nvPr/>
        </p:nvSpPr>
        <p:spPr>
          <a:xfrm>
            <a:off x="838198" y="6097941"/>
            <a:ext cx="8091313"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fontAlgn="auto">
              <a:spcBef>
                <a:spcPts val="0"/>
              </a:spcBef>
              <a:spcAft>
                <a:spcPts val="0"/>
              </a:spcAft>
              <a:buNone/>
            </a:pPr>
            <a:r>
              <a:rPr lang="en-US" sz="1000" baseline="30000" dirty="0"/>
              <a:t>1</a:t>
            </a:r>
            <a:r>
              <a:rPr lang="en-US" sz="1000" dirty="0"/>
              <a:t>U.S. Department of Health and Human Services (HHS). </a:t>
            </a:r>
            <a:r>
              <a:rPr lang="en-US" sz="1000" i="1" dirty="0"/>
              <a:t>Medicare Program: Specialty Care Models to Improve Quality of Care and Reduce Expenditures</a:t>
            </a:r>
            <a:r>
              <a:rPr lang="en-US" sz="1000" dirty="0"/>
              <a:t> published 9/29/2020. </a:t>
            </a:r>
            <a:r>
              <a:rPr lang="en-US" sz="1000" dirty="0">
                <a:hlinkClick r:id="rId13">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00" dirty="0"/>
              <a:t> accessed online, 7/13/2021</a:t>
            </a:r>
          </a:p>
          <a:p>
            <a:pPr indent="0" fontAlgn="auto">
              <a:spcBef>
                <a:spcPts val="0"/>
              </a:spcBef>
              <a:spcAft>
                <a:spcPts val="0"/>
              </a:spcAft>
              <a:buNone/>
            </a:pPr>
            <a:r>
              <a:rPr lang="en-US" sz="1000" baseline="30000" dirty="0"/>
              <a:t>2</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14">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a:t>
            </a:r>
          </a:p>
        </p:txBody>
      </p:sp>
    </p:spTree>
    <p:custDataLst>
      <p:tags r:id="rId1"/>
    </p:custDataLst>
    <p:extLst>
      <p:ext uri="{BB962C8B-B14F-4D97-AF65-F5344CB8AC3E}">
        <p14:creationId xmlns:p14="http://schemas.microsoft.com/office/powerpoint/2010/main" val="246379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C2CA-E2D8-4AF6-AD30-4A5D48C4A2E7}"/>
              </a:ext>
            </a:extLst>
          </p:cNvPr>
          <p:cNvSpPr>
            <a:spLocks noGrp="1"/>
          </p:cNvSpPr>
          <p:nvPr>
            <p:ph type="title"/>
          </p:nvPr>
        </p:nvSpPr>
        <p:spPr>
          <a:xfrm>
            <a:off x="838200" y="760060"/>
            <a:ext cx="10515600" cy="576470"/>
          </a:xfrm>
        </p:spPr>
        <p:txBody>
          <a:bodyPr/>
          <a:lstStyle/>
          <a:p>
            <a:r>
              <a:rPr lang="en-US" dirty="0"/>
              <a:t>Modality Performance Score Variables</a:t>
            </a:r>
            <a:r>
              <a:rPr lang="en-US" baseline="30000" dirty="0"/>
              <a:t>1,2</a:t>
            </a:r>
          </a:p>
        </p:txBody>
      </p:sp>
      <p:sp>
        <p:nvSpPr>
          <p:cNvPr id="3" name="Text Placeholder 2">
            <a:extLst>
              <a:ext uri="{FF2B5EF4-FFF2-40B4-BE49-F238E27FC236}">
                <a16:creationId xmlns:a16="http://schemas.microsoft.com/office/drawing/2014/main" id="{DF0FABC2-B1B2-4FE9-8ED4-C5A5B6C923F4}"/>
              </a:ext>
            </a:extLst>
          </p:cNvPr>
          <p:cNvSpPr>
            <a:spLocks noGrp="1"/>
          </p:cNvSpPr>
          <p:nvPr>
            <p:ph type="body" idx="1"/>
          </p:nvPr>
        </p:nvSpPr>
        <p:spPr>
          <a:xfrm>
            <a:off x="848783" y="1535113"/>
            <a:ext cx="5497693" cy="639763"/>
          </a:xfrm>
        </p:spPr>
        <p:txBody>
          <a:bodyPr anchor="ctr"/>
          <a:lstStyle/>
          <a:p>
            <a:r>
              <a:rPr lang="en-US" dirty="0"/>
              <a:t>Achievement</a:t>
            </a:r>
            <a:endParaRPr lang="en-US" baseline="30000" dirty="0"/>
          </a:p>
        </p:txBody>
      </p:sp>
      <p:sp>
        <p:nvSpPr>
          <p:cNvPr id="4" name="Content Placeholder 3">
            <a:extLst>
              <a:ext uri="{FF2B5EF4-FFF2-40B4-BE49-F238E27FC236}">
                <a16:creationId xmlns:a16="http://schemas.microsoft.com/office/drawing/2014/main" id="{1929C76A-6DDD-4F83-AB4F-2DDF649F2044}"/>
              </a:ext>
            </a:extLst>
          </p:cNvPr>
          <p:cNvSpPr>
            <a:spLocks noGrp="1"/>
          </p:cNvSpPr>
          <p:nvPr>
            <p:ph sz="half" idx="2"/>
          </p:nvPr>
        </p:nvSpPr>
        <p:spPr>
          <a:xfrm>
            <a:off x="2444933" y="2174875"/>
            <a:ext cx="3901014" cy="3951288"/>
          </a:xfrm>
        </p:spPr>
        <p:txBody>
          <a:bodyPr>
            <a:noAutofit/>
          </a:bodyPr>
          <a:lstStyle/>
          <a:p>
            <a:r>
              <a:rPr lang="en-US" sz="1800" dirty="0"/>
              <a:t>ETC participants outperform non-ETC past performance</a:t>
            </a:r>
          </a:p>
          <a:p>
            <a:r>
              <a:rPr lang="en-US" sz="1800" dirty="0"/>
              <a:t>Percentiles are evaluated and assessed by achievement compared to the non-ETC participant percentile scale</a:t>
            </a:r>
          </a:p>
          <a:p>
            <a:r>
              <a:rPr lang="en-US" sz="1800" dirty="0"/>
              <a:t>Achievement benchmarks will increase 10% every other benchmark year and stratified into two groups by the proportion of Dual-Eligible and Low-Income Subsidy beneficiaries</a:t>
            </a:r>
          </a:p>
        </p:txBody>
      </p:sp>
      <p:sp>
        <p:nvSpPr>
          <p:cNvPr id="5" name="Text Placeholder 4">
            <a:extLst>
              <a:ext uri="{FF2B5EF4-FFF2-40B4-BE49-F238E27FC236}">
                <a16:creationId xmlns:a16="http://schemas.microsoft.com/office/drawing/2014/main" id="{AC76A835-1E8E-417A-AE69-25A95901FBC9}"/>
              </a:ext>
            </a:extLst>
          </p:cNvPr>
          <p:cNvSpPr>
            <a:spLocks noGrp="1"/>
          </p:cNvSpPr>
          <p:nvPr>
            <p:ph type="body" sz="quarter" idx="3"/>
          </p:nvPr>
        </p:nvSpPr>
        <p:spPr>
          <a:xfrm>
            <a:off x="6543328" y="1535113"/>
            <a:ext cx="5389033" cy="639763"/>
          </a:xfrm>
        </p:spPr>
        <p:txBody>
          <a:bodyPr anchor="ctr"/>
          <a:lstStyle/>
          <a:p>
            <a:r>
              <a:rPr lang="en-US" dirty="0"/>
              <a:t>Improvement</a:t>
            </a:r>
            <a:endParaRPr lang="en-US" baseline="30000" dirty="0"/>
          </a:p>
        </p:txBody>
      </p:sp>
      <p:sp>
        <p:nvSpPr>
          <p:cNvPr id="6" name="Content Placeholder 5">
            <a:extLst>
              <a:ext uri="{FF2B5EF4-FFF2-40B4-BE49-F238E27FC236}">
                <a16:creationId xmlns:a16="http://schemas.microsoft.com/office/drawing/2014/main" id="{D37FDC64-E165-4EBC-B77B-523A1A5D49D2}"/>
              </a:ext>
            </a:extLst>
          </p:cNvPr>
          <p:cNvSpPr>
            <a:spLocks noGrp="1"/>
          </p:cNvSpPr>
          <p:nvPr>
            <p:ph sz="quarter" idx="4"/>
          </p:nvPr>
        </p:nvSpPr>
        <p:spPr>
          <a:xfrm>
            <a:off x="8161953" y="2174875"/>
            <a:ext cx="3770406" cy="3951288"/>
          </a:xfrm>
        </p:spPr>
        <p:txBody>
          <a:bodyPr>
            <a:normAutofit/>
          </a:bodyPr>
          <a:lstStyle/>
          <a:p>
            <a:r>
              <a:rPr lang="en-US" sz="1800" dirty="0"/>
              <a:t>ETC participants outperform their own past performance</a:t>
            </a:r>
          </a:p>
          <a:p>
            <a:r>
              <a:rPr lang="en-US" sz="1800" dirty="0"/>
              <a:t>Earning points through improvement alone does not produce the highest score </a:t>
            </a:r>
          </a:p>
          <a:p>
            <a:r>
              <a:rPr lang="en-US" sz="1800" dirty="0"/>
              <a:t>Qualifying for the </a:t>
            </a:r>
            <a:br>
              <a:rPr lang="en-US" sz="1800" dirty="0"/>
            </a:br>
            <a:r>
              <a:rPr lang="en-US" sz="1800" b="1" i="1" dirty="0"/>
              <a:t>Health Equity Incentive </a:t>
            </a:r>
            <a:r>
              <a:rPr lang="en-US" sz="1800" dirty="0"/>
              <a:t>increases improvement scores if home dialysis and/or transplant rates, for Dual-Eligible and Low-Income Subsidy beneficiaries, increase by 2.5-percentage points during a measurement year</a:t>
            </a:r>
          </a:p>
        </p:txBody>
      </p:sp>
      <p:pic>
        <p:nvPicPr>
          <p:cNvPr id="7" name="Picture 6">
            <a:extLst>
              <a:ext uri="{FF2B5EF4-FFF2-40B4-BE49-F238E27FC236}">
                <a16:creationId xmlns:a16="http://schemas.microsoft.com/office/drawing/2014/main" id="{7CF09951-C840-4640-84D8-8391C3D7ACF6}"/>
              </a:ext>
            </a:extLst>
          </p:cNvPr>
          <p:cNvPicPr>
            <a:picLocks noChangeAspect="1"/>
          </p:cNvPicPr>
          <p:nvPr/>
        </p:nvPicPr>
        <p:blipFill>
          <a:blip r:embed="rId2">
            <a:duotone>
              <a:schemeClr val="accent1">
                <a:shade val="45000"/>
                <a:satMod val="135000"/>
              </a:schemeClr>
              <a:prstClr val="white"/>
            </a:duotone>
          </a:blip>
          <a:stretch>
            <a:fillRect/>
          </a:stretch>
        </p:blipFill>
        <p:spPr>
          <a:xfrm>
            <a:off x="925766" y="2225604"/>
            <a:ext cx="1322317" cy="1322317"/>
          </a:xfrm>
          <a:prstGeom prst="rect">
            <a:avLst/>
          </a:prstGeom>
        </p:spPr>
      </p:pic>
      <p:pic>
        <p:nvPicPr>
          <p:cNvPr id="8" name="Picture 7">
            <a:extLst>
              <a:ext uri="{FF2B5EF4-FFF2-40B4-BE49-F238E27FC236}">
                <a16:creationId xmlns:a16="http://schemas.microsoft.com/office/drawing/2014/main" id="{E912D0E9-8169-49C5-BBD6-E1E5E05AD17C}"/>
              </a:ext>
            </a:extLst>
          </p:cNvPr>
          <p:cNvPicPr>
            <a:picLocks noChangeAspect="1"/>
          </p:cNvPicPr>
          <p:nvPr/>
        </p:nvPicPr>
        <p:blipFill>
          <a:blip r:embed="rId3">
            <a:duotone>
              <a:schemeClr val="accent3">
                <a:shade val="45000"/>
                <a:satMod val="135000"/>
              </a:schemeClr>
              <a:prstClr val="white"/>
            </a:duotone>
          </a:blip>
          <a:stretch>
            <a:fillRect/>
          </a:stretch>
        </p:blipFill>
        <p:spPr>
          <a:xfrm>
            <a:off x="6636175" y="2225603"/>
            <a:ext cx="1328928" cy="1328928"/>
          </a:xfrm>
          <a:prstGeom prst="rect">
            <a:avLst/>
          </a:prstGeom>
        </p:spPr>
      </p:pic>
      <p:sp>
        <p:nvSpPr>
          <p:cNvPr id="9" name="Text Placeholder 8">
            <a:extLst>
              <a:ext uri="{FF2B5EF4-FFF2-40B4-BE49-F238E27FC236}">
                <a16:creationId xmlns:a16="http://schemas.microsoft.com/office/drawing/2014/main" id="{66B42B5E-1FEB-4F31-A867-AED11EB005B5}"/>
              </a:ext>
            </a:extLst>
          </p:cNvPr>
          <p:cNvSpPr txBox="1">
            <a:spLocks/>
          </p:cNvSpPr>
          <p:nvPr/>
        </p:nvSpPr>
        <p:spPr>
          <a:xfrm>
            <a:off x="838200" y="6109446"/>
            <a:ext cx="6985000" cy="746911"/>
          </a:xfrm>
          <a:prstGeom prst="rect">
            <a:avLst/>
          </a:prstGeom>
        </p:spPr>
        <p:txBody>
          <a:bodyPr anchor="b">
            <a:noAutofit/>
          </a:bodyPr>
          <a:lstStyle>
            <a:defPPr>
              <a:defRPr lang="en-US"/>
            </a:defPPr>
            <a:lvl1pPr marL="0" indent="-148402" algn="l" defTabSz="609585" rtl="0" eaLnBrk="1" latinLnBrk="0" hangingPunct="1">
              <a:lnSpc>
                <a:spcPct val="90000"/>
              </a:lnSpc>
              <a:spcBef>
                <a:spcPts val="1000"/>
              </a:spcBef>
              <a:buClr>
                <a:schemeClr val="accent1"/>
              </a:buClr>
              <a:buSzPct val="105000"/>
              <a:buFont typeface="Arial" panose="020B0604020202020204" pitchFamily="34" charset="0"/>
              <a:buChar char="•"/>
              <a:tabLst/>
              <a:defRPr sz="2400" kern="1200">
                <a:solidFill>
                  <a:schemeClr val="tx1"/>
                </a:solidFill>
                <a:latin typeface="+mn-lt"/>
                <a:ea typeface="+mn-ea"/>
                <a:cs typeface="+mn-cs"/>
              </a:defRPr>
            </a:lvl1pPr>
            <a:lvl2pPr marL="609585" indent="-139672" algn="l" defTabSz="609585" rtl="0" eaLnBrk="1" latinLnBrk="0" hangingPunct="1">
              <a:lnSpc>
                <a:spcPct val="90000"/>
              </a:lnSpc>
              <a:spcBef>
                <a:spcPts val="500"/>
              </a:spcBef>
              <a:buClr>
                <a:schemeClr val="accent2"/>
              </a:buClr>
              <a:buSzPct val="115000"/>
              <a:buFont typeface="Arial" panose="020B0604020202020204" pitchFamily="34" charset="0"/>
              <a:buChar char="•"/>
              <a:tabLst/>
              <a:defRPr sz="2400" kern="1200">
                <a:solidFill>
                  <a:schemeClr val="tx1"/>
                </a:solidFill>
                <a:latin typeface="+mn-lt"/>
                <a:ea typeface="+mn-ea"/>
                <a:cs typeface="+mn-cs"/>
              </a:defRPr>
            </a:lvl2pPr>
            <a:lvl3pPr marL="1219170" indent="-115864" algn="l" defTabSz="609585" rtl="0" eaLnBrk="1" latinLnBrk="0" hangingPunct="1">
              <a:lnSpc>
                <a:spcPct val="90000"/>
              </a:lnSpc>
              <a:spcBef>
                <a:spcPts val="500"/>
              </a:spcBef>
              <a:buClr>
                <a:schemeClr val="tx2"/>
              </a:buClr>
              <a:buSzPct val="130000"/>
              <a:buFont typeface="System Font Regular"/>
              <a:buChar char="-"/>
              <a:tabLst/>
              <a:defRPr sz="2400" kern="1200">
                <a:solidFill>
                  <a:schemeClr val="tx1"/>
                </a:solidFill>
                <a:latin typeface="+mn-lt"/>
                <a:ea typeface="+mn-ea"/>
                <a:cs typeface="+mn-cs"/>
              </a:defRPr>
            </a:lvl3pPr>
            <a:lvl4pPr marL="1828754" indent="-140466" algn="l" defTabSz="609585" rtl="0" eaLnBrk="1" latinLnBrk="0" hangingPunct="1">
              <a:lnSpc>
                <a:spcPct val="90000"/>
              </a:lnSpc>
              <a:spcBef>
                <a:spcPts val="500"/>
              </a:spcBef>
              <a:buClr>
                <a:schemeClr val="tx2"/>
              </a:buClr>
              <a:buSzPct val="130000"/>
              <a:buFont typeface="System Font Regular"/>
              <a:buChar char="-"/>
              <a:tabLst/>
              <a:defRPr sz="2400" kern="1200">
                <a:solidFill>
                  <a:schemeClr val="tx1"/>
                </a:solidFill>
                <a:latin typeface="+mn-lt"/>
                <a:ea typeface="+mn-ea"/>
                <a:cs typeface="+mn-cs"/>
              </a:defRPr>
            </a:lvl4pPr>
            <a:lvl5pPr marL="2438339" indent="140466" algn="l" defTabSz="609585" rtl="0" eaLnBrk="1" latinLnBrk="0" hangingPunct="1">
              <a:lnSpc>
                <a:spcPct val="90000"/>
              </a:lnSpc>
              <a:spcBef>
                <a:spcPts val="500"/>
              </a:spcBef>
              <a:buClr>
                <a:schemeClr val="tx2"/>
              </a:buClr>
              <a:buSzPct val="130000"/>
              <a:buFont typeface="System Font Regular"/>
              <a:buChar char="-"/>
              <a:tabLst/>
              <a:defRPr sz="2400" kern="1200">
                <a:solidFill>
                  <a:schemeClr val="tx1"/>
                </a:solidFill>
                <a:latin typeface="+mn-lt"/>
                <a:ea typeface="+mn-ea"/>
                <a:cs typeface="+mn-cs"/>
              </a:defRPr>
            </a:lvl5pPr>
            <a:lvl6pPr marL="3047924" indent="-22855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3657509" indent="-22855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7pPr>
            <a:lvl8pPr marL="4267093" indent="-22855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8pPr>
            <a:lvl9pPr marL="4876678" indent="-22855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9pPr>
          </a:lstStyle>
          <a:p>
            <a:pPr indent="0" fontAlgn="auto">
              <a:spcBef>
                <a:spcPts val="0"/>
              </a:spcBef>
              <a:spcAft>
                <a:spcPts val="0"/>
              </a:spcAft>
              <a:buNone/>
            </a:pPr>
            <a:r>
              <a:rPr lang="en-US" sz="1070" baseline="30000" dirty="0"/>
              <a:t>1</a:t>
            </a:r>
            <a:r>
              <a:rPr lang="en-US" sz="1070" dirty="0"/>
              <a:t>U.S. Department of Health and Human Services (HHS). </a:t>
            </a:r>
            <a:r>
              <a:rPr lang="en-US" sz="1070" i="1" dirty="0"/>
              <a:t>Medicare Program: Specialty Care Models to Improve Quality of Care and Reduce Expenditures</a:t>
            </a:r>
            <a:r>
              <a:rPr lang="en-US" sz="1070" dirty="0"/>
              <a:t> published 9/29/2020. </a:t>
            </a:r>
            <a:r>
              <a:rPr lang="en-US" sz="1070" dirty="0">
                <a:hlinkClick r:id="rId4">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70" dirty="0"/>
              <a:t> accessed online, 7/13/2021</a:t>
            </a:r>
          </a:p>
          <a:p>
            <a:pPr indent="0" fontAlgn="auto">
              <a:spcBef>
                <a:spcPts val="0"/>
              </a:spcBef>
              <a:spcAft>
                <a:spcPts val="0"/>
              </a:spcAft>
              <a:buNone/>
            </a:pPr>
            <a:r>
              <a:rPr lang="en-US" sz="1070" baseline="30000" dirty="0"/>
              <a:t>2</a:t>
            </a:r>
            <a:r>
              <a:rPr lang="en-US" sz="1070" dirty="0"/>
              <a:t>U.S. Department of Health and Human Services (HHS). </a:t>
            </a:r>
            <a:r>
              <a:rPr lang="en-US" sz="107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70" dirty="0"/>
              <a:t>l published 10/29/2021. </a:t>
            </a:r>
            <a:r>
              <a:rPr lang="en-US" sz="1070" dirty="0">
                <a:hlinkClick r:id="rId5">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70" dirty="0"/>
              <a:t> accessed online, 11/2/2021</a:t>
            </a:r>
          </a:p>
        </p:txBody>
      </p:sp>
    </p:spTree>
    <p:extLst>
      <p:ext uri="{BB962C8B-B14F-4D97-AF65-F5344CB8AC3E}">
        <p14:creationId xmlns:p14="http://schemas.microsoft.com/office/powerpoint/2010/main" val="310995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0E09B05-DEAC-4F3F-9088-73975791F52D}"/>
              </a:ext>
            </a:extLst>
          </p:cNvPr>
          <p:cNvGraphicFramePr>
            <a:graphicFrameLocks noGrp="1"/>
          </p:cNvGraphicFramePr>
          <p:nvPr>
            <p:extLst>
              <p:ext uri="{D42A27DB-BD31-4B8C-83A1-F6EECF244321}">
                <p14:modId xmlns:p14="http://schemas.microsoft.com/office/powerpoint/2010/main" val="441442632"/>
              </p:ext>
            </p:extLst>
          </p:nvPr>
        </p:nvGraphicFramePr>
        <p:xfrm>
          <a:off x="838200" y="1641031"/>
          <a:ext cx="11285365" cy="5216969"/>
        </p:xfrm>
        <a:graphic>
          <a:graphicData uri="http://schemas.openxmlformats.org/drawingml/2006/table">
            <a:tbl>
              <a:tblPr firstRow="1" bandRow="1">
                <a:tableStyleId>{5940675A-B579-460E-94D1-54222C63F5DA}</a:tableStyleId>
              </a:tblPr>
              <a:tblGrid>
                <a:gridCol w="663845">
                  <a:extLst>
                    <a:ext uri="{9D8B030D-6E8A-4147-A177-3AD203B41FA5}">
                      <a16:colId xmlns:a16="http://schemas.microsoft.com/office/drawing/2014/main" val="2074733402"/>
                    </a:ext>
                  </a:extLst>
                </a:gridCol>
                <a:gridCol w="663845">
                  <a:extLst>
                    <a:ext uri="{9D8B030D-6E8A-4147-A177-3AD203B41FA5}">
                      <a16:colId xmlns:a16="http://schemas.microsoft.com/office/drawing/2014/main" val="422726548"/>
                    </a:ext>
                  </a:extLst>
                </a:gridCol>
                <a:gridCol w="663845">
                  <a:extLst>
                    <a:ext uri="{9D8B030D-6E8A-4147-A177-3AD203B41FA5}">
                      <a16:colId xmlns:a16="http://schemas.microsoft.com/office/drawing/2014/main" val="4292519499"/>
                    </a:ext>
                  </a:extLst>
                </a:gridCol>
                <a:gridCol w="663845">
                  <a:extLst>
                    <a:ext uri="{9D8B030D-6E8A-4147-A177-3AD203B41FA5}">
                      <a16:colId xmlns:a16="http://schemas.microsoft.com/office/drawing/2014/main" val="3262295876"/>
                    </a:ext>
                  </a:extLst>
                </a:gridCol>
                <a:gridCol w="663845">
                  <a:extLst>
                    <a:ext uri="{9D8B030D-6E8A-4147-A177-3AD203B41FA5}">
                      <a16:colId xmlns:a16="http://schemas.microsoft.com/office/drawing/2014/main" val="2150441686"/>
                    </a:ext>
                  </a:extLst>
                </a:gridCol>
                <a:gridCol w="663845">
                  <a:extLst>
                    <a:ext uri="{9D8B030D-6E8A-4147-A177-3AD203B41FA5}">
                      <a16:colId xmlns:a16="http://schemas.microsoft.com/office/drawing/2014/main" val="3203524265"/>
                    </a:ext>
                  </a:extLst>
                </a:gridCol>
                <a:gridCol w="663845">
                  <a:extLst>
                    <a:ext uri="{9D8B030D-6E8A-4147-A177-3AD203B41FA5}">
                      <a16:colId xmlns:a16="http://schemas.microsoft.com/office/drawing/2014/main" val="1286958849"/>
                    </a:ext>
                  </a:extLst>
                </a:gridCol>
                <a:gridCol w="663845">
                  <a:extLst>
                    <a:ext uri="{9D8B030D-6E8A-4147-A177-3AD203B41FA5}">
                      <a16:colId xmlns:a16="http://schemas.microsoft.com/office/drawing/2014/main" val="1736302012"/>
                    </a:ext>
                  </a:extLst>
                </a:gridCol>
                <a:gridCol w="663845">
                  <a:extLst>
                    <a:ext uri="{9D8B030D-6E8A-4147-A177-3AD203B41FA5}">
                      <a16:colId xmlns:a16="http://schemas.microsoft.com/office/drawing/2014/main" val="3391513490"/>
                    </a:ext>
                  </a:extLst>
                </a:gridCol>
                <a:gridCol w="663845">
                  <a:extLst>
                    <a:ext uri="{9D8B030D-6E8A-4147-A177-3AD203B41FA5}">
                      <a16:colId xmlns:a16="http://schemas.microsoft.com/office/drawing/2014/main" val="594661047"/>
                    </a:ext>
                  </a:extLst>
                </a:gridCol>
                <a:gridCol w="663845">
                  <a:extLst>
                    <a:ext uri="{9D8B030D-6E8A-4147-A177-3AD203B41FA5}">
                      <a16:colId xmlns:a16="http://schemas.microsoft.com/office/drawing/2014/main" val="1872307454"/>
                    </a:ext>
                  </a:extLst>
                </a:gridCol>
                <a:gridCol w="663845">
                  <a:extLst>
                    <a:ext uri="{9D8B030D-6E8A-4147-A177-3AD203B41FA5}">
                      <a16:colId xmlns:a16="http://schemas.microsoft.com/office/drawing/2014/main" val="1115948771"/>
                    </a:ext>
                  </a:extLst>
                </a:gridCol>
                <a:gridCol w="663845">
                  <a:extLst>
                    <a:ext uri="{9D8B030D-6E8A-4147-A177-3AD203B41FA5}">
                      <a16:colId xmlns:a16="http://schemas.microsoft.com/office/drawing/2014/main" val="2267265930"/>
                    </a:ext>
                  </a:extLst>
                </a:gridCol>
                <a:gridCol w="663845">
                  <a:extLst>
                    <a:ext uri="{9D8B030D-6E8A-4147-A177-3AD203B41FA5}">
                      <a16:colId xmlns:a16="http://schemas.microsoft.com/office/drawing/2014/main" val="1194752917"/>
                    </a:ext>
                  </a:extLst>
                </a:gridCol>
                <a:gridCol w="663845">
                  <a:extLst>
                    <a:ext uri="{9D8B030D-6E8A-4147-A177-3AD203B41FA5}">
                      <a16:colId xmlns:a16="http://schemas.microsoft.com/office/drawing/2014/main" val="1273073050"/>
                    </a:ext>
                  </a:extLst>
                </a:gridCol>
                <a:gridCol w="663845">
                  <a:extLst>
                    <a:ext uri="{9D8B030D-6E8A-4147-A177-3AD203B41FA5}">
                      <a16:colId xmlns:a16="http://schemas.microsoft.com/office/drawing/2014/main" val="2850522754"/>
                    </a:ext>
                  </a:extLst>
                </a:gridCol>
                <a:gridCol w="663845">
                  <a:extLst>
                    <a:ext uri="{9D8B030D-6E8A-4147-A177-3AD203B41FA5}">
                      <a16:colId xmlns:a16="http://schemas.microsoft.com/office/drawing/2014/main" val="585716338"/>
                    </a:ext>
                  </a:extLst>
                </a:gridCol>
              </a:tblGrid>
              <a:tr h="401129">
                <a:tc>
                  <a:txBody>
                    <a:bodyPr/>
                    <a:lstStyle/>
                    <a:p>
                      <a:pPr marL="0" indent="0" algn="l"/>
                      <a:r>
                        <a:rPr lang="en-US" sz="800" b="1" dirty="0">
                          <a:solidFill>
                            <a:schemeClr val="bg1"/>
                          </a:solidFill>
                        </a:rPr>
                        <a:t>Jul -  Dec</a:t>
                      </a:r>
                    </a:p>
                    <a:p>
                      <a:pPr algn="l"/>
                      <a:r>
                        <a:rPr lang="en-US" sz="1300" b="1" dirty="0">
                          <a:solidFill>
                            <a:schemeClr val="bg1"/>
                          </a:solidFill>
                        </a:rPr>
                        <a:t>2019</a:t>
                      </a:r>
                    </a:p>
                  </a:txBody>
                  <a:tcPr marT="36576" marB="36576">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gridSpan="2">
                  <a:txBody>
                    <a:bodyPr/>
                    <a:lstStyle/>
                    <a:p>
                      <a:pPr algn="ctr"/>
                      <a:r>
                        <a:rPr lang="en-US" sz="1300" b="1" dirty="0">
                          <a:solidFill>
                            <a:schemeClr val="bg1"/>
                          </a:solidFill>
                        </a:rPr>
                        <a:t>2020</a:t>
                      </a:r>
                    </a:p>
                  </a:txBody>
                  <a:tcPr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endParaRPr lang="en-US" sz="1050" b="1" dirty="0">
                        <a:solidFill>
                          <a:schemeClr val="bg1"/>
                        </a:solidFill>
                      </a:endParaRPr>
                    </a:p>
                  </a:txBody>
                  <a:tcPr marL="68580" marR="68580" marT="34290" marB="34290">
                    <a:solidFill>
                      <a:schemeClr val="tx1">
                        <a:lumMod val="50000"/>
                        <a:lumOff val="50000"/>
                      </a:schemeClr>
                    </a:solidFill>
                  </a:tcPr>
                </a:tc>
                <a:tc gridSpan="2">
                  <a:txBody>
                    <a:bodyPr/>
                    <a:lstStyle/>
                    <a:p>
                      <a:pPr algn="ctr"/>
                      <a:r>
                        <a:rPr lang="en-US" sz="1300" b="1" dirty="0">
                          <a:solidFill>
                            <a:schemeClr val="bg1"/>
                          </a:solidFill>
                        </a:rPr>
                        <a:t>2021</a:t>
                      </a:r>
                    </a:p>
                  </a:txBody>
                  <a:tcPr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endParaRPr lang="en-US" sz="1050" b="1" dirty="0">
                        <a:solidFill>
                          <a:schemeClr val="bg1"/>
                        </a:solidFill>
                      </a:endParaRPr>
                    </a:p>
                  </a:txBody>
                  <a:tcPr marL="68580" marR="68580" marT="34290" marB="34290">
                    <a:lnB w="12700" cap="flat" cmpd="sng" algn="ctr">
                      <a:solidFill>
                        <a:schemeClr val="tx1"/>
                      </a:solidFill>
                      <a:prstDash val="solid"/>
                      <a:round/>
                      <a:headEnd type="none" w="med" len="med"/>
                      <a:tailEnd type="none" w="med" len="med"/>
                    </a:lnB>
                    <a:solidFill>
                      <a:schemeClr val="tx1">
                        <a:lumMod val="50000"/>
                        <a:lumOff val="50000"/>
                      </a:schemeClr>
                    </a:solidFill>
                  </a:tcPr>
                </a:tc>
                <a:tc gridSpan="2">
                  <a:txBody>
                    <a:bodyPr/>
                    <a:lstStyle/>
                    <a:p>
                      <a:pPr algn="ctr"/>
                      <a:r>
                        <a:rPr lang="en-US" sz="1300" b="1" dirty="0">
                          <a:solidFill>
                            <a:schemeClr val="bg1"/>
                          </a:solidFill>
                        </a:rPr>
                        <a:t>2022</a:t>
                      </a:r>
                    </a:p>
                  </a:txBody>
                  <a:tcPr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endParaRPr lang="en-US" sz="1050" b="1" dirty="0">
                        <a:solidFill>
                          <a:schemeClr val="bg1"/>
                        </a:solidFill>
                      </a:endParaRPr>
                    </a:p>
                  </a:txBody>
                  <a:tcPr marL="68580" marR="68580" marT="34290" marB="34290">
                    <a:solidFill>
                      <a:schemeClr val="tx1">
                        <a:lumMod val="50000"/>
                        <a:lumOff val="50000"/>
                      </a:schemeClr>
                    </a:solidFill>
                  </a:tcPr>
                </a:tc>
                <a:tc gridSpan="2">
                  <a:txBody>
                    <a:bodyPr/>
                    <a:lstStyle/>
                    <a:p>
                      <a:pPr algn="ctr"/>
                      <a:r>
                        <a:rPr lang="en-US" sz="1300" b="1" dirty="0">
                          <a:solidFill>
                            <a:schemeClr val="bg1"/>
                          </a:solidFill>
                        </a:rPr>
                        <a:t>2023</a:t>
                      </a:r>
                    </a:p>
                  </a:txBody>
                  <a:tcPr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endParaRPr lang="en-US" sz="1050" b="1" dirty="0">
                        <a:solidFill>
                          <a:schemeClr val="bg1"/>
                        </a:solidFill>
                      </a:endParaRPr>
                    </a:p>
                  </a:txBody>
                  <a:tcPr marL="68580" marR="68580" marT="34290" marB="34290">
                    <a:solidFill>
                      <a:schemeClr val="tx1">
                        <a:lumMod val="50000"/>
                        <a:lumOff val="50000"/>
                      </a:schemeClr>
                    </a:solidFill>
                  </a:tcPr>
                </a:tc>
                <a:tc gridSpan="2">
                  <a:txBody>
                    <a:bodyPr/>
                    <a:lstStyle/>
                    <a:p>
                      <a:pPr algn="ctr"/>
                      <a:r>
                        <a:rPr lang="en-US" sz="1300" b="1" dirty="0">
                          <a:solidFill>
                            <a:schemeClr val="bg1"/>
                          </a:solidFill>
                        </a:rPr>
                        <a:t> 2024</a:t>
                      </a:r>
                    </a:p>
                  </a:txBody>
                  <a:tcPr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endParaRPr lang="en-US" sz="1050" b="1" dirty="0">
                        <a:solidFill>
                          <a:schemeClr val="bg1"/>
                        </a:solidFill>
                      </a:endParaRPr>
                    </a:p>
                  </a:txBody>
                  <a:tcPr marL="68580" marR="68580" marT="34290" marB="34290">
                    <a:solidFill>
                      <a:schemeClr val="tx1">
                        <a:lumMod val="50000"/>
                        <a:lumOff val="50000"/>
                      </a:schemeClr>
                    </a:solidFill>
                  </a:tcPr>
                </a:tc>
                <a:tc gridSpan="2">
                  <a:txBody>
                    <a:bodyPr/>
                    <a:lstStyle/>
                    <a:p>
                      <a:pPr algn="ctr"/>
                      <a:r>
                        <a:rPr lang="en-US" sz="1300" b="1" dirty="0">
                          <a:solidFill>
                            <a:schemeClr val="bg1"/>
                          </a:solidFill>
                        </a:rPr>
                        <a:t>2025</a:t>
                      </a:r>
                    </a:p>
                  </a:txBody>
                  <a:tcPr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pPr algn="ctr"/>
                      <a:endParaRPr lang="en-US" sz="1050" b="1" dirty="0">
                        <a:solidFill>
                          <a:schemeClr val="bg1"/>
                        </a:solidFill>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a:r>
                        <a:rPr lang="en-US" sz="1300" b="1" dirty="0">
                          <a:solidFill>
                            <a:schemeClr val="bg1"/>
                          </a:solidFill>
                        </a:rPr>
                        <a:t>2026</a:t>
                      </a:r>
                    </a:p>
                  </a:txBody>
                  <a:tcPr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pPr algn="ctr"/>
                      <a:endParaRPr lang="en-US" sz="1050" b="1" dirty="0">
                        <a:solidFill>
                          <a:schemeClr val="bg1"/>
                        </a:solidFill>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a:r>
                        <a:rPr lang="en-US" sz="1300" b="1" dirty="0">
                          <a:solidFill>
                            <a:schemeClr val="bg1"/>
                          </a:solidFill>
                        </a:rPr>
                        <a:t>2027</a:t>
                      </a:r>
                    </a:p>
                  </a:txBody>
                  <a:tcPr anchor="ctr">
                    <a:lnL w="38100" cap="flat" cmpd="sng" algn="ctr">
                      <a:solidFill>
                        <a:schemeClr val="bg2">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hMerge="1">
                  <a:txBody>
                    <a:bodyPr/>
                    <a:lstStyle/>
                    <a:p>
                      <a:pPr algn="ctr"/>
                      <a:endParaRPr lang="en-US" sz="1050" b="1" dirty="0">
                        <a:solidFill>
                          <a:schemeClr val="bg1"/>
                        </a:solidFill>
                      </a:endParaRPr>
                    </a:p>
                  </a:txBody>
                  <a:tcPr marL="68580" marR="68580" marT="34290" marB="3429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24911698"/>
                  </a:ext>
                </a:extLst>
              </a:tr>
              <a:tr h="457200">
                <a:tc gridSpan="2">
                  <a:txBody>
                    <a:bodyPr/>
                    <a:lstStyle/>
                    <a:p>
                      <a:r>
                        <a:rPr lang="en-US" sz="1200" b="1" dirty="0">
                          <a:solidFill>
                            <a:schemeClr val="bg1"/>
                          </a:solidFill>
                        </a:rPr>
                        <a:t>Benchmark Year 1</a:t>
                      </a:r>
                    </a:p>
                  </a:txBody>
                  <a:tcPr>
                    <a:lnL w="38100" cap="flat" cmpd="sng" algn="ctr">
                      <a:solidFill>
                        <a:schemeClr val="bg2">
                          <a:lumMod val="50000"/>
                        </a:schemeClr>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200" b="1" dirty="0">
                        <a:solidFill>
                          <a:schemeClr val="bg1"/>
                        </a:solidFill>
                      </a:endParaRP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200" b="1" dirty="0">
                          <a:solidFill>
                            <a:schemeClr val="tx2">
                              <a:lumMod val="50000"/>
                            </a:schemeClr>
                          </a:solidFill>
                        </a:rPr>
                        <a:t>Measurement Year 1</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1200" b="1" dirty="0">
                          <a:solidFill>
                            <a:schemeClr val="bg1"/>
                          </a:solidFill>
                        </a:rPr>
                        <a:t> </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1</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solidFill>
                            <a:schemeClr val="bg1"/>
                          </a:solidFill>
                        </a:rPr>
                        <a:t> </a:t>
                      </a:r>
                    </a:p>
                  </a:txBody>
                  <a:tcPr>
                    <a:lnL w="381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38100" cap="flat" cmpd="sng" algn="ctr">
                      <a:solidFill>
                        <a:schemeClr val="bg2">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98292526"/>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200" b="1" dirty="0">
                          <a:solidFill>
                            <a:schemeClr val="bg1"/>
                          </a:solidFill>
                        </a:rPr>
                        <a:t>Benchmark Year 2</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900" b="1" dirty="0">
                        <a:solidFill>
                          <a:schemeClr val="tx1"/>
                        </a:solidFill>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200" b="1" dirty="0">
                        <a:solidFill>
                          <a:schemeClr val="bg1"/>
                        </a:solidFill>
                      </a:endParaRP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200" b="1" dirty="0">
                          <a:solidFill>
                            <a:schemeClr val="tx2">
                              <a:lumMod val="50000"/>
                            </a:schemeClr>
                          </a:solidFill>
                        </a:rPr>
                        <a:t>Measurement Year 2</a:t>
                      </a: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200" b="1" dirty="0">
                        <a:solidFill>
                          <a:schemeClr val="bg1"/>
                        </a:solidFill>
                      </a:endParaRPr>
                    </a:p>
                  </a:txBody>
                  <a:tcP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2</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75736029"/>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accent3">
                          <a:lumMod val="60000"/>
                          <a:lumOff val="40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200" b="1" dirty="0">
                          <a:solidFill>
                            <a:schemeClr val="bg1"/>
                          </a:solidFill>
                        </a:rPr>
                        <a:t>Benchmark Year 3 </a:t>
                      </a:r>
                      <a:r>
                        <a:rPr lang="en-US" sz="1400" b="1" i="0" dirty="0">
                          <a:solidFill>
                            <a:schemeClr val="bg1"/>
                          </a:solidFill>
                          <a:latin typeface="Arial Black" panose="020B0A04020102020204" pitchFamily="34" charset="0"/>
                          <a:cs typeface="Calibri" panose="020F0502020204030204" pitchFamily="34" charset="0"/>
                        </a:rPr>
                        <a:t>+</a:t>
                      </a:r>
                      <a:r>
                        <a:rPr lang="en-US" sz="1400" b="1" i="0" dirty="0">
                          <a:solidFill>
                            <a:schemeClr val="bg1"/>
                          </a:solidFill>
                          <a:latin typeface="Arial Black" panose="020B0A04020102020204" pitchFamily="34" charset="0"/>
                        </a:rPr>
                        <a:t> 10%</a:t>
                      </a:r>
                      <a:endParaRPr lang="en-US" sz="1200" b="1" i="0" dirty="0">
                        <a:solidFill>
                          <a:schemeClr val="bg1"/>
                        </a:solidFill>
                        <a:latin typeface="Arial Black" panose="020B0A04020102020204" pitchFamily="34" charset="0"/>
                      </a:endParaRPr>
                    </a:p>
                  </a:txBody>
                  <a:tcPr>
                    <a:lnL w="38100" cap="flat" cmpd="sng" algn="ctr">
                      <a:solidFill>
                        <a:schemeClr val="accent3">
                          <a:lumMod val="60000"/>
                          <a:lumOff val="40000"/>
                        </a:schemeClr>
                      </a:solidFill>
                      <a:prstDash val="solid"/>
                      <a:round/>
                      <a:headEnd type="none" w="med" len="med"/>
                      <a:tailEnd type="none" w="med" len="med"/>
                    </a:lnL>
                    <a:lnR w="38100" cap="flat" cmpd="sng" algn="ctr">
                      <a:solidFill>
                        <a:schemeClr val="accent3">
                          <a:lumMod val="60000"/>
                          <a:lumOff val="40000"/>
                        </a:schemeClr>
                      </a:solidFill>
                      <a:prstDash val="solid"/>
                      <a:round/>
                      <a:headEnd type="none" w="med" len="med"/>
                      <a:tailEnd type="none" w="med" len="med"/>
                    </a:lnR>
                    <a:lnT w="38100" cap="flat" cmpd="sng" algn="ctr">
                      <a:solidFill>
                        <a:schemeClr val="accent3">
                          <a:lumMod val="60000"/>
                          <a:lumOff val="40000"/>
                        </a:schemeClr>
                      </a:solidFill>
                      <a:prstDash val="solid"/>
                      <a:round/>
                      <a:headEnd type="none" w="med" len="med"/>
                      <a:tailEnd type="none" w="med" len="med"/>
                    </a:lnT>
                    <a:lnB w="381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US" sz="9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200" b="1" dirty="0">
                        <a:solidFill>
                          <a:schemeClr val="bg1"/>
                        </a:solidFill>
                      </a:endParaRPr>
                    </a:p>
                  </a:txBody>
                  <a:tcPr>
                    <a:lnL w="38100" cap="flat" cmpd="sng" algn="ctr">
                      <a:solidFill>
                        <a:schemeClr val="accent3">
                          <a:lumMod val="60000"/>
                          <a:lumOff val="40000"/>
                        </a:schemeClr>
                      </a:solidFill>
                      <a:prstDash val="solid"/>
                      <a:round/>
                      <a:headEnd type="none" w="med" len="med"/>
                      <a:tailEnd type="none" w="med" len="med"/>
                    </a:lnL>
                    <a:lnR w="38100" cap="flat" cmpd="sng" algn="ctr">
                      <a:solidFill>
                        <a:schemeClr val="accent3">
                          <a:lumMod val="60000"/>
                          <a:lumOff val="40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200" b="1" dirty="0">
                          <a:solidFill>
                            <a:schemeClr val="tx2">
                              <a:lumMod val="50000"/>
                            </a:schemeClr>
                          </a:solidFill>
                        </a:rPr>
                        <a:t>Measurement Year 3</a:t>
                      </a:r>
                    </a:p>
                  </a:txBody>
                  <a:tcPr>
                    <a:lnL w="38100" cap="flat" cmpd="sng" algn="ctr">
                      <a:solidFill>
                        <a:schemeClr val="accent3">
                          <a:lumMod val="60000"/>
                          <a:lumOff val="40000"/>
                        </a:schemeClr>
                      </a:solidFill>
                      <a:prstDash val="solid"/>
                      <a:round/>
                      <a:headEnd type="none" w="med" len="med"/>
                      <a:tailEnd type="none" w="med" len="med"/>
                    </a:lnL>
                    <a:lnR w="38100" cap="flat" cmpd="sng" algn="ctr">
                      <a:solidFill>
                        <a:schemeClr val="accent3">
                          <a:lumMod val="60000"/>
                          <a:lumOff val="40000"/>
                        </a:schemeClr>
                      </a:solidFill>
                      <a:prstDash val="solid"/>
                      <a:round/>
                      <a:headEnd type="none" w="med" len="med"/>
                      <a:tailEnd type="none" w="med" len="med"/>
                    </a:lnR>
                    <a:lnT w="38100" cap="flat" cmpd="sng" algn="ctr">
                      <a:solidFill>
                        <a:schemeClr val="accent3">
                          <a:lumMod val="60000"/>
                          <a:lumOff val="40000"/>
                        </a:schemeClr>
                      </a:solidFill>
                      <a:prstDash val="solid"/>
                      <a:round/>
                      <a:headEnd type="none" w="med" len="med"/>
                      <a:tailEnd type="none" w="med" len="med"/>
                    </a:lnT>
                    <a:lnB w="381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200" b="1" dirty="0">
                        <a:solidFill>
                          <a:schemeClr val="bg1"/>
                        </a:solidFill>
                      </a:endParaRPr>
                    </a:p>
                  </a:txBody>
                  <a:tcPr>
                    <a:lnL w="38100" cap="flat" cmpd="sng" algn="ctr">
                      <a:solidFill>
                        <a:schemeClr val="accent3">
                          <a:lumMod val="60000"/>
                          <a:lumOff val="40000"/>
                        </a:schemeClr>
                      </a:solidFill>
                      <a:prstDash val="solid"/>
                      <a:round/>
                      <a:headEnd type="none" w="med" len="med"/>
                      <a:tailEnd type="none" w="med" len="med"/>
                    </a:lnL>
                    <a:lnR w="38100" cap="flat" cmpd="sng" algn="ctr">
                      <a:solidFill>
                        <a:schemeClr val="accent3">
                          <a:lumMod val="40000"/>
                          <a:lumOff val="60000"/>
                        </a:schemeClr>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3</a:t>
                      </a:r>
                    </a:p>
                  </a:txBody>
                  <a:tcPr anchor="ctr">
                    <a:lnL w="38100" cap="flat" cmpd="sng" algn="ctr">
                      <a:solidFill>
                        <a:schemeClr val="accent3">
                          <a:lumMod val="40000"/>
                          <a:lumOff val="60000"/>
                        </a:schemeClr>
                      </a:solidFill>
                      <a:prstDash val="solid"/>
                      <a:round/>
                      <a:headEnd type="none" w="med" len="med"/>
                      <a:tailEnd type="none" w="med" len="med"/>
                    </a:lnL>
                    <a:lnR w="38100" cap="flat" cmpd="sng" algn="ctr">
                      <a:solidFill>
                        <a:schemeClr val="accent3">
                          <a:lumMod val="40000"/>
                          <a:lumOff val="60000"/>
                        </a:schemeClr>
                      </a:solidFill>
                      <a:prstDash val="solid"/>
                      <a:round/>
                      <a:headEnd type="none" w="med" len="med"/>
                      <a:tailEnd type="none" w="med" len="med"/>
                    </a:lnR>
                    <a:lnT w="38100" cap="flat" cmpd="sng" algn="ctr">
                      <a:solidFill>
                        <a:schemeClr val="accent3">
                          <a:lumMod val="40000"/>
                          <a:lumOff val="60000"/>
                        </a:schemeClr>
                      </a:solidFill>
                      <a:prstDash val="solid"/>
                      <a:round/>
                      <a:headEnd type="none" w="med" len="med"/>
                      <a:tailEnd type="none" w="med" len="med"/>
                    </a:lnT>
                    <a:lnB w="381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5276808"/>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accent3">
                          <a:lumMod val="60000"/>
                          <a:lumOff val="40000"/>
                        </a:schemeClr>
                      </a:solidFill>
                      <a:prstDash val="solid"/>
                      <a:round/>
                      <a:headEnd type="none" w="med" len="med"/>
                      <a:tailEnd type="none" w="med" len="med"/>
                    </a:lnR>
                    <a:lnT w="38100"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Benchmark Year 4 </a:t>
                      </a:r>
                      <a:r>
                        <a:rPr lang="en-US" sz="1400" b="1" kern="1200" dirty="0">
                          <a:solidFill>
                            <a:schemeClr val="bg1"/>
                          </a:solidFill>
                          <a:latin typeface="Arial Black" panose="020B0A04020102020204" pitchFamily="34" charset="0"/>
                          <a:ea typeface="+mn-ea"/>
                          <a:cs typeface="Calibri" panose="020F0502020204030204" pitchFamily="34" charset="0"/>
                        </a:rPr>
                        <a:t>+ 10%</a:t>
                      </a:r>
                      <a:endParaRPr lang="en-US" sz="1200" b="1" kern="1200" dirty="0">
                        <a:solidFill>
                          <a:schemeClr val="bg1"/>
                        </a:solidFill>
                        <a:latin typeface="Arial Black" panose="020B0A04020102020204" pitchFamily="34" charset="0"/>
                        <a:ea typeface="+mn-ea"/>
                        <a:cs typeface="Calibri" panose="020F0502020204030204" pitchFamily="34" charset="0"/>
                      </a:endParaRPr>
                    </a:p>
                  </a:txBody>
                  <a:tcPr>
                    <a:lnL w="38100" cap="flat" cmpd="sng" algn="ctr">
                      <a:solidFill>
                        <a:schemeClr val="accent3">
                          <a:lumMod val="60000"/>
                          <a:lumOff val="40000"/>
                        </a:schemeClr>
                      </a:solidFill>
                      <a:prstDash val="solid"/>
                      <a:round/>
                      <a:headEnd type="none" w="med" len="med"/>
                      <a:tailEnd type="none" w="med" len="med"/>
                    </a:lnL>
                    <a:lnR w="38100" cap="flat" cmpd="sng" algn="ctr">
                      <a:solidFill>
                        <a:schemeClr val="accent3">
                          <a:lumMod val="60000"/>
                          <a:lumOff val="40000"/>
                        </a:schemeClr>
                      </a:solidFill>
                      <a:prstDash val="solid"/>
                      <a:round/>
                      <a:headEnd type="none" w="med" len="med"/>
                      <a:tailEnd type="none" w="med" len="med"/>
                    </a:lnR>
                    <a:lnT w="38100" cap="flat" cmpd="sng" algn="ctr">
                      <a:solidFill>
                        <a:schemeClr val="accent3">
                          <a:lumMod val="60000"/>
                          <a:lumOff val="40000"/>
                        </a:schemeClr>
                      </a:solidFill>
                      <a:prstDash val="solid"/>
                      <a:round/>
                      <a:headEnd type="none" w="med" len="med"/>
                      <a:tailEnd type="none" w="med" len="med"/>
                    </a:lnT>
                    <a:lnB w="381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hMerge="1">
                  <a:txBody>
                    <a:bodyPr/>
                    <a:lstStyle/>
                    <a:p>
                      <a:endParaRPr lang="en-US" sz="9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200" b="1" dirty="0">
                        <a:solidFill>
                          <a:schemeClr val="bg1"/>
                        </a:solidFill>
                      </a:endParaRPr>
                    </a:p>
                  </a:txBody>
                  <a:tcPr>
                    <a:lnL w="38100" cap="flat" cmpd="sng" algn="ctr">
                      <a:solidFill>
                        <a:schemeClr val="accent3">
                          <a:lumMod val="60000"/>
                          <a:lumOff val="40000"/>
                        </a:schemeClr>
                      </a:solidFill>
                      <a:prstDash val="solid"/>
                      <a:round/>
                      <a:headEnd type="none" w="med" len="med"/>
                      <a:tailEnd type="none" w="med" len="med"/>
                    </a:lnL>
                    <a:lnR w="38100" cap="flat" cmpd="sng" algn="ctr">
                      <a:solidFill>
                        <a:schemeClr val="accent3">
                          <a:lumMod val="60000"/>
                          <a:lumOff val="40000"/>
                        </a:schemeClr>
                      </a:solidFill>
                      <a:prstDash val="solid"/>
                      <a:round/>
                      <a:headEnd type="none" w="med" len="med"/>
                      <a:tailEnd type="none" w="med" len="med"/>
                    </a:lnR>
                    <a:lnT w="38100" cap="flat" cmpd="sng" algn="ctr">
                      <a:solidFill>
                        <a:schemeClr val="accent3">
                          <a:lumMod val="60000"/>
                          <a:lumOff val="40000"/>
                        </a:schemeClr>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200" b="1" dirty="0">
                          <a:solidFill>
                            <a:schemeClr val="tx2">
                              <a:lumMod val="50000"/>
                            </a:schemeClr>
                          </a:solidFill>
                        </a:rPr>
                        <a:t>Measurement Year 4</a:t>
                      </a:r>
                    </a:p>
                  </a:txBody>
                  <a:tcPr>
                    <a:lnL w="38100" cap="flat" cmpd="sng" algn="ctr">
                      <a:solidFill>
                        <a:schemeClr val="accent3">
                          <a:lumMod val="60000"/>
                          <a:lumOff val="40000"/>
                        </a:schemeClr>
                      </a:solidFill>
                      <a:prstDash val="solid"/>
                      <a:round/>
                      <a:headEnd type="none" w="med" len="med"/>
                      <a:tailEnd type="none" w="med" len="med"/>
                    </a:lnL>
                    <a:lnR w="38100" cap="flat" cmpd="sng" algn="ctr">
                      <a:solidFill>
                        <a:schemeClr val="accent3">
                          <a:lumMod val="60000"/>
                          <a:lumOff val="40000"/>
                        </a:schemeClr>
                      </a:solidFill>
                      <a:prstDash val="solid"/>
                      <a:round/>
                      <a:headEnd type="none" w="med" len="med"/>
                      <a:tailEnd type="none" w="med" len="med"/>
                    </a:lnR>
                    <a:lnT w="38100" cap="flat" cmpd="sng" algn="ctr">
                      <a:solidFill>
                        <a:schemeClr val="accent3">
                          <a:lumMod val="60000"/>
                          <a:lumOff val="40000"/>
                        </a:schemeClr>
                      </a:solidFill>
                      <a:prstDash val="solid"/>
                      <a:round/>
                      <a:headEnd type="none" w="med" len="med"/>
                      <a:tailEnd type="none" w="med" len="med"/>
                    </a:lnT>
                    <a:lnB w="381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200" b="1" dirty="0">
                        <a:solidFill>
                          <a:schemeClr val="bg1"/>
                        </a:solidFill>
                      </a:endParaRPr>
                    </a:p>
                  </a:txBody>
                  <a:tcPr>
                    <a:lnL w="38100" cap="flat" cmpd="sng" algn="ctr">
                      <a:solidFill>
                        <a:schemeClr val="accent3">
                          <a:lumMod val="60000"/>
                          <a:lumOff val="40000"/>
                        </a:schemeClr>
                      </a:solidFill>
                      <a:prstDash val="solid"/>
                      <a:round/>
                      <a:headEnd type="none" w="med" len="med"/>
                      <a:tailEnd type="none" w="med" len="med"/>
                    </a:lnL>
                    <a:lnR w="38100" cap="flat" cmpd="sng" algn="ctr">
                      <a:solidFill>
                        <a:schemeClr val="accent3">
                          <a:lumMod val="40000"/>
                          <a:lumOff val="60000"/>
                        </a:schemeClr>
                      </a:solidFill>
                      <a:prstDash val="solid"/>
                      <a:round/>
                      <a:headEnd type="none" w="med" len="med"/>
                      <a:tailEnd type="none" w="med" len="med"/>
                    </a:lnR>
                    <a:lnT w="38100" cap="flat" cmpd="sng" algn="ctr">
                      <a:solidFill>
                        <a:schemeClr val="accent3">
                          <a:lumMod val="40000"/>
                          <a:lumOff val="60000"/>
                        </a:schemeClr>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4</a:t>
                      </a:r>
                    </a:p>
                  </a:txBody>
                  <a:tcPr anchor="ctr">
                    <a:lnL w="38100" cap="flat" cmpd="sng" algn="ctr">
                      <a:solidFill>
                        <a:schemeClr val="accent3">
                          <a:lumMod val="40000"/>
                          <a:lumOff val="60000"/>
                        </a:schemeClr>
                      </a:solidFill>
                      <a:prstDash val="solid"/>
                      <a:round/>
                      <a:headEnd type="none" w="med" len="med"/>
                      <a:tailEnd type="none" w="med" len="med"/>
                    </a:lnL>
                    <a:lnR w="38100" cap="flat" cmpd="sng" algn="ctr">
                      <a:solidFill>
                        <a:schemeClr val="accent3">
                          <a:lumMod val="40000"/>
                          <a:lumOff val="60000"/>
                        </a:schemeClr>
                      </a:solidFill>
                      <a:prstDash val="solid"/>
                      <a:round/>
                      <a:headEnd type="none" w="med" len="med"/>
                      <a:tailEnd type="none" w="med" len="med"/>
                    </a:lnR>
                    <a:lnT w="38100" cap="flat" cmpd="sng" algn="ctr">
                      <a:solidFill>
                        <a:schemeClr val="accent3">
                          <a:lumMod val="40000"/>
                          <a:lumOff val="60000"/>
                        </a:schemeClr>
                      </a:solidFill>
                      <a:prstDash val="solid"/>
                      <a:round/>
                      <a:headEnd type="none" w="med" len="med"/>
                      <a:tailEnd type="none" w="med" len="med"/>
                    </a:lnT>
                    <a:lnB w="38100"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4646612"/>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200" b="1" dirty="0">
                          <a:solidFill>
                            <a:schemeClr val="bg1"/>
                          </a:solidFill>
                        </a:rPr>
                        <a:t>Benchmark Year 5 </a:t>
                      </a:r>
                      <a:r>
                        <a:rPr lang="en-US" sz="1400" b="1" kern="1200" dirty="0">
                          <a:solidFill>
                            <a:schemeClr val="bg1"/>
                          </a:solidFill>
                          <a:latin typeface="Arial Black" panose="020B0A04020102020204" pitchFamily="34" charset="0"/>
                          <a:ea typeface="+mn-ea"/>
                          <a:cs typeface="Calibri" panose="020F0502020204030204" pitchFamily="34" charset="0"/>
                        </a:rPr>
                        <a:t>+ 20%</a:t>
                      </a:r>
                      <a:endParaRPr lang="en-US" sz="1200" b="1" dirty="0">
                        <a:solidFill>
                          <a:schemeClr val="bg1"/>
                        </a:solidFill>
                        <a:latin typeface="Arial Black" panose="020B0A04020102020204" pitchFamily="34" charset="0"/>
                      </a:endParaRP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sz="900" b="1" dirty="0"/>
                    </a:p>
                  </a:txBody>
                  <a:tcPr marL="68580" marR="68580" marT="34290" marB="3429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200" b="1" dirty="0">
                        <a:solidFill>
                          <a:schemeClr val="bg1"/>
                        </a:solidFill>
                      </a:endParaRP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lumMod val="60000"/>
                          <a:lumOff val="40000"/>
                        </a:schemeClr>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200" b="1" dirty="0">
                          <a:solidFill>
                            <a:schemeClr val="tx2">
                              <a:lumMod val="50000"/>
                            </a:schemeClr>
                          </a:solidFill>
                        </a:rPr>
                        <a:t>Measurement Year 5</a:t>
                      </a: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200" b="1" dirty="0">
                        <a:solidFill>
                          <a:schemeClr val="bg1"/>
                        </a:solidFill>
                      </a:endParaRP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lumMod val="40000"/>
                          <a:lumOff val="60000"/>
                        </a:schemeClr>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5</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5702619"/>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Benchmark Year 6 </a:t>
                      </a:r>
                      <a:r>
                        <a:rPr lang="en-US" sz="1400" b="1" kern="1200" dirty="0">
                          <a:solidFill>
                            <a:schemeClr val="bg1"/>
                          </a:solidFill>
                          <a:latin typeface="Arial Black" panose="020B0A04020102020204" pitchFamily="34" charset="0"/>
                          <a:ea typeface="+mn-ea"/>
                          <a:cs typeface="Calibri" panose="020F0502020204030204" pitchFamily="34" charset="0"/>
                        </a:rPr>
                        <a:t>+ 20%</a:t>
                      </a:r>
                      <a:endParaRPr lang="en-US" sz="1200" b="1" dirty="0">
                        <a:solidFill>
                          <a:schemeClr val="bg1"/>
                        </a:solidFill>
                        <a:latin typeface="Arial Black" panose="020B0A04020102020204" pitchFamily="34" charset="0"/>
                      </a:endParaRP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50000"/>
                            </a:schemeClr>
                          </a:solidFill>
                        </a:rPr>
                        <a:t>Measurement Year 6</a:t>
                      </a: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6</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529330"/>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Benchmark Year 7 </a:t>
                      </a:r>
                      <a:r>
                        <a:rPr lang="en-US" sz="1400" b="1" kern="1200" dirty="0">
                          <a:solidFill>
                            <a:schemeClr val="bg1"/>
                          </a:solidFill>
                          <a:latin typeface="Arial Black" panose="020B0A04020102020204" pitchFamily="34" charset="0"/>
                          <a:ea typeface="+mn-ea"/>
                          <a:cs typeface="Calibri" panose="020F0502020204030204" pitchFamily="34" charset="0"/>
                        </a:rPr>
                        <a:t>+ 30%</a:t>
                      </a:r>
                      <a:endParaRPr lang="en-US" sz="1200" b="1" dirty="0">
                        <a:solidFill>
                          <a:schemeClr val="bg1"/>
                        </a:solidFill>
                        <a:latin typeface="Arial Black" panose="020B0A040201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50000"/>
                            </a:schemeClr>
                          </a:solidFill>
                        </a:rPr>
                        <a:t>Measurement Year 7</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7</a:t>
                      </a:r>
                    </a:p>
                  </a:txBody>
                  <a:tcPr anchor="ct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8167290"/>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Benchmark Year 8 </a:t>
                      </a:r>
                      <a:r>
                        <a:rPr lang="en-US" sz="1400" b="1" kern="1200" dirty="0">
                          <a:solidFill>
                            <a:schemeClr val="bg1"/>
                          </a:solidFill>
                          <a:latin typeface="Arial Black" panose="020B0A04020102020204" pitchFamily="34" charset="0"/>
                          <a:ea typeface="+mn-ea"/>
                          <a:cs typeface="Calibri" panose="020F0502020204030204" pitchFamily="34" charset="0"/>
                        </a:rPr>
                        <a:t>+ 30%</a:t>
                      </a:r>
                      <a:endParaRPr lang="en-US" sz="1200" b="1" dirty="0">
                        <a:solidFill>
                          <a:schemeClr val="bg1"/>
                        </a:solidFill>
                        <a:latin typeface="Arial Black" panose="020B0A040201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50000"/>
                            </a:schemeClr>
                          </a:solidFill>
                        </a:rPr>
                        <a:t>Measurement Year 8</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8</a:t>
                      </a:r>
                    </a:p>
                  </a:txBody>
                  <a:tcPr anchor="ct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5457389"/>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Benchmark Year 9 </a:t>
                      </a:r>
                      <a:r>
                        <a:rPr lang="en-US" sz="1400" b="1" kern="1200" dirty="0">
                          <a:solidFill>
                            <a:schemeClr val="bg1"/>
                          </a:solidFill>
                          <a:latin typeface="Arial Black" panose="020B0A04020102020204" pitchFamily="34" charset="0"/>
                          <a:ea typeface="+mn-ea"/>
                          <a:cs typeface="Calibri" panose="020F0502020204030204" pitchFamily="34" charset="0"/>
                        </a:rPr>
                        <a:t>+ 40%</a:t>
                      </a:r>
                      <a:endParaRPr lang="en-US" sz="1200" b="1" dirty="0">
                        <a:solidFill>
                          <a:schemeClr val="bg1"/>
                        </a:solidFill>
                        <a:latin typeface="Arial Black" panose="020B0A04020102020204" pitchFamily="34" charset="0"/>
                      </a:endParaRP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50000"/>
                            </a:schemeClr>
                          </a:solidFill>
                        </a:rPr>
                        <a:t>Measurement Year 9</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9</a:t>
                      </a:r>
                    </a:p>
                  </a:txBody>
                  <a:tcPr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27811"/>
                  </a:ext>
                </a:extLst>
              </a:tr>
              <a:tr h="457200">
                <a:tc>
                  <a:txBody>
                    <a:bodyPr/>
                    <a:lstStyle/>
                    <a:p>
                      <a:endParaRPr lang="en-US" sz="1200" b="1" dirty="0">
                        <a:solidFill>
                          <a:schemeClr val="bg1"/>
                        </a:solidFill>
                      </a:endParaRPr>
                    </a:p>
                  </a:txBody>
                  <a:tcPr>
                    <a:lnL w="381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chemeClr val="bg1"/>
                        </a:solidFill>
                      </a:endParaRPr>
                    </a:p>
                  </a:txBody>
                  <a:tcPr>
                    <a:lnL w="12700" cap="flat" cmpd="sng" algn="ctr">
                      <a:no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Benchmark Year </a:t>
                      </a:r>
                      <a:r>
                        <a:rPr lang="en-US" sz="1200" b="1" dirty="0">
                          <a:solidFill>
                            <a:schemeClr val="bg1"/>
                          </a:solidFill>
                          <a:latin typeface="Arial Black" panose="020B0A04020102020204" pitchFamily="34" charset="0"/>
                        </a:rPr>
                        <a:t>10 </a:t>
                      </a:r>
                      <a:r>
                        <a:rPr lang="en-US" sz="1400" b="1" kern="1200" dirty="0">
                          <a:solidFill>
                            <a:schemeClr val="bg1"/>
                          </a:solidFill>
                          <a:latin typeface="Arial Black" panose="020B0A04020102020204" pitchFamily="34" charset="0"/>
                          <a:ea typeface="+mn-ea"/>
                          <a:cs typeface="Calibri" panose="020F0502020204030204" pitchFamily="34" charset="0"/>
                        </a:rPr>
                        <a:t>+ 40%</a:t>
                      </a:r>
                      <a:endParaRPr lang="en-US" sz="1200" b="1" dirty="0">
                        <a:solidFill>
                          <a:schemeClr val="bg1"/>
                        </a:solidFill>
                        <a:latin typeface="Arial Black" panose="020B0A04020102020204" pitchFamily="34" charset="0"/>
                      </a:endParaRPr>
                    </a:p>
                  </a:txBody>
                  <a:tcPr marR="0">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tx2">
                              <a:lumMod val="50000"/>
                            </a:schemeClr>
                          </a:solidFill>
                        </a:rPr>
                        <a:t>Measurement Year 10</a:t>
                      </a: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900" b="1" dirty="0">
                        <a:solidFill>
                          <a:schemeClr val="bg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solidFill>
                            <a:schemeClr val="tx2">
                              <a:lumMod val="50000"/>
                            </a:schemeClr>
                          </a:solidFill>
                        </a:rPr>
                        <a:t>PPA 10</a:t>
                      </a:r>
                    </a:p>
                  </a:txBody>
                  <a:tcPr marR="0" anchor="ctr">
                    <a:lnL w="38100" cap="flat" cmpd="sng" algn="ctr">
                      <a:solidFill>
                        <a:schemeClr val="accent3">
                          <a:lumMod val="50000"/>
                        </a:schemeClr>
                      </a:solidFill>
                      <a:prstDash val="solid"/>
                      <a:round/>
                      <a:headEnd type="none" w="med" len="med"/>
                      <a:tailEnd type="none" w="med" len="med"/>
                    </a:lnL>
                    <a:lnR w="38100" cap="flat" cmpd="sng" algn="ctr">
                      <a:solidFill>
                        <a:schemeClr val="accent3">
                          <a:lumMod val="50000"/>
                        </a:schemeClr>
                      </a:solidFill>
                      <a:prstDash val="solid"/>
                      <a:round/>
                      <a:headEnd type="none" w="med" len="med"/>
                      <a:tailEnd type="none" w="med" len="med"/>
                    </a:lnR>
                    <a:lnT w="38100" cap="flat" cmpd="sng" algn="ctr">
                      <a:solidFill>
                        <a:schemeClr val="accent3">
                          <a:lumMod val="50000"/>
                        </a:schemeClr>
                      </a:solid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b="1" dirty="0">
                        <a:solidFill>
                          <a:schemeClr val="bg1"/>
                        </a:solidFill>
                      </a:endParaRPr>
                    </a:p>
                  </a:txBody>
                  <a:tcPr>
                    <a:lnL w="38100" cap="flat" cmpd="sng" algn="ctr">
                      <a:solidFill>
                        <a:schemeClr val="accent3">
                          <a:lumMod val="50000"/>
                        </a:schemeClr>
                      </a:solidFill>
                      <a:prstDash val="solid"/>
                      <a:round/>
                      <a:headEnd type="none" w="med" len="med"/>
                      <a:tailEnd type="none" w="med" len="med"/>
                    </a:lnL>
                    <a:lnR w="381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3153931"/>
                  </a:ext>
                </a:extLst>
              </a:tr>
            </a:tbl>
          </a:graphicData>
        </a:graphic>
      </p:graphicFrame>
      <p:sp>
        <p:nvSpPr>
          <p:cNvPr id="16" name="Text Placeholder 8">
            <a:extLst>
              <a:ext uri="{FF2B5EF4-FFF2-40B4-BE49-F238E27FC236}">
                <a16:creationId xmlns:a16="http://schemas.microsoft.com/office/drawing/2014/main" id="{C2970388-1F35-4A04-AE89-75A9F4E77A4C}"/>
              </a:ext>
            </a:extLst>
          </p:cNvPr>
          <p:cNvSpPr>
            <a:spLocks noGrp="1"/>
          </p:cNvSpPr>
          <p:nvPr>
            <p:ph type="body" sz="quarter" idx="10"/>
          </p:nvPr>
        </p:nvSpPr>
        <p:spPr>
          <a:xfrm>
            <a:off x="860569" y="5098861"/>
            <a:ext cx="2931663" cy="1735464"/>
          </a:xfr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0"/>
              </a:spcBef>
            </a:pPr>
            <a:r>
              <a:rPr lang="en-US" sz="1000" baseline="30000" dirty="0"/>
              <a:t>1</a:t>
            </a:r>
            <a:r>
              <a:rPr lang="en-US" sz="1000" dirty="0"/>
              <a:t>U.S. Department of Health and Human Services (HHS). </a:t>
            </a:r>
            <a:r>
              <a:rPr lang="en-US" sz="1000" i="1" dirty="0"/>
              <a:t>Medicare Program: Specialty Care Models to Improve Quality of Care and Reduce Expenditures</a:t>
            </a:r>
            <a:r>
              <a:rPr lang="en-US" sz="1000" dirty="0"/>
              <a:t> published 9/29/2020. </a:t>
            </a:r>
            <a:r>
              <a:rPr lang="en-US" sz="1000" dirty="0">
                <a:hlinkClick r:id="rId4">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00" dirty="0"/>
              <a:t> accessed online, 7/13/2021.</a:t>
            </a:r>
          </a:p>
          <a:p>
            <a:pPr>
              <a:spcBef>
                <a:spcPts val="0"/>
              </a:spcBef>
            </a:pPr>
            <a:r>
              <a:rPr lang="en-US" sz="1000" baseline="30000" dirty="0"/>
              <a:t>2</a:t>
            </a:r>
            <a:r>
              <a:rPr lang="en-US" sz="1000" dirty="0"/>
              <a:t>U.S Department of Health and Human Services (HHS). </a:t>
            </a:r>
            <a:r>
              <a:rPr lang="en-US" sz="1000" dirty="0">
                <a:hlinkClick r:id="rId5">
                  <a:extLst>
                    <a:ext uri="{A12FA001-AC4F-418D-AE19-62706E023703}">
                      <ahyp:hlinkClr xmlns:ahyp="http://schemas.microsoft.com/office/drawing/2018/hyperlinkcolor" val="tx"/>
                    </a:ext>
                  </a:extLst>
                </a:hlinkClick>
              </a:rPr>
              <a:t>https://public-inspection.federalregister.gov/2021-23907.pdf</a:t>
            </a:r>
            <a:r>
              <a:rPr lang="en-US" sz="1000" dirty="0"/>
              <a:t> accessed 11/1/2021.</a:t>
            </a:r>
          </a:p>
        </p:txBody>
      </p:sp>
      <p:sp>
        <p:nvSpPr>
          <p:cNvPr id="8" name="Title 17">
            <a:extLst>
              <a:ext uri="{FF2B5EF4-FFF2-40B4-BE49-F238E27FC236}">
                <a16:creationId xmlns:a16="http://schemas.microsoft.com/office/drawing/2014/main" id="{7AE445E3-40E7-479F-994B-6ADCABE0A11F}"/>
              </a:ext>
            </a:extLst>
          </p:cNvPr>
          <p:cNvSpPr>
            <a:spLocks noGrp="1"/>
          </p:cNvSpPr>
          <p:nvPr>
            <p:ph type="title"/>
          </p:nvPr>
        </p:nvSpPr>
        <p:spPr>
          <a:xfrm>
            <a:off x="838200" y="770281"/>
            <a:ext cx="10515600" cy="576470"/>
          </a:xfrm>
        </p:spPr>
        <p:txBody>
          <a:bodyPr>
            <a:noAutofit/>
          </a:bodyPr>
          <a:lstStyle/>
          <a:p>
            <a:r>
              <a:rPr lang="en-US" sz="2900" dirty="0"/>
              <a:t>Benchmark, Measurement, and </a:t>
            </a:r>
            <a:br>
              <a:rPr lang="en-US" sz="2900" dirty="0"/>
            </a:br>
            <a:r>
              <a:rPr lang="en-US" sz="2900" dirty="0"/>
              <a:t>Performance Payment Adjustment (PPA) Periods</a:t>
            </a:r>
            <a:r>
              <a:rPr lang="en-US" sz="2900" baseline="30000" dirty="0"/>
              <a:t>1,2</a:t>
            </a:r>
          </a:p>
        </p:txBody>
      </p:sp>
    </p:spTree>
    <p:custDataLst>
      <p:tags r:id="rId1"/>
    </p:custDataLst>
    <p:extLst>
      <p:ext uri="{BB962C8B-B14F-4D97-AF65-F5344CB8AC3E}">
        <p14:creationId xmlns:p14="http://schemas.microsoft.com/office/powerpoint/2010/main" val="2567152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D303D5EF-4926-4DC5-BC92-CA7F7F435829}"/>
              </a:ext>
            </a:extLst>
          </p:cNvPr>
          <p:cNvSpPr txBox="1">
            <a:spLocks/>
          </p:cNvSpPr>
          <p:nvPr/>
        </p:nvSpPr>
        <p:spPr>
          <a:xfrm>
            <a:off x="838199" y="5098861"/>
            <a:ext cx="3011905" cy="1735464"/>
          </a:xfrm>
          <a:prstGeom prst="rect">
            <a:avLst/>
          </a:prstGeom>
        </p:spPr>
        <p:txBody>
          <a:bodyPr anchor="b">
            <a:noAutofit/>
          </a:bodyPr>
          <a:lstStyle>
            <a:defPPr>
              <a:defRPr lang="en-US"/>
            </a:defPPr>
            <a:lvl1pPr marL="0" indent="-148402" algn="l" defTabSz="609585" rtl="0" eaLnBrk="1" latinLnBrk="0" hangingPunct="1">
              <a:lnSpc>
                <a:spcPct val="90000"/>
              </a:lnSpc>
              <a:spcBef>
                <a:spcPts val="1000"/>
              </a:spcBef>
              <a:buClr>
                <a:schemeClr val="accent1"/>
              </a:buClr>
              <a:buSzPct val="105000"/>
              <a:buFont typeface="Arial" panose="020B0604020202020204" pitchFamily="34" charset="0"/>
              <a:buChar char="•"/>
              <a:tabLst/>
              <a:defRPr sz="2400" kern="1200">
                <a:solidFill>
                  <a:schemeClr val="tx1"/>
                </a:solidFill>
                <a:latin typeface="+mn-lt"/>
                <a:ea typeface="+mn-ea"/>
                <a:cs typeface="+mn-cs"/>
              </a:defRPr>
            </a:lvl1pPr>
            <a:lvl2pPr marL="609585" indent="-139672" algn="l" defTabSz="609585" rtl="0" eaLnBrk="1" latinLnBrk="0" hangingPunct="1">
              <a:lnSpc>
                <a:spcPct val="90000"/>
              </a:lnSpc>
              <a:spcBef>
                <a:spcPts val="500"/>
              </a:spcBef>
              <a:buClr>
                <a:schemeClr val="accent2"/>
              </a:buClr>
              <a:buSzPct val="115000"/>
              <a:buFont typeface="Arial" panose="020B0604020202020204" pitchFamily="34" charset="0"/>
              <a:buChar char="•"/>
              <a:tabLst/>
              <a:defRPr sz="2400" kern="1200">
                <a:solidFill>
                  <a:schemeClr val="tx1"/>
                </a:solidFill>
                <a:latin typeface="+mn-lt"/>
                <a:ea typeface="+mn-ea"/>
                <a:cs typeface="+mn-cs"/>
              </a:defRPr>
            </a:lvl2pPr>
            <a:lvl3pPr marL="1219170" indent="-115864" algn="l" defTabSz="609585" rtl="0" eaLnBrk="1" latinLnBrk="0" hangingPunct="1">
              <a:lnSpc>
                <a:spcPct val="90000"/>
              </a:lnSpc>
              <a:spcBef>
                <a:spcPts val="500"/>
              </a:spcBef>
              <a:buClr>
                <a:schemeClr val="tx2"/>
              </a:buClr>
              <a:buSzPct val="130000"/>
              <a:buFont typeface="System Font Regular"/>
              <a:buChar char="-"/>
              <a:tabLst/>
              <a:defRPr sz="2400" kern="1200">
                <a:solidFill>
                  <a:schemeClr val="tx1"/>
                </a:solidFill>
                <a:latin typeface="+mn-lt"/>
                <a:ea typeface="+mn-ea"/>
                <a:cs typeface="+mn-cs"/>
              </a:defRPr>
            </a:lvl3pPr>
            <a:lvl4pPr marL="1828754" indent="-140466" algn="l" defTabSz="609585" rtl="0" eaLnBrk="1" latinLnBrk="0" hangingPunct="1">
              <a:lnSpc>
                <a:spcPct val="90000"/>
              </a:lnSpc>
              <a:spcBef>
                <a:spcPts val="500"/>
              </a:spcBef>
              <a:buClr>
                <a:schemeClr val="tx2"/>
              </a:buClr>
              <a:buSzPct val="130000"/>
              <a:buFont typeface="System Font Regular"/>
              <a:buChar char="-"/>
              <a:tabLst/>
              <a:defRPr sz="2400" kern="1200">
                <a:solidFill>
                  <a:schemeClr val="tx1"/>
                </a:solidFill>
                <a:latin typeface="+mn-lt"/>
                <a:ea typeface="+mn-ea"/>
                <a:cs typeface="+mn-cs"/>
              </a:defRPr>
            </a:lvl4pPr>
            <a:lvl5pPr marL="2438339" indent="140466" algn="l" defTabSz="609585" rtl="0" eaLnBrk="1" latinLnBrk="0" hangingPunct="1">
              <a:lnSpc>
                <a:spcPct val="90000"/>
              </a:lnSpc>
              <a:spcBef>
                <a:spcPts val="500"/>
              </a:spcBef>
              <a:buClr>
                <a:schemeClr val="tx2"/>
              </a:buClr>
              <a:buSzPct val="130000"/>
              <a:buFont typeface="System Font Regular"/>
              <a:buChar char="-"/>
              <a:tabLst/>
              <a:defRPr sz="2400" kern="1200">
                <a:solidFill>
                  <a:schemeClr val="tx1"/>
                </a:solidFill>
                <a:latin typeface="+mn-lt"/>
                <a:ea typeface="+mn-ea"/>
                <a:cs typeface="+mn-cs"/>
              </a:defRPr>
            </a:lvl5pPr>
            <a:lvl6pPr marL="3047924" indent="-22855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3657509" indent="-22855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7pPr>
            <a:lvl8pPr marL="4267093" indent="-22855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8pPr>
            <a:lvl9pPr marL="4876678" indent="-228554" algn="l" defTabSz="60958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9pPr>
          </a:lstStyle>
          <a:p>
            <a:pPr indent="0" fontAlgn="auto">
              <a:spcBef>
                <a:spcPts val="0"/>
              </a:spcBef>
              <a:spcAft>
                <a:spcPts val="0"/>
              </a:spcAft>
              <a:buNone/>
            </a:pPr>
            <a:r>
              <a:rPr lang="en-US" sz="1067" baseline="30000" dirty="0"/>
              <a:t>1</a:t>
            </a:r>
            <a:r>
              <a:rPr lang="en-US" sz="1067" dirty="0"/>
              <a:t>U.S. Department of Health and Human Services (HHS). </a:t>
            </a:r>
            <a:r>
              <a:rPr lang="en-US" sz="1067" i="1" dirty="0"/>
              <a:t>Medicare Program: Specialty Care Models to Improve Quality of Care and Reduce Expenditures</a:t>
            </a:r>
            <a:r>
              <a:rPr lang="en-US" sz="1067" dirty="0"/>
              <a:t> published 9/29/2020. </a:t>
            </a:r>
            <a:r>
              <a:rPr lang="en-US" sz="1067" dirty="0">
                <a:hlinkClick r:id="rId2">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67" dirty="0"/>
              <a:t> accessed online, 7/13/2021.</a:t>
            </a:r>
          </a:p>
          <a:p>
            <a:pPr indent="0" fontAlgn="auto">
              <a:spcBef>
                <a:spcPts val="0"/>
              </a:spcBef>
              <a:spcAft>
                <a:spcPts val="0"/>
              </a:spcAft>
              <a:buNone/>
            </a:pPr>
            <a:r>
              <a:rPr lang="en-US" sz="1067" baseline="30000" dirty="0"/>
              <a:t>2</a:t>
            </a:r>
            <a:r>
              <a:rPr lang="en-US" sz="1067" dirty="0"/>
              <a:t>U.S Department of Health and Human Services (HHS). </a:t>
            </a:r>
            <a:r>
              <a:rPr lang="en-US" sz="1067" dirty="0">
                <a:hlinkClick r:id="rId3">
                  <a:extLst>
                    <a:ext uri="{A12FA001-AC4F-418D-AE19-62706E023703}">
                      <ahyp:hlinkClr xmlns:ahyp="http://schemas.microsoft.com/office/drawing/2018/hyperlinkcolor" val="tx"/>
                    </a:ext>
                  </a:extLst>
                </a:hlinkClick>
              </a:rPr>
              <a:t>https://public-inspection.federalregister.gov/2021-23907.pdf</a:t>
            </a:r>
            <a:r>
              <a:rPr lang="en-US" sz="1067" dirty="0"/>
              <a:t> accessed 11/1/2021.</a:t>
            </a:r>
          </a:p>
        </p:txBody>
      </p:sp>
      <p:sp>
        <p:nvSpPr>
          <p:cNvPr id="6" name="Content Placeholder 5">
            <a:extLst>
              <a:ext uri="{FF2B5EF4-FFF2-40B4-BE49-F238E27FC236}">
                <a16:creationId xmlns:a16="http://schemas.microsoft.com/office/drawing/2014/main" id="{819A6198-4BFE-4352-89AB-796FC78ADFE9}"/>
              </a:ext>
            </a:extLst>
          </p:cNvPr>
          <p:cNvSpPr>
            <a:spLocks noGrp="1"/>
          </p:cNvSpPr>
          <p:nvPr>
            <p:ph idx="1"/>
          </p:nvPr>
        </p:nvSpPr>
        <p:spPr>
          <a:xfrm>
            <a:off x="838199" y="1967137"/>
            <a:ext cx="4630616" cy="4329240"/>
          </a:xfrm>
        </p:spPr>
        <p:txBody>
          <a:bodyPr>
            <a:normAutofit/>
          </a:bodyPr>
          <a:lstStyle/>
          <a:p>
            <a:r>
              <a:rPr lang="en-US" dirty="0"/>
              <a:t>Achievement points can be earned by outperforming facilities and managing clinicians not participating in the model</a:t>
            </a:r>
          </a:p>
          <a:p>
            <a:r>
              <a:rPr lang="en-US" sz="1800" dirty="0"/>
              <a:t>Achievement benchmarks will increase 10% over the comparison benchmark every other benchmark year and  stratified into two groups by the proportion of beneficiaries who were Dual-Eligible for Medicare and Medicaid or received the Low-Income Subsidy</a:t>
            </a:r>
          </a:p>
        </p:txBody>
      </p:sp>
      <p:sp>
        <p:nvSpPr>
          <p:cNvPr id="5" name="Title 4">
            <a:extLst>
              <a:ext uri="{FF2B5EF4-FFF2-40B4-BE49-F238E27FC236}">
                <a16:creationId xmlns:a16="http://schemas.microsoft.com/office/drawing/2014/main" id="{D249D8EF-1731-484D-A7D3-2D53E439C1DF}"/>
              </a:ext>
            </a:extLst>
          </p:cNvPr>
          <p:cNvSpPr>
            <a:spLocks noGrp="1"/>
          </p:cNvSpPr>
          <p:nvPr>
            <p:ph type="title"/>
          </p:nvPr>
        </p:nvSpPr>
        <p:spPr>
          <a:xfrm>
            <a:off x="838200" y="749015"/>
            <a:ext cx="10515600" cy="576470"/>
          </a:xfrm>
        </p:spPr>
        <p:txBody>
          <a:bodyPr wrap="none"/>
          <a:lstStyle/>
          <a:p>
            <a:r>
              <a:rPr lang="en-US" sz="2400" dirty="0"/>
              <a:t>Earning Modality Score Points</a:t>
            </a:r>
            <a:br>
              <a:rPr lang="en-US" dirty="0"/>
            </a:br>
            <a:r>
              <a:rPr lang="en-US" dirty="0"/>
              <a:t>Achievement Performance Evaluation</a:t>
            </a:r>
            <a:r>
              <a:rPr lang="en-US" baseline="30000" dirty="0"/>
              <a:t>1,2</a:t>
            </a:r>
            <a:r>
              <a:rPr lang="en-US" dirty="0"/>
              <a:t> </a:t>
            </a:r>
            <a:endParaRPr lang="en-US" sz="3600" dirty="0"/>
          </a:p>
        </p:txBody>
      </p:sp>
      <p:pic>
        <p:nvPicPr>
          <p:cNvPr id="9" name="Content Placeholder 5">
            <a:extLst>
              <a:ext uri="{FF2B5EF4-FFF2-40B4-BE49-F238E27FC236}">
                <a16:creationId xmlns:a16="http://schemas.microsoft.com/office/drawing/2014/main" id="{C97EA102-391A-4A4C-AA9E-977DDB14C89E}"/>
              </a:ext>
            </a:extLst>
          </p:cNvPr>
          <p:cNvPicPr>
            <a:picLocks noChangeAspect="1"/>
          </p:cNvPicPr>
          <p:nvPr/>
        </p:nvPicPr>
        <p:blipFill>
          <a:blip r:embed="rId4"/>
          <a:srcRect t="452" b="452"/>
          <a:stretch/>
        </p:blipFill>
        <p:spPr>
          <a:xfrm>
            <a:off x="3525838" y="1928634"/>
            <a:ext cx="8666162" cy="3044825"/>
          </a:xfrm>
          <a:prstGeom prst="rect">
            <a:avLst/>
          </a:prstGeom>
          <a:noFill/>
          <a:effectLst>
            <a:reflection blurRad="63500" stA="40000" endPos="29000" dir="5400000" sy="-100000" algn="bl" rotWithShape="0"/>
          </a:effectLst>
        </p:spPr>
      </p:pic>
      <p:graphicFrame>
        <p:nvGraphicFramePr>
          <p:cNvPr id="12" name="Table 13">
            <a:extLst>
              <a:ext uri="{FF2B5EF4-FFF2-40B4-BE49-F238E27FC236}">
                <a16:creationId xmlns:a16="http://schemas.microsoft.com/office/drawing/2014/main" id="{3F810B55-793B-4D68-9C30-8969D031A462}"/>
              </a:ext>
            </a:extLst>
          </p:cNvPr>
          <p:cNvGraphicFramePr>
            <a:graphicFrameLocks noGrp="1"/>
          </p:cNvGraphicFramePr>
          <p:nvPr>
            <p:extLst>
              <p:ext uri="{D42A27DB-BD31-4B8C-83A1-F6EECF244321}">
                <p14:modId xmlns:p14="http://schemas.microsoft.com/office/powerpoint/2010/main" val="531056139"/>
              </p:ext>
            </p:extLst>
          </p:nvPr>
        </p:nvGraphicFramePr>
        <p:xfrm>
          <a:off x="4368773" y="4834957"/>
          <a:ext cx="5712788" cy="1432560"/>
        </p:xfrm>
        <a:graphic>
          <a:graphicData uri="http://schemas.openxmlformats.org/drawingml/2006/table">
            <a:tbl>
              <a:tblPr>
                <a:tableStyleId>{5C22544A-7EE6-4342-B048-85BDC9FD1C3A}</a:tableStyleId>
              </a:tblPr>
              <a:tblGrid>
                <a:gridCol w="2322849">
                  <a:extLst>
                    <a:ext uri="{9D8B030D-6E8A-4147-A177-3AD203B41FA5}">
                      <a16:colId xmlns:a16="http://schemas.microsoft.com/office/drawing/2014/main" val="138984784"/>
                    </a:ext>
                  </a:extLst>
                </a:gridCol>
                <a:gridCol w="542723">
                  <a:extLst>
                    <a:ext uri="{9D8B030D-6E8A-4147-A177-3AD203B41FA5}">
                      <a16:colId xmlns:a16="http://schemas.microsoft.com/office/drawing/2014/main" val="2184556256"/>
                    </a:ext>
                  </a:extLst>
                </a:gridCol>
                <a:gridCol w="559704">
                  <a:extLst>
                    <a:ext uri="{9D8B030D-6E8A-4147-A177-3AD203B41FA5}">
                      <a16:colId xmlns:a16="http://schemas.microsoft.com/office/drawing/2014/main" val="3487769377"/>
                    </a:ext>
                  </a:extLst>
                </a:gridCol>
                <a:gridCol w="561976">
                  <a:extLst>
                    <a:ext uri="{9D8B030D-6E8A-4147-A177-3AD203B41FA5}">
                      <a16:colId xmlns:a16="http://schemas.microsoft.com/office/drawing/2014/main" val="1433016198"/>
                    </a:ext>
                  </a:extLst>
                </a:gridCol>
                <a:gridCol w="147320">
                  <a:extLst>
                    <a:ext uri="{9D8B030D-6E8A-4147-A177-3AD203B41FA5}">
                      <a16:colId xmlns:a16="http://schemas.microsoft.com/office/drawing/2014/main" val="2972210997"/>
                    </a:ext>
                  </a:extLst>
                </a:gridCol>
                <a:gridCol w="654727">
                  <a:extLst>
                    <a:ext uri="{9D8B030D-6E8A-4147-A177-3AD203B41FA5}">
                      <a16:colId xmlns:a16="http://schemas.microsoft.com/office/drawing/2014/main" val="3528555091"/>
                    </a:ext>
                  </a:extLst>
                </a:gridCol>
                <a:gridCol w="923489">
                  <a:extLst>
                    <a:ext uri="{9D8B030D-6E8A-4147-A177-3AD203B41FA5}">
                      <a16:colId xmlns:a16="http://schemas.microsoft.com/office/drawing/2014/main" val="1106181020"/>
                    </a:ext>
                  </a:extLst>
                </a:gridCol>
              </a:tblGrid>
              <a:tr h="249205">
                <a:tc>
                  <a:txBody>
                    <a:bodyPr/>
                    <a:lstStyle/>
                    <a:p>
                      <a:r>
                        <a:rPr lang="en-US" sz="1400" b="1" dirty="0"/>
                        <a:t>Percentile:</a:t>
                      </a:r>
                    </a:p>
                  </a:txBody>
                  <a:tcPr marL="1219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1" dirty="0"/>
                        <a:t>&lt;30</a:t>
                      </a:r>
                      <a:r>
                        <a:rPr lang="en-US" sz="1400" b="1" baseline="30000" dirty="0"/>
                        <a:t>th</a:t>
                      </a:r>
                      <a:endParaRPr lang="en-US" sz="1400" b="1" dirty="0"/>
                    </a:p>
                  </a:txBody>
                  <a:tcPr marL="0" marR="12192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a:t>≥30</a:t>
                      </a:r>
                      <a:r>
                        <a:rPr lang="en-US" sz="1400" b="1" baseline="30000"/>
                        <a:t>th</a:t>
                      </a:r>
                      <a:endParaRPr lang="en-US" sz="1400" b="1"/>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400" b="1" dirty="0"/>
                        <a:t>≥50</a:t>
                      </a:r>
                      <a:r>
                        <a:rPr lang="en-US" sz="1400" b="1" baseline="30000" dirty="0"/>
                        <a:t>th</a:t>
                      </a:r>
                      <a:endParaRPr lang="en-US" sz="1400" b="1" dirty="0"/>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sz="1400" b="1" dirty="0"/>
                        <a:t>≥75</a:t>
                      </a:r>
                      <a:r>
                        <a:rPr lang="en-US" sz="1400" b="1" baseline="30000" dirty="0"/>
                        <a:t>th</a:t>
                      </a:r>
                      <a:endParaRPr lang="en-US" sz="1400" b="1" dirty="0"/>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a:t>≥90</a:t>
                      </a:r>
                      <a:r>
                        <a:rPr lang="en-US" sz="1400" b="1" baseline="30000"/>
                        <a:t>th</a:t>
                      </a:r>
                      <a:endParaRPr lang="en-US" sz="1400" b="1"/>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1632662"/>
                  </a:ext>
                </a:extLst>
              </a:tr>
              <a:tr h="286536">
                <a:tc>
                  <a:txBody>
                    <a:bodyPr/>
                    <a:lstStyle/>
                    <a:p>
                      <a:r>
                        <a:rPr lang="en-US" sz="1400" b="1" dirty="0"/>
                        <a:t>Transplant score:</a:t>
                      </a:r>
                    </a:p>
                  </a:txBody>
                  <a:tcPr marL="12192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dirty="0"/>
                        <a:t>0</a:t>
                      </a:r>
                    </a:p>
                  </a:txBody>
                  <a:tcPr marL="97536"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dirty="0"/>
                        <a:t>0.5</a:t>
                      </a:r>
                    </a:p>
                  </a:txBody>
                  <a:tcPr marL="97536"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400" b="1" dirty="0"/>
                        <a:t>1.0</a:t>
                      </a:r>
                    </a:p>
                  </a:txBody>
                  <a:tcPr marL="121920" marR="121920"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sz="1400" b="1" dirty="0"/>
                        <a:t>1.5</a:t>
                      </a:r>
                    </a:p>
                  </a:txBody>
                  <a:tcPr marL="97536" marR="0" marT="0" marB="0" anchor="ctr">
                    <a:lnL>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400" b="1" dirty="0"/>
                        <a:t>2.0</a:t>
                      </a:r>
                    </a:p>
                  </a:txBody>
                  <a:tcPr marL="97536"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8721534"/>
                  </a:ext>
                </a:extLst>
              </a:tr>
              <a:tr h="286536">
                <a:tc>
                  <a:txBody>
                    <a:bodyPr/>
                    <a:lstStyle/>
                    <a:p>
                      <a:r>
                        <a:rPr lang="en-US" sz="1400" b="1" dirty="0"/>
                        <a:t>Home Dialysis score:</a:t>
                      </a:r>
                    </a:p>
                  </a:txBody>
                  <a:tcPr marL="121920" marR="0" marT="0" marB="0" anchor="ctr">
                    <a:lnL w="12700" cmpd="sng">
                      <a:noFill/>
                    </a:lnL>
                    <a:lnR w="12700" cmpd="sng">
                      <a:noFill/>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0</a:t>
                      </a:r>
                    </a:p>
                  </a:txBody>
                  <a:tcPr marL="97536" marR="0" marT="0" marB="0" anchor="ctr">
                    <a:lnL w="12700" cmpd="sng">
                      <a:noFill/>
                    </a:lnL>
                    <a:lnR w="12700" cmpd="sng">
                      <a:noFill/>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1.0</a:t>
                      </a:r>
                    </a:p>
                  </a:txBody>
                  <a:tcPr marL="97536" marR="0" marT="0" marB="0" anchor="ctr">
                    <a:lnL w="12700" cmpd="sng">
                      <a:noFill/>
                    </a:lnL>
                    <a:lnR w="12700" cmpd="sng">
                      <a:noFill/>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400" b="1" dirty="0"/>
                        <a:t>2.0</a:t>
                      </a:r>
                    </a:p>
                  </a:txBody>
                  <a:tcPr marL="121920" marR="121920" marT="60960" marB="60960" anchor="ctr">
                    <a:lnL w="12700" cmpd="sng">
                      <a:noFill/>
                    </a:lnL>
                    <a:lnR w="12700" cmpd="sng">
                      <a:noFill/>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r>
                        <a:rPr lang="en-US" sz="1400" b="1" dirty="0"/>
                        <a:t>3.0</a:t>
                      </a:r>
                    </a:p>
                  </a:txBody>
                  <a:tcPr marL="97536" marR="0" marT="0" marB="0" anchor="ctr">
                    <a:lnL>
                      <a:noFill/>
                    </a:lnL>
                    <a:lnR w="12700" cmpd="sng">
                      <a:noFill/>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4.0</a:t>
                      </a:r>
                    </a:p>
                  </a:txBody>
                  <a:tcPr marL="97536" marR="0" marT="0" marB="0" anchor="ctr">
                    <a:lnL w="12700" cmpd="sng">
                      <a:noFill/>
                    </a:lnL>
                    <a:lnR w="12700" cmpd="sng">
                      <a:noFill/>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068291"/>
                  </a:ext>
                </a:extLst>
              </a:tr>
              <a:tr h="426720">
                <a:tc>
                  <a:txBody>
                    <a:bodyPr/>
                    <a:lstStyle/>
                    <a:p>
                      <a:r>
                        <a:rPr lang="en-US" sz="1400" b="1" dirty="0"/>
                        <a:t>Total achievement score by percentile:</a:t>
                      </a:r>
                    </a:p>
                  </a:txBody>
                  <a:tcPr marL="121920" marR="0" marT="0" marB="0" anchor="ctr">
                    <a:lnL w="19050" cap="flat" cmpd="sng" algn="ctr">
                      <a:solidFill>
                        <a:schemeClr val="bg1">
                          <a:lumMod val="65000"/>
                        </a:schemeClr>
                      </a:solidFill>
                      <a:prstDash val="solid"/>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0</a:t>
                      </a:r>
                    </a:p>
                  </a:txBody>
                  <a:tcPr marL="97536" marR="0" marT="0" marB="0" anchor="ctr">
                    <a:lnL w="12700" cmpd="sng">
                      <a:noFill/>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1.5</a:t>
                      </a:r>
                    </a:p>
                  </a:txBody>
                  <a:tcPr marL="97536" marR="0" marT="0" marB="0" anchor="ctr">
                    <a:lnL w="12700" cmpd="sng">
                      <a:noFill/>
                    </a:lnL>
                    <a:lnR w="19050" cap="flat" cmpd="sng" algn="ctr">
                      <a:solidFill>
                        <a:schemeClr val="bg1">
                          <a:lumMod val="65000"/>
                        </a:schemeClr>
                      </a:solidFill>
                      <a:prstDash val="sysDash"/>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3.0</a:t>
                      </a:r>
                    </a:p>
                  </a:txBody>
                  <a:tcPr marL="121920" marR="0" marT="0" marB="0" anchor="ctr">
                    <a:lnL w="19050" cap="flat" cmpd="sng" algn="ctr">
                      <a:solidFill>
                        <a:schemeClr val="bg1">
                          <a:lumMod val="65000"/>
                        </a:schemeClr>
                      </a:solidFill>
                      <a:prstDash val="sysDash"/>
                      <a:round/>
                      <a:headEnd type="none" w="med" len="med"/>
                      <a:tailEnd type="none" w="med" len="med"/>
                    </a:lnL>
                    <a:lnR w="19050" cap="flat" cmpd="sng" algn="ctr">
                      <a:solidFill>
                        <a:schemeClr val="bg1">
                          <a:lumMod val="65000"/>
                        </a:schemeClr>
                      </a:solidFill>
                      <a:prstDash val="sysDash"/>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400" b="1" dirty="0"/>
                    </a:p>
                  </a:txBody>
                  <a:tcPr marL="97536" marR="0" marT="0" marB="0" anchor="ctr">
                    <a:lnL w="19050" cap="flat" cmpd="sng" algn="ctr">
                      <a:solidFill>
                        <a:schemeClr val="bg1">
                          <a:lumMod val="65000"/>
                        </a:schemeClr>
                      </a:solidFill>
                      <a:prstDash val="sysDash"/>
                      <a:round/>
                      <a:headEnd type="none" w="med" len="med"/>
                      <a:tailEnd type="none" w="med" len="med"/>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4.5</a:t>
                      </a:r>
                    </a:p>
                  </a:txBody>
                  <a:tcPr marL="97536" marR="0" marT="0" marB="0" anchor="ctr">
                    <a:lnL w="12700" cmpd="sng">
                      <a:noFill/>
                    </a:lnL>
                    <a:lnR w="12700" cmpd="sng">
                      <a:noFill/>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6.0</a:t>
                      </a:r>
                    </a:p>
                  </a:txBody>
                  <a:tcPr marL="97536" marR="0" marT="0" marB="0" anchor="ctr">
                    <a:lnL w="12700" cmpd="sng">
                      <a:noFill/>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665683"/>
                  </a:ext>
                </a:extLst>
              </a:tr>
            </a:tbl>
          </a:graphicData>
        </a:graphic>
      </p:graphicFrame>
      <p:sp>
        <p:nvSpPr>
          <p:cNvPr id="13" name="TextBox 12">
            <a:extLst>
              <a:ext uri="{FF2B5EF4-FFF2-40B4-BE49-F238E27FC236}">
                <a16:creationId xmlns:a16="http://schemas.microsoft.com/office/drawing/2014/main" id="{FDB638E9-69A9-426B-B77E-EE72D7C40D94}"/>
              </a:ext>
            </a:extLst>
          </p:cNvPr>
          <p:cNvSpPr txBox="1"/>
          <p:nvPr/>
        </p:nvSpPr>
        <p:spPr>
          <a:xfrm>
            <a:off x="9864436" y="1414436"/>
            <a:ext cx="2038037" cy="2790508"/>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ctr"/>
            <a:r>
              <a:rPr lang="en-US" sz="1333" b="1" dirty="0">
                <a:solidFill>
                  <a:schemeClr val="bg2">
                    <a:lumMod val="50000"/>
                  </a:schemeClr>
                </a:solidFill>
              </a:rPr>
              <a:t>FIGURE:</a:t>
            </a:r>
          </a:p>
          <a:p>
            <a:pPr fontAlgn="ctr"/>
            <a:r>
              <a:rPr lang="en-US" sz="1333" dirty="0">
                <a:solidFill>
                  <a:schemeClr val="bg2">
                    <a:lumMod val="50000"/>
                  </a:schemeClr>
                </a:solidFill>
              </a:rPr>
              <a:t>Illustration of modality achievement scoring. </a:t>
            </a:r>
          </a:p>
          <a:p>
            <a:pPr fontAlgn="ctr"/>
            <a:r>
              <a:rPr lang="en-US" sz="1333" dirty="0">
                <a:solidFill>
                  <a:schemeClr val="bg2">
                    <a:lumMod val="50000"/>
                  </a:schemeClr>
                </a:solidFill>
              </a:rPr>
              <a:t>Of note – the transplant and home dialysis scores for a managing clinician/practice may not rank within the same percentile value. Total achievement score may vary based on respective modality score ranking.</a:t>
            </a:r>
          </a:p>
        </p:txBody>
      </p:sp>
    </p:spTree>
    <p:extLst>
      <p:ext uri="{BB962C8B-B14F-4D97-AF65-F5344CB8AC3E}">
        <p14:creationId xmlns:p14="http://schemas.microsoft.com/office/powerpoint/2010/main" val="1417825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1D9C5-3BAB-4656-8818-398A33BE2686}"/>
              </a:ext>
            </a:extLst>
          </p:cNvPr>
          <p:cNvSpPr>
            <a:spLocks noGrp="1"/>
          </p:cNvSpPr>
          <p:nvPr>
            <p:ph type="title"/>
          </p:nvPr>
        </p:nvSpPr>
        <p:spPr>
          <a:xfrm>
            <a:off x="756356" y="749015"/>
            <a:ext cx="10597444" cy="576470"/>
          </a:xfrm>
        </p:spPr>
        <p:txBody>
          <a:bodyPr/>
          <a:lstStyle/>
          <a:p>
            <a:r>
              <a:rPr lang="en-US" sz="2400" dirty="0"/>
              <a:t>Managing Clinicians</a:t>
            </a:r>
            <a:br>
              <a:rPr lang="en-US" sz="3200" dirty="0"/>
            </a:br>
            <a:r>
              <a:rPr lang="en-US" sz="3200" dirty="0"/>
              <a:t>Modality Performance Score and Payment Adjustment</a:t>
            </a:r>
            <a:r>
              <a:rPr lang="en-US" sz="3200" baseline="30000" dirty="0"/>
              <a:t>1</a:t>
            </a:r>
            <a:endParaRPr lang="en-US" baseline="30000" dirty="0"/>
          </a:p>
        </p:txBody>
      </p:sp>
      <p:graphicFrame>
        <p:nvGraphicFramePr>
          <p:cNvPr id="5" name="Content Placeholder 4">
            <a:extLst>
              <a:ext uri="{FF2B5EF4-FFF2-40B4-BE49-F238E27FC236}">
                <a16:creationId xmlns:a16="http://schemas.microsoft.com/office/drawing/2014/main" id="{9206C0B0-7DC3-4AA5-A3F2-7524B0552F4D}"/>
              </a:ext>
            </a:extLst>
          </p:cNvPr>
          <p:cNvGraphicFramePr>
            <a:graphicFrameLocks noGrp="1"/>
          </p:cNvGraphicFramePr>
          <p:nvPr>
            <p:ph idx="1"/>
            <p:extLst>
              <p:ext uri="{D42A27DB-BD31-4B8C-83A1-F6EECF244321}">
                <p14:modId xmlns:p14="http://schemas.microsoft.com/office/powerpoint/2010/main" val="2174543029"/>
              </p:ext>
            </p:extLst>
          </p:nvPr>
        </p:nvGraphicFramePr>
        <p:xfrm>
          <a:off x="838200" y="1906588"/>
          <a:ext cx="11216639" cy="3348184"/>
        </p:xfrm>
        <a:graphic>
          <a:graphicData uri="http://schemas.openxmlformats.org/drawingml/2006/table">
            <a:tbl>
              <a:tblPr firstRow="1">
                <a:tableStyleId>{5C22544A-7EE6-4342-B048-85BDC9FD1C3A}</a:tableStyleId>
              </a:tblPr>
              <a:tblGrid>
                <a:gridCol w="1972527">
                  <a:extLst>
                    <a:ext uri="{9D8B030D-6E8A-4147-A177-3AD203B41FA5}">
                      <a16:colId xmlns:a16="http://schemas.microsoft.com/office/drawing/2014/main" val="1521376498"/>
                    </a:ext>
                  </a:extLst>
                </a:gridCol>
                <a:gridCol w="1596412">
                  <a:extLst>
                    <a:ext uri="{9D8B030D-6E8A-4147-A177-3AD203B41FA5}">
                      <a16:colId xmlns:a16="http://schemas.microsoft.com/office/drawing/2014/main" val="231010920"/>
                    </a:ext>
                  </a:extLst>
                </a:gridCol>
                <a:gridCol w="1529540">
                  <a:extLst>
                    <a:ext uri="{9D8B030D-6E8A-4147-A177-3AD203B41FA5}">
                      <a16:colId xmlns:a16="http://schemas.microsoft.com/office/drawing/2014/main" val="1457335848"/>
                    </a:ext>
                  </a:extLst>
                </a:gridCol>
                <a:gridCol w="1529540">
                  <a:extLst>
                    <a:ext uri="{9D8B030D-6E8A-4147-A177-3AD203B41FA5}">
                      <a16:colId xmlns:a16="http://schemas.microsoft.com/office/drawing/2014/main" val="4052688375"/>
                    </a:ext>
                  </a:extLst>
                </a:gridCol>
                <a:gridCol w="1529540">
                  <a:extLst>
                    <a:ext uri="{9D8B030D-6E8A-4147-A177-3AD203B41FA5}">
                      <a16:colId xmlns:a16="http://schemas.microsoft.com/office/drawing/2014/main" val="3217952158"/>
                    </a:ext>
                  </a:extLst>
                </a:gridCol>
                <a:gridCol w="1529540">
                  <a:extLst>
                    <a:ext uri="{9D8B030D-6E8A-4147-A177-3AD203B41FA5}">
                      <a16:colId xmlns:a16="http://schemas.microsoft.com/office/drawing/2014/main" val="1311803772"/>
                    </a:ext>
                  </a:extLst>
                </a:gridCol>
                <a:gridCol w="1529540">
                  <a:extLst>
                    <a:ext uri="{9D8B030D-6E8A-4147-A177-3AD203B41FA5}">
                      <a16:colId xmlns:a16="http://schemas.microsoft.com/office/drawing/2014/main" val="2759530658"/>
                    </a:ext>
                  </a:extLst>
                </a:gridCol>
              </a:tblGrid>
              <a:tr h="418523">
                <a:tc rowSpan="8">
                  <a:txBody>
                    <a:bodyPr/>
                    <a:lstStyle/>
                    <a:p>
                      <a:pPr algn="ctr"/>
                      <a:r>
                        <a:rPr lang="en-US" sz="1900" b="1" dirty="0">
                          <a:solidFill>
                            <a:schemeClr val="bg1"/>
                          </a:solidFill>
                        </a:rPr>
                        <a:t>Adjustment to </a:t>
                      </a:r>
                      <a:r>
                        <a:rPr lang="en-US" sz="1900" b="1" u="sng" dirty="0">
                          <a:solidFill>
                            <a:schemeClr val="bg1"/>
                          </a:solidFill>
                        </a:rPr>
                        <a:t>Most</a:t>
                      </a:r>
                      <a:r>
                        <a:rPr lang="en-US" sz="1900" b="1" dirty="0">
                          <a:solidFill>
                            <a:schemeClr val="bg1"/>
                          </a:solidFill>
                        </a:rPr>
                        <a:t> Medicare Monthly Capitated Payments</a:t>
                      </a:r>
                    </a:p>
                  </a:txBody>
                  <a:tcPr marL="121920" marR="121920" marT="60960" marB="6096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6">
                  <a:txBody>
                    <a:bodyPr/>
                    <a:lstStyle/>
                    <a:p>
                      <a:pPr algn="l"/>
                      <a:r>
                        <a:rPr lang="en-US" sz="1900" b="1" dirty="0"/>
                        <a:t>Performance Payment Adjustment Period</a:t>
                      </a:r>
                    </a:p>
                  </a:txBody>
                  <a:tcPr marL="121920" marR="121920" marT="60960" marB="60960">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65000"/>
                      </a:schemeClr>
                    </a:solidFill>
                  </a:tcPr>
                </a:tc>
                <a:tc hMerge="1">
                  <a:txBody>
                    <a:bodyPr/>
                    <a:lstStyle/>
                    <a:p>
                      <a:pPr algn="ctr"/>
                      <a:endParaRPr lang="en-US" sz="1400" b="1" dirty="0"/>
                    </a:p>
                  </a:txBody>
                  <a:tcPr marL="68580" marR="68580" marT="34290" marB="3429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19661058"/>
                  </a:ext>
                </a:extLst>
              </a:tr>
              <a:tr h="418523">
                <a:tc vMerge="1">
                  <a:txBody>
                    <a:bodyPr/>
                    <a:lstStyle/>
                    <a:p>
                      <a:endParaRPr lang="en-US"/>
                    </a:p>
                  </a:txBody>
                  <a:tcPr/>
                </a:tc>
                <a:tc>
                  <a:txBody>
                    <a:bodyPr/>
                    <a:lstStyle/>
                    <a:p>
                      <a:pPr algn="ctr"/>
                      <a:endParaRPr lang="en-US" sz="1900" b="1" dirty="0">
                        <a:solidFill>
                          <a:schemeClr val="bg1"/>
                        </a:solidFill>
                      </a:endParaRPr>
                    </a:p>
                  </a:txBody>
                  <a:tcPr>
                    <a:lnL w="19050" cap="flat" cmpd="sng" algn="ctr">
                      <a:solidFill>
                        <a:schemeClr val="bg1">
                          <a:lumMod val="6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indent="233363" algn="ctr"/>
                      <a:r>
                        <a:rPr lang="en-US" sz="1600" b="1" dirty="0">
                          <a:solidFill>
                            <a:schemeClr val="accent3">
                              <a:lumMod val="40000"/>
                              <a:lumOff val="60000"/>
                            </a:schemeClr>
                          </a:solidFill>
                          <a:latin typeface="Arial Black" panose="020B0A04020102020204" pitchFamily="34" charset="0"/>
                        </a:rPr>
                        <a:t>July-2022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US" sz="1900" b="1" dirty="0">
                        <a:solidFill>
                          <a:schemeClr val="bg1"/>
                        </a:solidFill>
                      </a:endParaRPr>
                    </a:p>
                  </a:txBody>
                  <a:tcPr>
                    <a:lnL w="28575"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US" sz="1900" b="1" dirty="0">
                        <a:solidFill>
                          <a:schemeClr val="bg1"/>
                        </a:solidFill>
                      </a:endParaRPr>
                    </a:p>
                  </a:txBody>
                  <a:tcP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endParaRPr lang="en-US" sz="1900" b="1" dirty="0">
                        <a:solidFill>
                          <a:schemeClr val="bg1"/>
                        </a:solidFill>
                      </a:endParaRPr>
                    </a:p>
                  </a:txBody>
                  <a:tcP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indent="0" algn="ctr"/>
                      <a:r>
                        <a:rPr lang="en-US" sz="1600" b="1" dirty="0">
                          <a:solidFill>
                            <a:schemeClr val="accent3">
                              <a:lumMod val="40000"/>
                              <a:lumOff val="60000"/>
                            </a:schemeClr>
                          </a:solidFill>
                          <a:latin typeface="Arial Black" panose="020B0A04020102020204" pitchFamily="34" charset="0"/>
                        </a:rPr>
                        <a:t>July-2027</a:t>
                      </a:r>
                    </a:p>
                  </a:txBody>
                  <a:tcPr marR="182880" anchor="ctr">
                    <a:lnL w="12700" cmpd="sng">
                      <a:noFill/>
                    </a:lnL>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609426287"/>
                  </a:ext>
                </a:extLst>
              </a:tr>
              <a:tr h="418523">
                <a:tc vMerge="1">
                  <a:txBody>
                    <a:bodyPr/>
                    <a:lstStyle/>
                    <a:p>
                      <a:pPr algn="ctr"/>
                      <a:endParaRPr lang="en-US" sz="1400" b="1" dirty="0">
                        <a:solidFill>
                          <a:schemeClr val="bg1"/>
                        </a:solidFill>
                      </a:endParaRPr>
                    </a:p>
                  </a:txBody>
                  <a:tcPr marL="68580" marR="68580" marT="34290" marB="3429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900" b="1" dirty="0">
                          <a:solidFill>
                            <a:schemeClr val="bg1"/>
                          </a:solidFill>
                        </a:rPr>
                        <a:t>MPS</a:t>
                      </a:r>
                    </a:p>
                  </a:txBody>
                  <a:tcPr>
                    <a:lnL w="19050" cap="flat" cmpd="sng" algn="ctr">
                      <a:solidFill>
                        <a:schemeClr val="bg1">
                          <a:lumMod val="65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lumMod val="65000"/>
                      </a:schemeClr>
                    </a:solidFill>
                  </a:tcPr>
                </a:tc>
                <a:tc>
                  <a:txBody>
                    <a:bodyPr/>
                    <a:lstStyle/>
                    <a:p>
                      <a:pPr algn="ctr"/>
                      <a:r>
                        <a:rPr lang="en-US" sz="1900" b="1" dirty="0">
                          <a:solidFill>
                            <a:schemeClr val="bg1"/>
                          </a:solidFill>
                        </a:rPr>
                        <a:t>1 and 2</a:t>
                      </a:r>
                    </a:p>
                  </a:txBody>
                  <a:tcP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lumMod val="65000"/>
                      </a:schemeClr>
                    </a:solidFill>
                  </a:tcPr>
                </a:tc>
                <a:tc>
                  <a:txBody>
                    <a:bodyPr/>
                    <a:lstStyle/>
                    <a:p>
                      <a:pPr algn="ctr"/>
                      <a:r>
                        <a:rPr lang="en-US" sz="1900" b="1" dirty="0">
                          <a:solidFill>
                            <a:schemeClr val="bg1"/>
                          </a:solidFill>
                        </a:rPr>
                        <a:t>3 and 4</a:t>
                      </a:r>
                    </a:p>
                  </a:txBody>
                  <a:tcP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lumMod val="65000"/>
                      </a:schemeClr>
                    </a:solidFill>
                  </a:tcPr>
                </a:tc>
                <a:tc>
                  <a:txBody>
                    <a:bodyPr/>
                    <a:lstStyle/>
                    <a:p>
                      <a:pPr algn="ctr"/>
                      <a:r>
                        <a:rPr lang="en-US" sz="1900" b="1" dirty="0">
                          <a:solidFill>
                            <a:schemeClr val="bg1"/>
                          </a:solidFill>
                        </a:rPr>
                        <a:t>5 and 6</a:t>
                      </a:r>
                    </a:p>
                  </a:txBody>
                  <a:tcP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lumMod val="65000"/>
                      </a:schemeClr>
                    </a:solidFill>
                  </a:tcPr>
                </a:tc>
                <a:tc>
                  <a:txBody>
                    <a:bodyPr/>
                    <a:lstStyle/>
                    <a:p>
                      <a:pPr algn="ctr"/>
                      <a:r>
                        <a:rPr lang="en-US" sz="1900" b="1" dirty="0">
                          <a:solidFill>
                            <a:schemeClr val="bg1"/>
                          </a:solidFill>
                        </a:rPr>
                        <a:t>7 and 8</a:t>
                      </a:r>
                    </a:p>
                  </a:txBody>
                  <a:tcP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lumMod val="65000"/>
                      </a:schemeClr>
                    </a:solidFill>
                  </a:tcPr>
                </a:tc>
                <a:tc>
                  <a:txBody>
                    <a:bodyPr/>
                    <a:lstStyle/>
                    <a:p>
                      <a:pPr algn="ctr"/>
                      <a:r>
                        <a:rPr lang="en-US" sz="1900" b="1" dirty="0">
                          <a:solidFill>
                            <a:schemeClr val="bg1"/>
                          </a:solidFill>
                        </a:rPr>
                        <a:t>9 and 10</a:t>
                      </a:r>
                    </a:p>
                  </a:txBody>
                  <a:tcPr>
                    <a:lnR w="1905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477645414"/>
                  </a:ext>
                </a:extLst>
              </a:tr>
              <a:tr h="418523">
                <a:tc vMerge="1">
                  <a:txBody>
                    <a:bodyPr/>
                    <a:lstStyle/>
                    <a:p>
                      <a:pPr algn="ctr"/>
                      <a:endParaRPr lang="en-US" sz="1400" b="1" dirty="0">
                        <a:solidFill>
                          <a:schemeClr val="bg1"/>
                        </a:solidFill>
                      </a:endParaRPr>
                    </a:p>
                  </a:txBody>
                  <a:tcPr marL="68580" marR="68580" marT="34290" marB="34290" anchor="ctr">
                    <a:lnL w="12700" cmpd="sng">
                      <a:noFill/>
                    </a:lnL>
                    <a:lnR w="127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US" sz="1900" b="1" dirty="0"/>
                        <a:t>5.5 – 6</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a:r>
                        <a:rPr lang="en-US" sz="1900" b="1" dirty="0"/>
                        <a:t>+4.0%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a:r>
                        <a:rPr lang="en-US" sz="1900" b="1" dirty="0"/>
                        <a:t>+5.0%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a:r>
                        <a:rPr lang="en-US" sz="1900" b="1" dirty="0"/>
                        <a:t>+6.0%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a:r>
                        <a:rPr lang="en-US" sz="1900" b="1" dirty="0"/>
                        <a:t>+7.0%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solidFill>
                      <a:schemeClr val="bg1"/>
                    </a:solidFill>
                  </a:tcPr>
                </a:tc>
                <a:tc>
                  <a:txBody>
                    <a:bodyPr/>
                    <a:lstStyle/>
                    <a:p>
                      <a:pPr algn="ctr"/>
                      <a:r>
                        <a:rPr lang="en-US" sz="1900" b="1" dirty="0"/>
                        <a:t>+8.0%</a:t>
                      </a:r>
                    </a:p>
                  </a:txBody>
                  <a:tcPr anchor="ctr">
                    <a:lnL w="1270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664643206"/>
                  </a:ext>
                </a:extLst>
              </a:tr>
              <a:tr h="418523">
                <a:tc vMerge="1">
                  <a:txBody>
                    <a:bodyPr/>
                    <a:lstStyle/>
                    <a:p>
                      <a:endParaRPr lang="en-US" dirty="0"/>
                    </a:p>
                  </a:txBody>
                  <a:tcPr>
                    <a:solidFill>
                      <a:schemeClr val="accent1"/>
                    </a:solidFill>
                  </a:tcPr>
                </a:tc>
                <a:tc>
                  <a:txBody>
                    <a:bodyPr/>
                    <a:lstStyle/>
                    <a:p>
                      <a:pPr algn="ctr"/>
                      <a:r>
                        <a:rPr lang="en-US" sz="1900" b="1" dirty="0"/>
                        <a:t>4 – 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US" sz="1900" b="1" dirty="0"/>
                        <a: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US" sz="1900" b="1" dirty="0"/>
                        <a: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US" sz="1900" b="1" dirty="0"/>
                        <a:t>+3.0%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US" sz="1900" b="1" dirty="0"/>
                        <a:t>+3.5%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ysDash"/>
                      <a:round/>
                      <a:headEnd type="none" w="med" len="med"/>
                      <a:tailEnd type="none" w="med" len="med"/>
                    </a:lnB>
                    <a:solidFill>
                      <a:schemeClr val="bg1"/>
                    </a:solidFill>
                  </a:tcPr>
                </a:tc>
                <a:tc>
                  <a:txBody>
                    <a:bodyPr/>
                    <a:lstStyle/>
                    <a:p>
                      <a:pPr algn="ctr"/>
                      <a:r>
                        <a:rPr lang="en-US" sz="1900" b="1" dirty="0"/>
                        <a:t>+4.0%</a:t>
                      </a:r>
                    </a:p>
                  </a:txBody>
                  <a:tcPr anchor="ctr">
                    <a:lnL w="1270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1542357720"/>
                  </a:ext>
                </a:extLst>
              </a:tr>
              <a:tr h="418523">
                <a:tc vMerge="1">
                  <a:txBody>
                    <a:bodyPr/>
                    <a:lstStyle/>
                    <a:p>
                      <a:endParaRPr lang="en-US" dirty="0"/>
                    </a:p>
                  </a:txBody>
                  <a:tcPr>
                    <a:solidFill>
                      <a:schemeClr val="accent1"/>
                    </a:solidFill>
                  </a:tcPr>
                </a:tc>
                <a:tc>
                  <a:txBody>
                    <a:bodyPr/>
                    <a:lstStyle/>
                    <a:p>
                      <a:pPr algn="ctr"/>
                      <a:r>
                        <a:rPr lang="en-US" sz="1900" b="1" dirty="0"/>
                        <a:t>2.5 – 3.5</a:t>
                      </a:r>
                    </a:p>
                  </a:txBody>
                  <a:tcPr anchor="ctr">
                    <a:lnL w="1905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lnB w="190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US" sz="1900" b="1" dirty="0"/>
                        <a:t>  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lnB w="190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US" sz="1900" b="1" dirty="0"/>
                        <a:t>  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lnB w="190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US" sz="1900" b="1" dirty="0"/>
                        <a:t>  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lnB w="190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US" sz="1900" b="1" dirty="0"/>
                        <a:t>  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lnB w="19050" cap="flat" cmpd="sng" algn="ctr">
                      <a:solidFill>
                        <a:schemeClr val="bg1">
                          <a:lumMod val="65000"/>
                        </a:schemeClr>
                      </a:solidFill>
                      <a:prstDash val="sysDash"/>
                      <a:round/>
                      <a:headEnd type="none" w="med" len="med"/>
                      <a:tailEnd type="none" w="med" len="med"/>
                    </a:lnB>
                    <a:solidFill>
                      <a:schemeClr val="bg1">
                        <a:lumMod val="95000"/>
                      </a:schemeClr>
                    </a:solidFill>
                  </a:tcPr>
                </a:tc>
                <a:tc>
                  <a:txBody>
                    <a:bodyPr/>
                    <a:lstStyle/>
                    <a:p>
                      <a:pPr algn="ctr"/>
                      <a:r>
                        <a:rPr lang="en-US" sz="1900" b="1" dirty="0"/>
                        <a:t>  0.0%</a:t>
                      </a:r>
                    </a:p>
                  </a:txBody>
                  <a:tcPr anchor="ctr">
                    <a:lnL w="1270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lnB w="19050" cap="flat" cmpd="sng" algn="ctr">
                      <a:solidFill>
                        <a:schemeClr val="bg1">
                          <a:lumMod val="65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2279517112"/>
                  </a:ext>
                </a:extLst>
              </a:tr>
              <a:tr h="418523">
                <a:tc vMerge="1">
                  <a:txBody>
                    <a:bodyPr/>
                    <a:lstStyle/>
                    <a:p>
                      <a:endParaRPr lang="en-US" dirty="0"/>
                    </a:p>
                  </a:txBody>
                  <a:tcPr>
                    <a:solidFill>
                      <a:schemeClr val="accent1"/>
                    </a:solidFill>
                  </a:tcPr>
                </a:tc>
                <a:tc>
                  <a:txBody>
                    <a:bodyPr/>
                    <a:lstStyle/>
                    <a:p>
                      <a:pPr algn="ctr"/>
                      <a:r>
                        <a:rPr lang="en-US" sz="1900" b="1" dirty="0"/>
                        <a:t>1 – 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solidFill>
                      <a:schemeClr val="bg1"/>
                    </a:solidFill>
                  </a:tcPr>
                </a:tc>
                <a:tc>
                  <a:txBody>
                    <a:bodyPr/>
                    <a:lstStyle/>
                    <a:p>
                      <a:pPr algn="ctr"/>
                      <a:r>
                        <a:rPr lang="en-US" sz="1900" b="1" dirty="0"/>
                        <a:t>–2.5%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solidFill>
                      <a:schemeClr val="bg1"/>
                    </a:solidFill>
                  </a:tcPr>
                </a:tc>
                <a:tc>
                  <a:txBody>
                    <a:bodyPr/>
                    <a:lstStyle/>
                    <a:p>
                      <a:pPr algn="ctr"/>
                      <a:r>
                        <a:rPr lang="en-US" sz="1900" b="1" dirty="0"/>
                        <a:t>–3.0%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solidFill>
                      <a:schemeClr val="bg1"/>
                    </a:solidFill>
                  </a:tcPr>
                </a:tc>
                <a:tc>
                  <a:txBody>
                    <a:bodyPr/>
                    <a:lstStyle/>
                    <a:p>
                      <a:pPr algn="ctr"/>
                      <a:r>
                        <a:rPr lang="en-US" sz="1900" b="1" dirty="0"/>
                        <a:t>–3.5%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solidFill>
                      <a:schemeClr val="bg1"/>
                    </a:solidFill>
                  </a:tcPr>
                </a:tc>
                <a:tc>
                  <a:txBody>
                    <a:bodyPr/>
                    <a:lstStyle/>
                    <a:p>
                      <a:pPr algn="ctr"/>
                      <a:r>
                        <a:rPr lang="en-US" sz="1900" b="1" dirty="0"/>
                        <a:t>–4.0%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solidFill>
                      <a:schemeClr val="bg1"/>
                    </a:solidFill>
                  </a:tcPr>
                </a:tc>
                <a:tc>
                  <a:txBody>
                    <a:bodyPr/>
                    <a:lstStyle/>
                    <a:p>
                      <a:pPr algn="ctr"/>
                      <a:r>
                        <a:rPr lang="en-US" sz="1900" b="1" dirty="0"/>
                        <a:t>–4.5%</a:t>
                      </a:r>
                    </a:p>
                  </a:txBody>
                  <a:tcPr anchor="ctr">
                    <a:lnL w="1270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ysDash"/>
                      <a:round/>
                      <a:headEnd type="none" w="med" len="med"/>
                      <a:tailEnd type="none" w="med" len="med"/>
                    </a:lnT>
                    <a:solidFill>
                      <a:schemeClr val="bg1"/>
                    </a:solidFill>
                  </a:tcPr>
                </a:tc>
                <a:extLst>
                  <a:ext uri="{0D108BD9-81ED-4DB2-BD59-A6C34878D82A}">
                    <a16:rowId xmlns:a16="http://schemas.microsoft.com/office/drawing/2014/main" val="3513678634"/>
                  </a:ext>
                </a:extLst>
              </a:tr>
              <a:tr h="418523">
                <a:tc vMerge="1">
                  <a:txBody>
                    <a:bodyPr/>
                    <a:lstStyle/>
                    <a:p>
                      <a:endParaRPr lang="en-US" dirty="0"/>
                    </a:p>
                  </a:txBody>
                  <a:tcPr>
                    <a:solidFill>
                      <a:schemeClr val="accent1"/>
                    </a:solidFill>
                  </a:tcPr>
                </a:tc>
                <a:tc>
                  <a:txBody>
                    <a:bodyPr/>
                    <a:lstStyle/>
                    <a:p>
                      <a:pPr algn="ctr"/>
                      <a:r>
                        <a:rPr lang="en-US" sz="1900" b="1" dirty="0"/>
                        <a:t>≤0.5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900" b="1" dirty="0"/>
                        <a:t>–5.0%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900" b="1" dirty="0"/>
                        <a:t>–6.0%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900" b="1" dirty="0"/>
                        <a:t>–7.0%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900" b="1" dirty="0"/>
                        <a:t>–8.0%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900" b="1" dirty="0"/>
                        <a:t>–9.0%</a:t>
                      </a:r>
                    </a:p>
                  </a:txBody>
                  <a:tcPr anchor="ctr">
                    <a:lnL w="1270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B w="190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0849850"/>
                  </a:ext>
                </a:extLst>
              </a:tr>
            </a:tbl>
          </a:graphicData>
        </a:graphic>
      </p:graphicFrame>
      <p:sp>
        <p:nvSpPr>
          <p:cNvPr id="6" name="Text Placeholder 8">
            <a:extLst>
              <a:ext uri="{FF2B5EF4-FFF2-40B4-BE49-F238E27FC236}">
                <a16:creationId xmlns:a16="http://schemas.microsoft.com/office/drawing/2014/main" id="{A14CE0C7-BD13-41DA-84FF-7F1067A11ABD}"/>
              </a:ext>
            </a:extLst>
          </p:cNvPr>
          <p:cNvSpPr txBox="1">
            <a:spLocks/>
          </p:cNvSpPr>
          <p:nvPr/>
        </p:nvSpPr>
        <p:spPr>
          <a:xfrm>
            <a:off x="838200" y="6111089"/>
            <a:ext cx="7255933" cy="746911"/>
          </a:xfrm>
          <a:prstGeom prst="rect">
            <a:avLst/>
          </a:prstGeom>
        </p:spPr>
        <p:txBody>
          <a:bodyPr vert="horz" lIns="121920" tIns="60960" rIns="121920" bIns="60960" rtlCol="0"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70" baseline="30000" dirty="0"/>
              <a:t>1</a:t>
            </a:r>
            <a:r>
              <a:rPr lang="en-US" sz="1070" dirty="0"/>
              <a:t>U.S. Department of Health and Human Services (HHS). </a:t>
            </a:r>
            <a:r>
              <a:rPr lang="en-US" sz="1070" i="1" dirty="0"/>
              <a:t>Medicare Program: Specialty Care Models to Improve Quality of Care and Reduce Expenditures</a:t>
            </a:r>
            <a:r>
              <a:rPr lang="en-US" sz="1070" dirty="0"/>
              <a:t> published 9/29/2020. </a:t>
            </a:r>
            <a:r>
              <a:rPr lang="en-US" sz="1070" dirty="0">
                <a:hlinkClick r:id="rId2">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70" dirty="0"/>
              <a:t> accessed online, 7/13/2021.</a:t>
            </a:r>
          </a:p>
        </p:txBody>
      </p:sp>
      <p:sp>
        <p:nvSpPr>
          <p:cNvPr id="2" name="Arrow: Right 1">
            <a:extLst>
              <a:ext uri="{FF2B5EF4-FFF2-40B4-BE49-F238E27FC236}">
                <a16:creationId xmlns:a16="http://schemas.microsoft.com/office/drawing/2014/main" id="{FD8B33FD-03AB-4A5B-980C-73209D4BD150}"/>
              </a:ext>
            </a:extLst>
          </p:cNvPr>
          <p:cNvSpPr/>
          <p:nvPr/>
        </p:nvSpPr>
        <p:spPr>
          <a:xfrm>
            <a:off x="6162076" y="2439013"/>
            <a:ext cx="4270441" cy="175098"/>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94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756EA6-9A9C-482D-9985-F65986438460}"/>
              </a:ext>
            </a:extLst>
          </p:cNvPr>
          <p:cNvSpPr>
            <a:spLocks noGrp="1"/>
          </p:cNvSpPr>
          <p:nvPr>
            <p:ph type="body" sz="quarter" idx="18"/>
          </p:nvPr>
        </p:nvSpPr>
        <p:spPr>
          <a:xfrm>
            <a:off x="820454" y="2210401"/>
            <a:ext cx="4688641" cy="3878158"/>
          </a:xfrm>
        </p:spPr>
        <p:txBody>
          <a:bodyPr>
            <a:normAutofit/>
          </a:bodyPr>
          <a:lstStyle/>
          <a:p>
            <a:pPr marL="233363" indent="-233363">
              <a:lnSpc>
                <a:spcPct val="100000"/>
              </a:lnSpc>
            </a:pPr>
            <a:r>
              <a:rPr lang="en-US" i="1" dirty="0">
                <a:solidFill>
                  <a:schemeClr val="accent2"/>
                </a:solidFill>
                <a:latin typeface="Arial Rounded MT Bold" panose="020F0704030504030204" pitchFamily="34" charset="0"/>
              </a:rPr>
              <a:t>Remember</a:t>
            </a:r>
            <a:r>
              <a:rPr lang="en-US" i="1" dirty="0">
                <a:solidFill>
                  <a:schemeClr val="accent2"/>
                </a:solidFill>
              </a:rPr>
              <a:t>…</a:t>
            </a:r>
            <a:r>
              <a:rPr lang="en-US" dirty="0">
                <a:solidFill>
                  <a:schemeClr val="accent2"/>
                </a:solidFill>
              </a:rPr>
              <a:t> </a:t>
            </a:r>
            <a:r>
              <a:rPr lang="en-US" dirty="0"/>
              <a:t>earning points through improvement alone does not produce the highest MPS score </a:t>
            </a:r>
          </a:p>
          <a:p>
            <a:pPr marL="233363" indent="-233363">
              <a:lnSpc>
                <a:spcPct val="100000"/>
              </a:lnSpc>
            </a:pPr>
            <a:r>
              <a:rPr lang="en-US" dirty="0"/>
              <a:t>Qualifying for the </a:t>
            </a:r>
            <a:r>
              <a:rPr lang="en-US" i="1" dirty="0"/>
              <a:t>Health Equity Incentive</a:t>
            </a:r>
            <a:r>
              <a:rPr lang="en-US" dirty="0"/>
              <a:t> increases improvement score if there is an increase of 2.5-percentage points in Dual-Eligible and Low-Income Subsidy beneficiaries (Medicaid, Medicare) home dialysis and/or transplant rates </a:t>
            </a:r>
          </a:p>
          <a:p>
            <a:pPr marL="233363" indent="-233363">
              <a:lnSpc>
                <a:spcPct val="100000"/>
              </a:lnSpc>
            </a:pPr>
            <a:r>
              <a:rPr lang="en-US" dirty="0"/>
              <a:t>Opportunity to qualify every measurement year</a:t>
            </a:r>
          </a:p>
          <a:p>
            <a:pPr marL="546038" lvl="1" indent="-233363">
              <a:lnSpc>
                <a:spcPct val="100000"/>
              </a:lnSpc>
            </a:pPr>
            <a:r>
              <a:rPr lang="en-US" i="1" dirty="0"/>
              <a:t>Can make a significant difference in Performance Payment Adjustment (PPA)</a:t>
            </a:r>
          </a:p>
        </p:txBody>
      </p:sp>
      <p:sp>
        <p:nvSpPr>
          <p:cNvPr id="7" name="Text Placeholder 6">
            <a:extLst>
              <a:ext uri="{FF2B5EF4-FFF2-40B4-BE49-F238E27FC236}">
                <a16:creationId xmlns:a16="http://schemas.microsoft.com/office/drawing/2014/main" id="{10052325-AE35-4415-8357-46A30719DBE1}"/>
              </a:ext>
            </a:extLst>
          </p:cNvPr>
          <p:cNvSpPr>
            <a:spLocks noGrp="1"/>
          </p:cNvSpPr>
          <p:nvPr>
            <p:ph type="body" sz="quarter" idx="13"/>
          </p:nvPr>
        </p:nvSpPr>
        <p:spPr>
          <a:xfrm>
            <a:off x="820454" y="1540438"/>
            <a:ext cx="5952879" cy="421654"/>
          </a:xfrm>
        </p:spPr>
        <p:txBody>
          <a:bodyPr anchor="ctr"/>
          <a:lstStyle/>
          <a:p>
            <a:r>
              <a:rPr lang="en-US" sz="2400" dirty="0"/>
              <a:t>Qualifying for Health Equity Incentive</a:t>
            </a:r>
          </a:p>
        </p:txBody>
      </p:sp>
      <p:sp>
        <p:nvSpPr>
          <p:cNvPr id="4" name="Title 3">
            <a:extLst>
              <a:ext uri="{FF2B5EF4-FFF2-40B4-BE49-F238E27FC236}">
                <a16:creationId xmlns:a16="http://schemas.microsoft.com/office/drawing/2014/main" id="{CF7382A1-DA74-4ACF-8326-D390A2C2E53F}"/>
              </a:ext>
            </a:extLst>
          </p:cNvPr>
          <p:cNvSpPr>
            <a:spLocks noGrp="1"/>
          </p:cNvSpPr>
          <p:nvPr>
            <p:ph type="title"/>
          </p:nvPr>
        </p:nvSpPr>
        <p:spPr>
          <a:xfrm>
            <a:off x="838200" y="749015"/>
            <a:ext cx="10515600" cy="576470"/>
          </a:xfrm>
        </p:spPr>
        <p:txBody>
          <a:bodyPr/>
          <a:lstStyle/>
          <a:p>
            <a:r>
              <a:rPr lang="en-US" dirty="0"/>
              <a:t>Improvement Performance Evaluation</a:t>
            </a:r>
            <a:r>
              <a:rPr lang="en-US" baseline="30000" dirty="0"/>
              <a:t>1</a:t>
            </a:r>
            <a:r>
              <a:rPr lang="en-US" dirty="0"/>
              <a:t> </a:t>
            </a:r>
          </a:p>
        </p:txBody>
      </p:sp>
      <p:graphicFrame>
        <p:nvGraphicFramePr>
          <p:cNvPr id="8" name="Content Placeholder 7">
            <a:extLst>
              <a:ext uri="{FF2B5EF4-FFF2-40B4-BE49-F238E27FC236}">
                <a16:creationId xmlns:a16="http://schemas.microsoft.com/office/drawing/2014/main" id="{8D37009C-58F6-46F5-998D-F0FDC6B4A6D0}"/>
              </a:ext>
            </a:extLst>
          </p:cNvPr>
          <p:cNvGraphicFramePr>
            <a:graphicFrameLocks noGrp="1"/>
          </p:cNvGraphicFramePr>
          <p:nvPr>
            <p:ph idx="31"/>
            <p:extLst>
              <p:ext uri="{D42A27DB-BD31-4B8C-83A1-F6EECF244321}">
                <p14:modId xmlns:p14="http://schemas.microsoft.com/office/powerpoint/2010/main" val="3224256626"/>
              </p:ext>
            </p:extLst>
          </p:nvPr>
        </p:nvGraphicFramePr>
        <p:xfrm>
          <a:off x="5734333" y="1170794"/>
          <a:ext cx="5637212" cy="456750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E1486EAC-9DCE-4154-B59D-1590D3D9A4E6}"/>
              </a:ext>
            </a:extLst>
          </p:cNvPr>
          <p:cNvSpPr txBox="1"/>
          <p:nvPr/>
        </p:nvSpPr>
        <p:spPr>
          <a:xfrm>
            <a:off x="7531980" y="3426344"/>
            <a:ext cx="753899" cy="646331"/>
          </a:xfrm>
          <a:prstGeom prst="rect">
            <a:avLst/>
          </a:prstGeom>
          <a:solidFill>
            <a:schemeClr val="bg1"/>
          </a:solidFill>
          <a:ln w="19050">
            <a:solidFill>
              <a:schemeClr val="accent4"/>
            </a:solidFill>
          </a:ln>
        </p:spPr>
        <p:txBody>
          <a:bodyPr wrap="square" lIns="18288" tIns="0" rIns="0" bIns="0" rtlCol="0">
            <a:spAutoFit/>
          </a:bodyPr>
          <a:lstStyle/>
          <a:p>
            <a:r>
              <a:rPr lang="en-US" sz="1400" b="1" dirty="0">
                <a:solidFill>
                  <a:schemeClr val="tx2"/>
                </a:solidFill>
                <a:latin typeface="Arial" panose="020B0604020202020204" pitchFamily="34" charset="0"/>
                <a:cs typeface="Arial" panose="020B0604020202020204" pitchFamily="34" charset="0"/>
              </a:rPr>
              <a:t>PPA:</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accent2"/>
                </a:solidFill>
                <a:latin typeface="Arial" panose="020B0604020202020204" pitchFamily="34" charset="0"/>
                <a:cs typeface="Arial" panose="020B0604020202020204" pitchFamily="34" charset="0"/>
              </a:rPr>
              <a:t>-2.5% </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bg1">
                    <a:lumMod val="65000"/>
                  </a:schemeClr>
                </a:solidFill>
                <a:latin typeface="Arial" panose="020B0604020202020204" pitchFamily="34" charset="0"/>
                <a:cs typeface="Arial" panose="020B0604020202020204" pitchFamily="34" charset="0"/>
              </a:rPr>
              <a:t>vs</a:t>
            </a:r>
            <a:r>
              <a:rPr lang="en-US" sz="1400" b="1" dirty="0">
                <a:solidFill>
                  <a:schemeClr val="tx2"/>
                </a:solidFill>
                <a:latin typeface="Arial" panose="020B0604020202020204" pitchFamily="34" charset="0"/>
                <a:cs typeface="Arial" panose="020B0604020202020204" pitchFamily="34" charset="0"/>
              </a:rPr>
              <a:t> </a:t>
            </a:r>
            <a:r>
              <a:rPr lang="en-US" sz="1400" b="1" dirty="0">
                <a:solidFill>
                  <a:schemeClr val="accent2">
                    <a:lumMod val="75000"/>
                  </a:schemeClr>
                </a:solidFill>
                <a:latin typeface="Arial" panose="020B0604020202020204" pitchFamily="34" charset="0"/>
                <a:cs typeface="Arial" panose="020B0604020202020204" pitchFamily="34" charset="0"/>
              </a:rPr>
              <a:t>-5%</a:t>
            </a:r>
          </a:p>
        </p:txBody>
      </p:sp>
      <p:sp>
        <p:nvSpPr>
          <p:cNvPr id="13" name="TextBox 12">
            <a:extLst>
              <a:ext uri="{FF2B5EF4-FFF2-40B4-BE49-F238E27FC236}">
                <a16:creationId xmlns:a16="http://schemas.microsoft.com/office/drawing/2014/main" id="{23E00E24-FC73-441F-A151-AB9F25106546}"/>
              </a:ext>
            </a:extLst>
          </p:cNvPr>
          <p:cNvSpPr txBox="1"/>
          <p:nvPr/>
        </p:nvSpPr>
        <p:spPr>
          <a:xfrm>
            <a:off x="8552939" y="2812320"/>
            <a:ext cx="753899" cy="646331"/>
          </a:xfrm>
          <a:prstGeom prst="rect">
            <a:avLst/>
          </a:prstGeom>
          <a:solidFill>
            <a:schemeClr val="bg1"/>
          </a:solidFill>
          <a:ln w="19050">
            <a:solidFill>
              <a:schemeClr val="accent4"/>
            </a:solidFill>
          </a:ln>
        </p:spPr>
        <p:txBody>
          <a:bodyPr wrap="square" lIns="18288" tIns="0" rIns="0" bIns="0" rtlCol="0">
            <a:spAutoFit/>
          </a:bodyPr>
          <a:lstStyle/>
          <a:p>
            <a:r>
              <a:rPr lang="en-US" sz="1400" b="1" dirty="0">
                <a:solidFill>
                  <a:schemeClr val="tx2"/>
                </a:solidFill>
                <a:latin typeface="Arial" panose="020B0604020202020204" pitchFamily="34" charset="0"/>
                <a:cs typeface="Arial" panose="020B0604020202020204" pitchFamily="34" charset="0"/>
              </a:rPr>
              <a:t>PPA:</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bg1">
                    <a:lumMod val="50000"/>
                  </a:schemeClr>
                </a:solidFill>
                <a:latin typeface="Arial" panose="020B0604020202020204" pitchFamily="34" charset="0"/>
                <a:cs typeface="Arial" panose="020B0604020202020204" pitchFamily="34" charset="0"/>
              </a:rPr>
              <a:t>0% </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bg1">
                    <a:lumMod val="65000"/>
                  </a:schemeClr>
                </a:solidFill>
                <a:latin typeface="Arial" panose="020B0604020202020204" pitchFamily="34" charset="0"/>
                <a:cs typeface="Arial" panose="020B0604020202020204" pitchFamily="34" charset="0"/>
              </a:rPr>
              <a:t>vs</a:t>
            </a:r>
            <a:r>
              <a:rPr lang="en-US" sz="1400" b="1" dirty="0">
                <a:solidFill>
                  <a:schemeClr val="tx2"/>
                </a:solidFill>
                <a:latin typeface="Arial" panose="020B0604020202020204" pitchFamily="34" charset="0"/>
                <a:cs typeface="Arial" panose="020B0604020202020204" pitchFamily="34" charset="0"/>
              </a:rPr>
              <a:t> </a:t>
            </a:r>
            <a:r>
              <a:rPr lang="en-US" sz="1400" b="1" dirty="0">
                <a:solidFill>
                  <a:schemeClr val="accent2"/>
                </a:solidFill>
                <a:latin typeface="Arial" panose="020B0604020202020204" pitchFamily="34" charset="0"/>
                <a:cs typeface="Arial" panose="020B0604020202020204" pitchFamily="34" charset="0"/>
              </a:rPr>
              <a:t>-2.5%</a:t>
            </a:r>
          </a:p>
        </p:txBody>
      </p:sp>
      <p:sp>
        <p:nvSpPr>
          <p:cNvPr id="14" name="TextBox 13">
            <a:extLst>
              <a:ext uri="{FF2B5EF4-FFF2-40B4-BE49-F238E27FC236}">
                <a16:creationId xmlns:a16="http://schemas.microsoft.com/office/drawing/2014/main" id="{067670A9-E065-40D8-8174-82647569DFBF}"/>
              </a:ext>
            </a:extLst>
          </p:cNvPr>
          <p:cNvSpPr txBox="1"/>
          <p:nvPr/>
        </p:nvSpPr>
        <p:spPr>
          <a:xfrm>
            <a:off x="9532076" y="2227611"/>
            <a:ext cx="753898" cy="646331"/>
          </a:xfrm>
          <a:prstGeom prst="rect">
            <a:avLst/>
          </a:prstGeom>
          <a:solidFill>
            <a:schemeClr val="bg1"/>
          </a:solidFill>
          <a:ln w="19050">
            <a:solidFill>
              <a:schemeClr val="accent4"/>
            </a:solidFill>
          </a:ln>
        </p:spPr>
        <p:txBody>
          <a:bodyPr wrap="square" lIns="18288" tIns="0" rIns="0" bIns="0" rtlCol="0">
            <a:spAutoFit/>
          </a:bodyPr>
          <a:lstStyle/>
          <a:p>
            <a:r>
              <a:rPr lang="en-US" sz="1400" b="1" dirty="0">
                <a:solidFill>
                  <a:schemeClr val="tx2"/>
                </a:solidFill>
                <a:latin typeface="Arial" panose="020B0604020202020204" pitchFamily="34" charset="0"/>
                <a:cs typeface="Arial" panose="020B0604020202020204" pitchFamily="34" charset="0"/>
              </a:rPr>
              <a:t>PPA:</a:t>
            </a:r>
            <a:br>
              <a:rPr lang="en-US" sz="1400" b="1" dirty="0">
                <a:solidFill>
                  <a:schemeClr val="tx2"/>
                </a:solidFill>
                <a:latin typeface="Arial" panose="020B0604020202020204" pitchFamily="34" charset="0"/>
                <a:cs typeface="Arial" panose="020B0604020202020204" pitchFamily="34" charset="0"/>
              </a:rPr>
            </a:br>
            <a:r>
              <a:rPr lang="en-US" sz="1400" b="1" dirty="0">
                <a:solidFill>
                  <a:srgbClr val="92D050"/>
                </a:solidFill>
                <a:latin typeface="Arial" panose="020B0604020202020204" pitchFamily="34" charset="0"/>
                <a:cs typeface="Arial" panose="020B0604020202020204" pitchFamily="34" charset="0"/>
              </a:rPr>
              <a:t>+2% </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bg1">
                    <a:lumMod val="65000"/>
                  </a:schemeClr>
                </a:solidFill>
                <a:latin typeface="Arial" panose="020B0604020202020204" pitchFamily="34" charset="0"/>
                <a:cs typeface="Arial" panose="020B0604020202020204" pitchFamily="34" charset="0"/>
              </a:rPr>
              <a:t>vs</a:t>
            </a:r>
            <a:r>
              <a:rPr lang="en-US" sz="1400" b="1" dirty="0">
                <a:solidFill>
                  <a:schemeClr val="tx2"/>
                </a:solidFill>
                <a:latin typeface="Arial" panose="020B0604020202020204" pitchFamily="34" charset="0"/>
                <a:cs typeface="Arial" panose="020B0604020202020204" pitchFamily="34" charset="0"/>
              </a:rPr>
              <a:t> </a:t>
            </a:r>
            <a:r>
              <a:rPr lang="en-US" sz="1400" b="1" dirty="0">
                <a:solidFill>
                  <a:schemeClr val="bg1">
                    <a:lumMod val="50000"/>
                  </a:schemeClr>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0DEA8A54-0283-48E9-BC62-90FC106A5251}"/>
              </a:ext>
            </a:extLst>
          </p:cNvPr>
          <p:cNvSpPr txBox="1"/>
          <p:nvPr/>
        </p:nvSpPr>
        <p:spPr>
          <a:xfrm>
            <a:off x="10571563" y="1668578"/>
            <a:ext cx="753898" cy="646331"/>
          </a:xfrm>
          <a:prstGeom prst="rect">
            <a:avLst/>
          </a:prstGeom>
          <a:solidFill>
            <a:schemeClr val="bg1"/>
          </a:solidFill>
          <a:ln w="19050">
            <a:solidFill>
              <a:schemeClr val="accent4"/>
            </a:solidFill>
          </a:ln>
        </p:spPr>
        <p:txBody>
          <a:bodyPr wrap="square" lIns="18288" tIns="0" rIns="0" bIns="0" rtlCol="0">
            <a:spAutoFit/>
          </a:bodyPr>
          <a:lstStyle/>
          <a:p>
            <a:r>
              <a:rPr lang="en-US" sz="1400" b="1" dirty="0">
                <a:solidFill>
                  <a:schemeClr val="tx2"/>
                </a:solidFill>
                <a:latin typeface="Arial" panose="020B0604020202020204" pitchFamily="34" charset="0"/>
                <a:cs typeface="Arial" panose="020B0604020202020204" pitchFamily="34" charset="0"/>
              </a:rPr>
              <a:t>PPA:</a:t>
            </a:r>
            <a:br>
              <a:rPr lang="en-US" sz="1400" b="1" dirty="0">
                <a:solidFill>
                  <a:schemeClr val="tx2"/>
                </a:solidFill>
                <a:latin typeface="Arial" panose="020B0604020202020204" pitchFamily="34" charset="0"/>
                <a:cs typeface="Arial" panose="020B0604020202020204" pitchFamily="34" charset="0"/>
              </a:rPr>
            </a:br>
            <a:r>
              <a:rPr lang="en-US" sz="1400" b="1" dirty="0">
                <a:solidFill>
                  <a:srgbClr val="92D050"/>
                </a:solidFill>
                <a:latin typeface="Arial" panose="020B0604020202020204" pitchFamily="34" charset="0"/>
                <a:cs typeface="Arial" panose="020B0604020202020204" pitchFamily="34" charset="0"/>
              </a:rPr>
              <a:t>+4% </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bg1">
                    <a:lumMod val="65000"/>
                  </a:schemeClr>
                </a:solidFill>
                <a:latin typeface="Arial" panose="020B0604020202020204" pitchFamily="34" charset="0"/>
                <a:cs typeface="Arial" panose="020B0604020202020204" pitchFamily="34" charset="0"/>
              </a:rPr>
              <a:t>vs</a:t>
            </a:r>
            <a:r>
              <a:rPr lang="en-US" sz="1400" b="1" dirty="0">
                <a:solidFill>
                  <a:schemeClr val="accent4"/>
                </a:solidFill>
                <a:latin typeface="Arial" panose="020B0604020202020204" pitchFamily="34" charset="0"/>
                <a:cs typeface="Arial" panose="020B0604020202020204" pitchFamily="34" charset="0"/>
              </a:rPr>
              <a:t> </a:t>
            </a:r>
            <a:r>
              <a:rPr lang="en-US" sz="1400" b="1" dirty="0">
                <a:solidFill>
                  <a:srgbClr val="92D050"/>
                </a:solidFill>
                <a:latin typeface="Arial" panose="020B0604020202020204" pitchFamily="34" charset="0"/>
                <a:cs typeface="Arial" panose="020B0604020202020204" pitchFamily="34" charset="0"/>
              </a:rPr>
              <a:t>+2%</a:t>
            </a:r>
          </a:p>
        </p:txBody>
      </p:sp>
      <p:sp>
        <p:nvSpPr>
          <p:cNvPr id="17" name="TextBox 16">
            <a:extLst>
              <a:ext uri="{FF2B5EF4-FFF2-40B4-BE49-F238E27FC236}">
                <a16:creationId xmlns:a16="http://schemas.microsoft.com/office/drawing/2014/main" id="{CD4C7542-5CC8-4163-8CBB-368A3A954270}"/>
              </a:ext>
            </a:extLst>
          </p:cNvPr>
          <p:cNvSpPr txBox="1"/>
          <p:nvPr/>
        </p:nvSpPr>
        <p:spPr>
          <a:xfrm>
            <a:off x="5734333" y="5784730"/>
            <a:ext cx="6457667" cy="769441"/>
          </a:xfrm>
          <a:prstGeom prst="rect">
            <a:avLst/>
          </a:prstGeom>
          <a:noFill/>
        </p:spPr>
        <p:txBody>
          <a:bodyPr wrap="square" rtlCol="0" anchor="b">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fontAlgn="ctr"/>
            <a:r>
              <a:rPr lang="en-US" sz="1000" b="1" dirty="0">
                <a:solidFill>
                  <a:schemeClr val="bg2">
                    <a:lumMod val="50000"/>
                  </a:schemeClr>
                </a:solidFill>
              </a:rPr>
              <a:t>FIGURE: </a:t>
            </a:r>
            <a:r>
              <a:rPr lang="en-US" sz="1100" dirty="0">
                <a:solidFill>
                  <a:schemeClr val="bg2">
                    <a:lumMod val="50000"/>
                  </a:schemeClr>
                </a:solidFill>
              </a:rPr>
              <a:t>Illustration of modality improvement scoring. </a:t>
            </a:r>
          </a:p>
          <a:p>
            <a:pPr fontAlgn="ctr"/>
            <a:r>
              <a:rPr lang="en-US" sz="1100" dirty="0">
                <a:solidFill>
                  <a:schemeClr val="bg2">
                    <a:lumMod val="50000"/>
                  </a:schemeClr>
                </a:solidFill>
              </a:rPr>
              <a:t>Of note – the transplant and home dialysis scores for a managing clinician/practice may not rank within the same percentile value. Total improvement score may vary based on respective modality score ranking.</a:t>
            </a:r>
          </a:p>
        </p:txBody>
      </p:sp>
      <p:sp>
        <p:nvSpPr>
          <p:cNvPr id="18" name="TextBox 17">
            <a:extLst>
              <a:ext uri="{FF2B5EF4-FFF2-40B4-BE49-F238E27FC236}">
                <a16:creationId xmlns:a16="http://schemas.microsoft.com/office/drawing/2014/main" id="{0FA9E677-136A-4E6E-9CC9-9A90F94E2F04}"/>
              </a:ext>
            </a:extLst>
          </p:cNvPr>
          <p:cNvSpPr txBox="1"/>
          <p:nvPr/>
        </p:nvSpPr>
        <p:spPr>
          <a:xfrm>
            <a:off x="838200" y="6367740"/>
            <a:ext cx="5209230" cy="421654"/>
          </a:xfrm>
          <a:prstGeom prst="rect">
            <a:avLst/>
          </a:prstGeom>
          <a:noFill/>
        </p:spPr>
        <p:txBody>
          <a:bodyPr wrap="square">
            <a:spAutoFit/>
          </a:bodyPr>
          <a:lstStyle/>
          <a:p>
            <a:r>
              <a:rPr lang="en-US" sz="1070" baseline="30000" dirty="0">
                <a:latin typeface="Arial" panose="020B0604020202020204" pitchFamily="34" charset="0"/>
                <a:cs typeface="Arial" panose="020B0604020202020204" pitchFamily="34" charset="0"/>
              </a:rPr>
              <a:t>1</a:t>
            </a:r>
            <a:r>
              <a:rPr lang="en-US" sz="1070" dirty="0">
                <a:latin typeface="Arial" panose="020B0604020202020204" pitchFamily="34" charset="0"/>
                <a:cs typeface="Arial" panose="020B0604020202020204" pitchFamily="34" charset="0"/>
              </a:rPr>
              <a:t>U.S Department of Health and Human Services (HHS). </a:t>
            </a:r>
            <a:r>
              <a:rPr lang="en-US" sz="107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https://public-inspection.federalregister.gov/2021-23907.pdf</a:t>
            </a:r>
            <a:r>
              <a:rPr lang="en-US" sz="1070" dirty="0">
                <a:latin typeface="Arial" panose="020B0604020202020204" pitchFamily="34" charset="0"/>
                <a:cs typeface="Arial" panose="020B0604020202020204" pitchFamily="34" charset="0"/>
              </a:rPr>
              <a:t> accessed 11/1/2021.</a:t>
            </a:r>
          </a:p>
        </p:txBody>
      </p:sp>
    </p:spTree>
    <p:extLst>
      <p:ext uri="{BB962C8B-B14F-4D97-AF65-F5344CB8AC3E}">
        <p14:creationId xmlns:p14="http://schemas.microsoft.com/office/powerpoint/2010/main" val="356700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14" presetID="10" presetClass="entr" presetSubtype="0" fill="hold" grpId="0" nodeType="with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1" presetClass="entr" presetSubtype="0" fill="hold" grpId="0" nodeType="afterEffect">
                                  <p:stCondLst>
                                    <p:cond delay="500"/>
                                  </p:stCondLst>
                                  <p:childTnLst>
                                    <p:set>
                                      <p:cBhvr>
                                        <p:cTn id="19" dur="1" fill="hold">
                                          <p:stCondLst>
                                            <p:cond delay="0"/>
                                          </p:stCondLst>
                                        </p:cTn>
                                        <p:tgtEl>
                                          <p:spTgt spid="8">
                                            <p:graphicEl>
                                              <a:chart seriesIdx="0" categoryIdx="0" bldStep="ptInCategory"/>
                                            </p:graphicEl>
                                          </p:spTgt>
                                        </p:tgtEl>
                                        <p:attrNameLst>
                                          <p:attrName>style.visibility</p:attrName>
                                        </p:attrNameLst>
                                      </p:cBhvr>
                                      <p:to>
                                        <p:strVal val="visible"/>
                                      </p:to>
                                    </p:set>
                                  </p:childTnLst>
                                </p:cTn>
                              </p:par>
                            </p:childTnLst>
                          </p:cTn>
                        </p:par>
                        <p:par>
                          <p:cTn id="20" fill="hold">
                            <p:stCondLst>
                              <p:cond delay="2000"/>
                            </p:stCondLst>
                            <p:childTnLst>
                              <p:par>
                                <p:cTn id="21" presetID="1" presetClass="entr" presetSubtype="0" fill="hold" grpId="0" nodeType="afterEffect">
                                  <p:stCondLst>
                                    <p:cond delay="500"/>
                                  </p:stCondLst>
                                  <p:childTnLst>
                                    <p:set>
                                      <p:cBhvr>
                                        <p:cTn id="22" dur="1" fill="hold">
                                          <p:stCondLst>
                                            <p:cond delay="0"/>
                                          </p:stCondLst>
                                        </p:cTn>
                                        <p:tgtEl>
                                          <p:spTgt spid="8">
                                            <p:graphicEl>
                                              <a:chart seriesIdx="1" categoryIdx="0" bldStep="ptInCategory"/>
                                            </p:graphicEl>
                                          </p:spTgt>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75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graphicEl>
                                              <a:chart seriesIdx="0" categoryIdx="1" bldStep="ptInCategory"/>
                                            </p:graphicEl>
                                          </p:spTgt>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500"/>
                                  </p:stCondLst>
                                  <p:childTnLst>
                                    <p:set>
                                      <p:cBhvr>
                                        <p:cTn id="35" dur="1" fill="hold">
                                          <p:stCondLst>
                                            <p:cond delay="0"/>
                                          </p:stCondLst>
                                        </p:cTn>
                                        <p:tgtEl>
                                          <p:spTgt spid="8">
                                            <p:graphicEl>
                                              <a:chart seriesIdx="1" categoryIdx="1" bldStep="ptInCategory"/>
                                            </p:graphicEl>
                                          </p:spTgt>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75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8">
                                            <p:graphicEl>
                                              <a:chart seriesIdx="0" categoryIdx="2" bldStep="ptInCategory"/>
                                            </p:graphicEl>
                                          </p:spTgt>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500"/>
                                  </p:stCondLst>
                                  <p:childTnLst>
                                    <p:set>
                                      <p:cBhvr>
                                        <p:cTn id="48" dur="1" fill="hold">
                                          <p:stCondLst>
                                            <p:cond delay="0"/>
                                          </p:stCondLst>
                                        </p:cTn>
                                        <p:tgtEl>
                                          <p:spTgt spid="8">
                                            <p:graphicEl>
                                              <a:chart seriesIdx="1" categoryIdx="2" bldStep="ptInCategory"/>
                                            </p:graphicEl>
                                          </p:spTgt>
                                        </p:tgtEl>
                                        <p:attrNameLst>
                                          <p:attrName>style.visibility</p:attrName>
                                        </p:attrNameLst>
                                      </p:cBhvr>
                                      <p:to>
                                        <p:strVal val="visible"/>
                                      </p:to>
                                    </p:set>
                                  </p:childTnLst>
                                </p:cTn>
                              </p:par>
                            </p:childTnLst>
                          </p:cTn>
                        </p:par>
                        <p:par>
                          <p:cTn id="49" fill="hold">
                            <p:stCondLst>
                              <p:cond delay="1000"/>
                            </p:stCondLst>
                            <p:childTnLst>
                              <p:par>
                                <p:cTn id="50" presetID="1" presetClass="entr" presetSubtype="0" fill="hold" grpId="0" nodeType="afterEffect">
                                  <p:stCondLst>
                                    <p:cond delay="75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8">
                                            <p:graphicEl>
                                              <a:chart seriesIdx="0" categoryIdx="3" bldStep="ptInCategory"/>
                                            </p:graphicEl>
                                          </p:spTgt>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500"/>
                                  </p:stCondLst>
                                  <p:childTnLst>
                                    <p:set>
                                      <p:cBhvr>
                                        <p:cTn id="61" dur="1" fill="hold">
                                          <p:stCondLst>
                                            <p:cond delay="0"/>
                                          </p:stCondLst>
                                        </p:cTn>
                                        <p:tgtEl>
                                          <p:spTgt spid="8">
                                            <p:graphicEl>
                                              <a:chart seriesIdx="1" categoryIdx="3" bldStep="ptInCategory"/>
                                            </p:graphicEl>
                                          </p:spTgt>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grpId="0" nodeType="afterEffect">
                                  <p:stCondLst>
                                    <p:cond delay="75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P spid="11" grpId="0" animBg="1"/>
      <p:bldP spid="11" grpId="1" animBg="1"/>
      <p:bldP spid="13" grpId="0" animBg="1"/>
      <p:bldP spid="13" grpId="1" animBg="1"/>
      <p:bldP spid="14" grpId="0" animBg="1"/>
      <p:bldP spid="14" grpId="1" animBg="1"/>
      <p:bldP spid="15"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9A6198-4BFE-4352-89AB-796FC78ADFE9}"/>
              </a:ext>
            </a:extLst>
          </p:cNvPr>
          <p:cNvSpPr>
            <a:spLocks noGrp="1"/>
          </p:cNvSpPr>
          <p:nvPr>
            <p:ph idx="1"/>
          </p:nvPr>
        </p:nvSpPr>
        <p:spPr>
          <a:xfrm>
            <a:off x="838200" y="1955111"/>
            <a:ext cx="4771292" cy="4329240"/>
          </a:xfrm>
        </p:spPr>
        <p:txBody>
          <a:bodyPr/>
          <a:lstStyle/>
          <a:p>
            <a:r>
              <a:rPr lang="en-US" dirty="0"/>
              <a:t>Achievement benchmarks are released 1 month before each measurement year</a:t>
            </a:r>
          </a:p>
          <a:p>
            <a:r>
              <a:rPr lang="en-US" sz="1800" dirty="0"/>
              <a:t>Achievement benchmarks will increase 10% every other benchmark year and stratified into two groups by the proportion of beneficiaries who were Dual-Eligible for Medicare and Medicaid or received the Low-Income Subsidy</a:t>
            </a:r>
          </a:p>
        </p:txBody>
      </p:sp>
      <p:sp>
        <p:nvSpPr>
          <p:cNvPr id="7" name="Text Placeholder 6">
            <a:extLst>
              <a:ext uri="{FF2B5EF4-FFF2-40B4-BE49-F238E27FC236}">
                <a16:creationId xmlns:a16="http://schemas.microsoft.com/office/drawing/2014/main" id="{E9650481-EC1E-4616-B675-1FF8DA71409F}"/>
              </a:ext>
            </a:extLst>
          </p:cNvPr>
          <p:cNvSpPr>
            <a:spLocks noGrp="1"/>
          </p:cNvSpPr>
          <p:nvPr>
            <p:ph type="body" sz="quarter" idx="17"/>
          </p:nvPr>
        </p:nvSpPr>
        <p:spPr>
          <a:xfrm>
            <a:off x="838198" y="1414436"/>
            <a:ext cx="10515602" cy="352370"/>
          </a:xfrm>
        </p:spPr>
        <p:txBody>
          <a:bodyPr/>
          <a:lstStyle/>
          <a:p>
            <a:r>
              <a:rPr lang="en-US" dirty="0">
                <a:solidFill>
                  <a:schemeClr val="tx1"/>
                </a:solidFill>
                <a:latin typeface="Arial Black" panose="020B0A04020102020204" pitchFamily="34" charset="0"/>
              </a:rPr>
              <a:t>Transplant</a:t>
            </a:r>
            <a:r>
              <a:rPr lang="en-US" dirty="0">
                <a:solidFill>
                  <a:schemeClr val="tx1"/>
                </a:solidFill>
              </a:rPr>
              <a:t> Percentiles for Managing Clinicians</a:t>
            </a:r>
            <a:r>
              <a:rPr lang="en-US" baseline="30000" dirty="0">
                <a:solidFill>
                  <a:schemeClr val="tx1"/>
                </a:solidFill>
              </a:rPr>
              <a:t>1-3</a:t>
            </a:r>
            <a:endParaRPr lang="en-US" dirty="0">
              <a:solidFill>
                <a:schemeClr val="tx1"/>
              </a:solidFill>
            </a:endParaRPr>
          </a:p>
        </p:txBody>
      </p:sp>
      <p:sp>
        <p:nvSpPr>
          <p:cNvPr id="5" name="Title 4">
            <a:extLst>
              <a:ext uri="{FF2B5EF4-FFF2-40B4-BE49-F238E27FC236}">
                <a16:creationId xmlns:a16="http://schemas.microsoft.com/office/drawing/2014/main" id="{D249D8EF-1731-484D-A7D3-2D53E439C1DF}"/>
              </a:ext>
            </a:extLst>
          </p:cNvPr>
          <p:cNvSpPr>
            <a:spLocks noGrp="1"/>
          </p:cNvSpPr>
          <p:nvPr>
            <p:ph type="title"/>
          </p:nvPr>
        </p:nvSpPr>
        <p:spPr>
          <a:xfrm>
            <a:off x="838198" y="749015"/>
            <a:ext cx="10515601" cy="576470"/>
          </a:xfrm>
        </p:spPr>
        <p:txBody>
          <a:bodyPr wrap="none"/>
          <a:lstStyle/>
          <a:p>
            <a:r>
              <a:rPr lang="en-US" sz="3200" dirty="0"/>
              <a:t>Non-ETC Participant Benchmarks</a:t>
            </a:r>
            <a:endParaRPr lang="en-US" sz="3600" dirty="0"/>
          </a:p>
        </p:txBody>
      </p:sp>
      <p:pic>
        <p:nvPicPr>
          <p:cNvPr id="8" name="Content Placeholder 5">
            <a:extLst>
              <a:ext uri="{FF2B5EF4-FFF2-40B4-BE49-F238E27FC236}">
                <a16:creationId xmlns:a16="http://schemas.microsoft.com/office/drawing/2014/main" id="{1A171CF5-9E46-4766-9FA1-7BB62017F901}"/>
              </a:ext>
            </a:extLst>
          </p:cNvPr>
          <p:cNvPicPr>
            <a:picLocks noChangeAspect="1"/>
          </p:cNvPicPr>
          <p:nvPr/>
        </p:nvPicPr>
        <p:blipFill>
          <a:blip r:embed="rId2"/>
          <a:srcRect t="452" b="452"/>
          <a:stretch/>
        </p:blipFill>
        <p:spPr>
          <a:xfrm>
            <a:off x="3780695" y="1534078"/>
            <a:ext cx="8668512" cy="3045651"/>
          </a:xfrm>
          <a:prstGeom prst="rect">
            <a:avLst/>
          </a:prstGeom>
          <a:noFill/>
          <a:effectLst>
            <a:reflection blurRad="63500" stA="40000" endPos="29000" dir="5400000" sy="-100000" algn="bl" rotWithShape="0"/>
          </a:effectLst>
        </p:spPr>
      </p:pic>
      <p:graphicFrame>
        <p:nvGraphicFramePr>
          <p:cNvPr id="12" name="Table 13">
            <a:extLst>
              <a:ext uri="{FF2B5EF4-FFF2-40B4-BE49-F238E27FC236}">
                <a16:creationId xmlns:a16="http://schemas.microsoft.com/office/drawing/2014/main" id="{9A5AC262-2913-40C1-9BB5-6212443F7345}"/>
              </a:ext>
            </a:extLst>
          </p:cNvPr>
          <p:cNvGraphicFramePr>
            <a:graphicFrameLocks noGrp="1"/>
          </p:cNvGraphicFramePr>
          <p:nvPr>
            <p:extLst>
              <p:ext uri="{D42A27DB-BD31-4B8C-83A1-F6EECF244321}">
                <p14:modId xmlns:p14="http://schemas.microsoft.com/office/powerpoint/2010/main" val="1574367744"/>
              </p:ext>
            </p:extLst>
          </p:nvPr>
        </p:nvGraphicFramePr>
        <p:xfrm>
          <a:off x="4260824" y="4474223"/>
          <a:ext cx="5954918" cy="1855544"/>
        </p:xfrm>
        <a:graphic>
          <a:graphicData uri="http://schemas.openxmlformats.org/drawingml/2006/table">
            <a:tbl>
              <a:tblPr>
                <a:tableStyleId>{5C22544A-7EE6-4342-B048-85BDC9FD1C3A}</a:tableStyleId>
              </a:tblPr>
              <a:tblGrid>
                <a:gridCol w="2682240">
                  <a:extLst>
                    <a:ext uri="{9D8B030D-6E8A-4147-A177-3AD203B41FA5}">
                      <a16:colId xmlns:a16="http://schemas.microsoft.com/office/drawing/2014/main" val="138984784"/>
                    </a:ext>
                  </a:extLst>
                </a:gridCol>
                <a:gridCol w="542723">
                  <a:extLst>
                    <a:ext uri="{9D8B030D-6E8A-4147-A177-3AD203B41FA5}">
                      <a16:colId xmlns:a16="http://schemas.microsoft.com/office/drawing/2014/main" val="2184556256"/>
                    </a:ext>
                  </a:extLst>
                </a:gridCol>
                <a:gridCol w="596444">
                  <a:extLst>
                    <a:ext uri="{9D8B030D-6E8A-4147-A177-3AD203B41FA5}">
                      <a16:colId xmlns:a16="http://schemas.microsoft.com/office/drawing/2014/main" val="3487769377"/>
                    </a:ext>
                  </a:extLst>
                </a:gridCol>
                <a:gridCol w="687815">
                  <a:extLst>
                    <a:ext uri="{9D8B030D-6E8A-4147-A177-3AD203B41FA5}">
                      <a16:colId xmlns:a16="http://schemas.microsoft.com/office/drawing/2014/main" val="1433016198"/>
                    </a:ext>
                  </a:extLst>
                </a:gridCol>
                <a:gridCol w="670560">
                  <a:extLst>
                    <a:ext uri="{9D8B030D-6E8A-4147-A177-3AD203B41FA5}">
                      <a16:colId xmlns:a16="http://schemas.microsoft.com/office/drawing/2014/main" val="3528555091"/>
                    </a:ext>
                  </a:extLst>
                </a:gridCol>
                <a:gridCol w="775136">
                  <a:extLst>
                    <a:ext uri="{9D8B030D-6E8A-4147-A177-3AD203B41FA5}">
                      <a16:colId xmlns:a16="http://schemas.microsoft.com/office/drawing/2014/main" val="1106181020"/>
                    </a:ext>
                  </a:extLst>
                </a:gridCol>
              </a:tblGrid>
              <a:tr h="406400">
                <a:tc>
                  <a:txBody>
                    <a:bodyPr/>
                    <a:lstStyle/>
                    <a:p>
                      <a:r>
                        <a:rPr lang="en-US" sz="1300" b="1" dirty="0"/>
                        <a:t>Transplant Benchmark </a:t>
                      </a:r>
                    </a:p>
                    <a:p>
                      <a:r>
                        <a:rPr lang="en-US" sz="1300" b="1" dirty="0"/>
                        <a:t>Percentile:</a:t>
                      </a:r>
                    </a:p>
                  </a:txBody>
                  <a:tcPr marL="12192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t>&lt;30</a:t>
                      </a:r>
                      <a:r>
                        <a:rPr lang="en-US" sz="1400" b="1" baseline="30000" dirty="0"/>
                        <a:t>th</a:t>
                      </a:r>
                      <a:endParaRPr lang="en-US" sz="1400" b="1" dirty="0"/>
                    </a:p>
                  </a:txBody>
                  <a:tcPr marL="0" marR="12192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≥30</a:t>
                      </a:r>
                      <a:r>
                        <a:rPr lang="en-US" sz="1400" b="1" baseline="30000" dirty="0"/>
                        <a:t>th</a:t>
                      </a:r>
                      <a:endParaRPr lang="en-US" sz="1400" b="1" dirty="0"/>
                    </a:p>
                  </a:txBody>
                  <a:tcPr marL="0" marR="0" marT="0" marB="0" anchor="ctr">
                    <a:lnL w="12700" cmpd="sng">
                      <a:noFill/>
                    </a:lnL>
                    <a:lnR w="2857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≥50</a:t>
                      </a:r>
                      <a:r>
                        <a:rPr lang="en-US" sz="1400" b="1" baseline="30000" dirty="0"/>
                        <a:t>th</a:t>
                      </a:r>
                      <a:endParaRPr lang="en-US" sz="1400" b="1" dirty="0"/>
                    </a:p>
                  </a:txBody>
                  <a:tcPr marL="60960" marR="60960" marT="60960" marB="60960" anchor="ctr">
                    <a:lnL w="28575" cap="flat" cmpd="sng" algn="ctr">
                      <a:solidFill>
                        <a:schemeClr val="bg1">
                          <a:lumMod val="65000"/>
                        </a:schemeClr>
                      </a:solidFill>
                      <a:prstDash val="sysDash"/>
                      <a:round/>
                      <a:headEnd type="none" w="med" len="med"/>
                      <a:tailEnd type="none" w="med" len="med"/>
                    </a:lnL>
                    <a:lnR w="28575" cap="flat" cmpd="sng" algn="ctr">
                      <a:solidFill>
                        <a:schemeClr val="bg1">
                          <a:lumMod val="65000"/>
                        </a:schemeClr>
                      </a:solidFill>
                      <a:prstDash val="sysDash"/>
                      <a:round/>
                      <a:headEnd type="none" w="med" len="med"/>
                      <a:tailEnd type="none" w="med" len="med"/>
                    </a:lnR>
                    <a:lnT w="28575" cap="flat" cmpd="sng" algn="ctr">
                      <a:solidFill>
                        <a:schemeClr val="bg1">
                          <a:lumMod val="65000"/>
                        </a:schemeClr>
                      </a:solidFill>
                      <a:prstDash val="sysDash"/>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1" dirty="0"/>
                        <a:t>≥75</a:t>
                      </a:r>
                      <a:r>
                        <a:rPr lang="en-US" sz="1400" b="1" baseline="30000" dirty="0"/>
                        <a:t>th</a:t>
                      </a:r>
                      <a:endParaRPr lang="en-US" sz="1400" b="1" dirty="0"/>
                    </a:p>
                  </a:txBody>
                  <a:tcPr marL="60960" marR="60960" marT="60960" marB="60960" anchor="ctr">
                    <a:lnL w="28575" cap="flat" cmpd="sng" algn="ctr">
                      <a:solidFill>
                        <a:schemeClr val="bg1">
                          <a:lumMod val="65000"/>
                        </a:schemeClr>
                      </a:solidFill>
                      <a:prstDash val="sysDash"/>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≥90</a:t>
                      </a:r>
                      <a:r>
                        <a:rPr lang="en-US" sz="1400" b="1" baseline="30000" dirty="0"/>
                        <a:t>th</a:t>
                      </a:r>
                      <a:endParaRPr lang="en-US" sz="1400" b="1" dirty="0"/>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632662"/>
                  </a:ext>
                </a:extLst>
              </a:tr>
              <a:tr h="327480">
                <a:tc>
                  <a:txBody>
                    <a:bodyPr/>
                    <a:lstStyle/>
                    <a:p>
                      <a:r>
                        <a:rPr lang="en-US" sz="1300" b="1" dirty="0"/>
                        <a:t>Measurement Year 1</a:t>
                      </a:r>
                      <a:endParaRPr lang="en-US" sz="1300" b="1" baseline="30000" dirty="0"/>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dirty="0"/>
                    </a:p>
                  </a:txBody>
                  <a:tcPr marL="97536" marR="0" marT="0" marB="0" anchor="ctr">
                    <a:lnL w="12700" cap="flat" cmpd="sng" algn="ctr">
                      <a:noFill/>
                      <a:prstDash val="solid"/>
                      <a:round/>
                      <a:headEnd type="none" w="med" len="med"/>
                      <a:tailEnd type="none" w="med" len="med"/>
                    </a:lnL>
                    <a:lnR w="12700" cmpd="sng">
                      <a:noFill/>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14.00</a:t>
                      </a:r>
                      <a:r>
                        <a:rPr lang="en-US" sz="900" b="1" dirty="0"/>
                        <a:t>%</a:t>
                      </a:r>
                      <a:endParaRPr lang="en-US" sz="1200" b="1" dirty="0"/>
                    </a:p>
                  </a:txBody>
                  <a:tcPr marL="0" marR="0" marT="0" marB="0" anchor="ctr">
                    <a:lnL w="12700" cmpd="sng">
                      <a:noFill/>
                    </a:lnL>
                    <a:lnR w="28575" cap="flat" cmpd="sng" algn="ctr">
                      <a:solidFill>
                        <a:schemeClr val="bg1">
                          <a:lumMod val="65000"/>
                        </a:schemeClr>
                      </a:solid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18.77</a:t>
                      </a:r>
                      <a:r>
                        <a:rPr lang="en-US" sz="900" b="1" dirty="0"/>
                        <a:t>%</a:t>
                      </a:r>
                      <a:endParaRPr lang="en-US" sz="1200" b="1" dirty="0"/>
                    </a:p>
                  </a:txBody>
                  <a:tcPr marL="97536" marR="0" marT="0" marB="0" anchor="ctr">
                    <a:lnL w="28575" cap="flat" cmpd="sng" algn="ctr">
                      <a:solidFill>
                        <a:schemeClr val="bg1">
                          <a:lumMod val="65000"/>
                        </a:schemeClr>
                      </a:solidFill>
                      <a:prstDash val="sysDash"/>
                      <a:round/>
                      <a:headEnd type="none" w="med" len="med"/>
                      <a:tailEnd type="none" w="med" len="med"/>
                    </a:lnL>
                    <a:lnR w="28575" cap="flat" cmpd="sng" algn="ctr">
                      <a:solidFill>
                        <a:schemeClr val="bg1">
                          <a:lumMod val="65000"/>
                        </a:schemeClr>
                      </a:solid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t>26.91</a:t>
                      </a:r>
                      <a:r>
                        <a:rPr lang="en-US" sz="900" b="1" dirty="0"/>
                        <a:t>%</a:t>
                      </a:r>
                      <a:endParaRPr lang="en-US" sz="1200" b="1" dirty="0"/>
                    </a:p>
                  </a:txBody>
                  <a:tcPr marL="60960" marR="60960" marT="60960" marB="60960" anchor="ctr">
                    <a:lnL w="28575" cap="flat" cmpd="sng" algn="ctr">
                      <a:solidFill>
                        <a:schemeClr val="bg1">
                          <a:lumMod val="65000"/>
                        </a:schemeClr>
                      </a:solidFill>
                      <a:prstDash val="sysDash"/>
                      <a:round/>
                      <a:headEnd type="none" w="med" len="med"/>
                      <a:tailEnd type="none" w="med" len="med"/>
                    </a:lnL>
                    <a:lnR w="12700" cmpd="sng">
                      <a:noFill/>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36.94</a:t>
                      </a:r>
                      <a:r>
                        <a:rPr lang="en-US" sz="900" b="1" dirty="0"/>
                        <a:t>%</a:t>
                      </a:r>
                      <a:endParaRPr lang="en-US" sz="1200" b="1" dirty="0"/>
                    </a:p>
                  </a:txBody>
                  <a:tcPr marL="97536" marR="0" marT="0" marB="0" anchor="ctr">
                    <a:lnL w="12700" cmpd="sng">
                      <a:noFill/>
                    </a:lnL>
                    <a:lnR w="12700" cap="flat" cmpd="sng" algn="ctr">
                      <a:no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721534"/>
                  </a:ext>
                </a:extLst>
              </a:tr>
              <a:tr h="329184">
                <a:tc>
                  <a:txBody>
                    <a:bodyPr/>
                    <a:lstStyle/>
                    <a:p>
                      <a:r>
                        <a:rPr lang="en-US" sz="1300" b="1" dirty="0"/>
                        <a:t>Measurement Year 2</a:t>
                      </a:r>
                    </a:p>
                  </a:txBody>
                  <a:tcPr marL="121920" marR="0" marT="0" marB="0" anchor="ctr">
                    <a:lnL w="12700" cap="flat" cmpd="sng" algn="ctr">
                      <a:no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dirty="0"/>
                    </a:p>
                  </a:txBody>
                  <a:tcPr marL="97536" marR="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13.69</a:t>
                      </a:r>
                      <a:r>
                        <a:rPr lang="en-US" sz="900" b="1" dirty="0"/>
                        <a:t>%</a:t>
                      </a:r>
                      <a:endParaRPr lang="en-US" sz="1200" b="1" dirty="0"/>
                    </a:p>
                  </a:txBody>
                  <a:tcPr marL="0" marR="0" marT="0" marB="0" anchor="ctr">
                    <a:lnL w="12700" cmpd="sng">
                      <a:noFill/>
                    </a:lnL>
                    <a:lnR w="28575" cap="flat" cmpd="sng" algn="ctr">
                      <a:solidFill>
                        <a:schemeClr val="bg1">
                          <a:lumMod val="65000"/>
                        </a:schemeClr>
                      </a:solidFill>
                      <a:prstDash val="sysDash"/>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18.83</a:t>
                      </a:r>
                      <a:r>
                        <a:rPr lang="en-US" sz="900" b="1" dirty="0"/>
                        <a:t>%</a:t>
                      </a:r>
                      <a:endParaRPr lang="en-US" sz="1200" b="1" dirty="0"/>
                    </a:p>
                  </a:txBody>
                  <a:tcPr marL="97536" marR="0" marT="0" marB="0" anchor="ctr">
                    <a:lnL w="28575" cap="flat" cmpd="sng" algn="ctr">
                      <a:solidFill>
                        <a:schemeClr val="bg1">
                          <a:lumMod val="65000"/>
                        </a:schemeClr>
                      </a:solidFill>
                      <a:prstDash val="sysDash"/>
                      <a:round/>
                      <a:headEnd type="none" w="med" len="med"/>
                      <a:tailEnd type="none" w="med" len="med"/>
                    </a:lnL>
                    <a:lnR w="28575" cap="flat" cmpd="sng" algn="ctr">
                      <a:solidFill>
                        <a:schemeClr val="bg1">
                          <a:lumMod val="65000"/>
                        </a:schemeClr>
                      </a:solidFill>
                      <a:prstDash val="sysDash"/>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accent2"/>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t>26.91</a:t>
                      </a:r>
                      <a:r>
                        <a:rPr lang="en-US" sz="900" b="1" dirty="0"/>
                        <a:t>%</a:t>
                      </a:r>
                      <a:endParaRPr lang="en-US" sz="1200" b="1" dirty="0"/>
                    </a:p>
                  </a:txBody>
                  <a:tcPr marL="60960" marR="60960" marT="60960" marB="60960" anchor="ctr">
                    <a:lnL w="28575" cap="flat" cmpd="sng" algn="ctr">
                      <a:solidFill>
                        <a:schemeClr val="bg1">
                          <a:lumMod val="65000"/>
                        </a:schemeClr>
                      </a:solidFill>
                      <a:prstDash val="sysDash"/>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36.51</a:t>
                      </a:r>
                      <a:r>
                        <a:rPr lang="en-US" sz="900" b="1" dirty="0"/>
                        <a:t>%</a:t>
                      </a:r>
                      <a:endParaRPr lang="en-US" sz="1200" b="1" dirty="0"/>
                    </a:p>
                  </a:txBody>
                  <a:tcPr marL="97536" marR="0" marT="0" marB="0" anchor="ctr">
                    <a:lnL w="12700" cmpd="sng">
                      <a:noFill/>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068291"/>
                  </a:ext>
                </a:extLst>
              </a:tr>
              <a:tr h="329184">
                <a:tc>
                  <a:txBody>
                    <a:bodyPr/>
                    <a:lstStyle/>
                    <a:p>
                      <a:r>
                        <a:rPr lang="en-US" sz="1300" b="1" dirty="0"/>
                        <a:t>Measurement Year 3 </a:t>
                      </a:r>
                    </a:p>
                    <a:p>
                      <a:r>
                        <a:rPr lang="en-US" sz="1300" b="1" dirty="0">
                          <a:solidFill>
                            <a:schemeClr val="accent2"/>
                          </a:solidFill>
                        </a:rPr>
                        <a:t>(DE / LIS ≥ 50%)</a:t>
                      </a:r>
                    </a:p>
                  </a:txBody>
                  <a:tcPr marL="121920" marR="0" marT="0" marB="0" anchor="ctr">
                    <a:lnL w="12700" cap="flat" cmpd="sng" algn="ctr">
                      <a:no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dirty="0"/>
                    </a:p>
                  </a:txBody>
                  <a:tcPr marL="97536" marR="0"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14.83</a:t>
                      </a:r>
                      <a:r>
                        <a:rPr lang="en-US" sz="900" b="1" dirty="0"/>
                        <a:t>%</a:t>
                      </a:r>
                      <a:endParaRPr lang="en-US" sz="1200" b="1" dirty="0"/>
                    </a:p>
                  </a:txBody>
                  <a:tcPr marL="0" marR="0" marT="0" marB="0" anchor="ctr">
                    <a:lnL w="12700" cmpd="sng">
                      <a:noFill/>
                    </a:lnL>
                    <a:lnR w="28575" cap="flat" cmpd="sng" algn="ctr">
                      <a:solidFill>
                        <a:schemeClr val="accent2"/>
                      </a:solidFill>
                      <a:prstDash val="sysDash"/>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20.00</a:t>
                      </a:r>
                      <a:r>
                        <a:rPr lang="en-US" sz="900" b="1" dirty="0"/>
                        <a:t>%</a:t>
                      </a:r>
                      <a:endParaRPr lang="en-US" sz="1200" b="1" dirty="0"/>
                    </a:p>
                  </a:txBody>
                  <a:tcPr marL="97536" marR="0" marT="0" marB="0" anchor="ctr">
                    <a:lnL w="28575" cap="flat" cmpd="sng" algn="ctr">
                      <a:solidFill>
                        <a:schemeClr val="accent2"/>
                      </a:solidFill>
                      <a:prstDash val="sysDash"/>
                      <a:round/>
                      <a:headEnd type="none" w="med" len="med"/>
                      <a:tailEnd type="none" w="med" len="med"/>
                    </a:lnL>
                    <a:lnR w="28575" cap="flat" cmpd="sng" algn="ctr">
                      <a:solidFill>
                        <a:schemeClr val="accent2"/>
                      </a:solidFill>
                      <a:prstDash val="sysDash"/>
                      <a:round/>
                      <a:headEnd type="none" w="med" len="med"/>
                      <a:tailEnd type="none" w="med" len="med"/>
                    </a:lnR>
                    <a:lnT w="28575" cap="flat" cmpd="sng" algn="ctr">
                      <a:solidFill>
                        <a:schemeClr val="accent2"/>
                      </a:solid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30.47</a:t>
                      </a:r>
                      <a:r>
                        <a:rPr lang="en-US" sz="900" b="1" dirty="0"/>
                        <a:t>%</a:t>
                      </a:r>
                      <a:endParaRPr lang="en-US" sz="1200" b="1" dirty="0"/>
                    </a:p>
                  </a:txBody>
                  <a:tcPr marL="60960" marR="60960" marT="60960" marB="60960" anchor="ctr">
                    <a:lnL w="28575" cap="flat" cmpd="sng" algn="ctr">
                      <a:solidFill>
                        <a:schemeClr val="accent2"/>
                      </a:solidFill>
                      <a:prstDash val="sysDash"/>
                      <a:round/>
                      <a:headEnd type="none" w="med" len="med"/>
                      <a:tailEnd type="none" w="med" len="med"/>
                    </a:lnL>
                    <a:lnR w="12700" cmpd="sng">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41.71</a:t>
                      </a:r>
                      <a:r>
                        <a:rPr lang="en-US" sz="900" b="1" dirty="0"/>
                        <a:t>%</a:t>
                      </a:r>
                      <a:endParaRPr lang="en-US" sz="1200" b="1" dirty="0"/>
                    </a:p>
                  </a:txBody>
                  <a:tcPr marL="97536" marR="0" marT="0" marB="0" anchor="ctr">
                    <a:lnL w="12700" cmpd="sng">
                      <a:noFill/>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4209088"/>
                  </a:ext>
                </a:extLst>
              </a:tr>
              <a:tr h="329184">
                <a:tc>
                  <a:txBody>
                    <a:bodyPr/>
                    <a:lstStyle/>
                    <a:p>
                      <a:r>
                        <a:rPr lang="en-US" sz="1300" b="1" dirty="0"/>
                        <a:t>Measurement Year 3 </a:t>
                      </a:r>
                    </a:p>
                    <a:p>
                      <a:r>
                        <a:rPr lang="en-US" sz="1300" b="1" dirty="0">
                          <a:solidFill>
                            <a:schemeClr val="accent2"/>
                          </a:solidFill>
                        </a:rPr>
                        <a:t>(DE / LIS &lt; 50%)</a:t>
                      </a:r>
                    </a:p>
                  </a:txBody>
                  <a:tcPr marL="12192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dirty="0"/>
                    </a:p>
                  </a:txBody>
                  <a:tcPr marL="97536"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16.21</a:t>
                      </a:r>
                      <a:r>
                        <a:rPr lang="en-US" sz="900" b="1" dirty="0"/>
                        <a:t>%</a:t>
                      </a:r>
                      <a:endParaRPr lang="en-US" sz="1200" b="1" dirty="0"/>
                    </a:p>
                  </a:txBody>
                  <a:tcPr marL="0" marR="0" marT="0" marB="0" anchor="ctr">
                    <a:lnL w="12700" cmpd="sng">
                      <a:noFill/>
                    </a:lnL>
                    <a:lnR w="28575" cap="flat" cmpd="sng" algn="ctr">
                      <a:solidFill>
                        <a:schemeClr val="accent2"/>
                      </a:solidFill>
                      <a:prstDash val="sysDash"/>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21.17</a:t>
                      </a:r>
                      <a:r>
                        <a:rPr lang="en-US" sz="900" b="1" dirty="0"/>
                        <a:t>%</a:t>
                      </a:r>
                      <a:endParaRPr lang="en-US" sz="1200" b="1" dirty="0"/>
                    </a:p>
                  </a:txBody>
                  <a:tcPr marL="97536" marR="0" marT="0" marB="0" anchor="ctr">
                    <a:lnL w="28575" cap="flat" cmpd="sng" algn="ctr">
                      <a:solidFill>
                        <a:schemeClr val="accent2"/>
                      </a:solidFill>
                      <a:prstDash val="sysDash"/>
                      <a:round/>
                      <a:headEnd type="none" w="med" len="med"/>
                      <a:tailEnd type="none" w="med" len="med"/>
                    </a:lnL>
                    <a:lnR w="28575" cap="flat" cmpd="sng" algn="ctr">
                      <a:solidFill>
                        <a:schemeClr val="accent2"/>
                      </a:solidFill>
                      <a:prstDash val="sysDash"/>
                      <a:round/>
                      <a:headEnd type="none" w="med" len="med"/>
                      <a:tailEnd type="none" w="med" len="med"/>
                    </a:lnR>
                    <a:lnT w="12700" cmpd="sng">
                      <a:noFill/>
                    </a:lnT>
                    <a:lnB w="28575" cap="flat" cmpd="sng" algn="ctr">
                      <a:solidFill>
                        <a:schemeClr val="accent2"/>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29.44</a:t>
                      </a:r>
                      <a:r>
                        <a:rPr lang="en-US" sz="900" b="1" dirty="0"/>
                        <a:t>%</a:t>
                      </a:r>
                      <a:endParaRPr lang="en-US" sz="1200" b="1" dirty="0"/>
                    </a:p>
                  </a:txBody>
                  <a:tcPr marL="60960" marR="60960" marT="60960" marB="60960" anchor="ctr">
                    <a:lnL w="28575" cap="flat" cmpd="sng" algn="ctr">
                      <a:solidFill>
                        <a:schemeClr val="accent2"/>
                      </a:solidFill>
                      <a:prstDash val="sysDash"/>
                      <a:round/>
                      <a:headEnd type="none" w="med" len="med"/>
                      <a:tailEnd type="none" w="med" len="med"/>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36.88</a:t>
                      </a:r>
                      <a:r>
                        <a:rPr lang="en-US" sz="900" b="1" dirty="0"/>
                        <a:t>%</a:t>
                      </a:r>
                      <a:endParaRPr lang="en-US" sz="1200" b="1" dirty="0"/>
                    </a:p>
                  </a:txBody>
                  <a:tcPr marL="97536" marR="0" marT="0" marB="0" anchor="ctr">
                    <a:lnL w="12700" cmpd="sng">
                      <a:noFill/>
                    </a:lnL>
                    <a:lnR w="12700" cap="flat" cmpd="sng" algn="ctr">
                      <a:no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062527"/>
                  </a:ext>
                </a:extLst>
              </a:tr>
            </a:tbl>
          </a:graphicData>
        </a:graphic>
      </p:graphicFrame>
      <p:sp>
        <p:nvSpPr>
          <p:cNvPr id="13" name="Text Placeholder 3">
            <a:extLst>
              <a:ext uri="{FF2B5EF4-FFF2-40B4-BE49-F238E27FC236}">
                <a16:creationId xmlns:a16="http://schemas.microsoft.com/office/drawing/2014/main" id="{C7EE8A1B-0D9B-43D5-AD25-4958286AD0B8}"/>
              </a:ext>
            </a:extLst>
          </p:cNvPr>
          <p:cNvSpPr txBox="1">
            <a:spLocks/>
          </p:cNvSpPr>
          <p:nvPr/>
        </p:nvSpPr>
        <p:spPr>
          <a:xfrm>
            <a:off x="838200" y="5530288"/>
            <a:ext cx="2573216" cy="132771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1070" baseline="30000" dirty="0">
                <a:solidFill>
                  <a:schemeClr val="tx2">
                    <a:lumMod val="75000"/>
                  </a:schemeClr>
                </a:solidFill>
              </a:rPr>
              <a:t>1</a:t>
            </a:r>
            <a:r>
              <a:rPr lang="en-US" sz="1070" dirty="0">
                <a:solidFill>
                  <a:schemeClr val="tx2">
                    <a:lumMod val="75000"/>
                  </a:schemeClr>
                </a:solidFill>
                <a:hlinkClick r:id="rId3">
                  <a:extLst>
                    <a:ext uri="{A12FA001-AC4F-418D-AE19-62706E023703}">
                      <ahyp:hlinkClr xmlns:ahyp="http://schemas.microsoft.com/office/drawing/2018/hyperlinkcolor" val="tx"/>
                    </a:ext>
                  </a:extLst>
                </a:hlinkClick>
              </a:rPr>
              <a:t>https://innovation.cms.gov/media/document/esrd-model-my1-benchmarks/</a:t>
            </a:r>
            <a:r>
              <a:rPr lang="en-US" sz="1070" dirty="0">
                <a:solidFill>
                  <a:schemeClr val="tx2">
                    <a:lumMod val="75000"/>
                  </a:schemeClr>
                </a:solidFill>
              </a:rPr>
              <a:t> accessed online, 7/13/2021.</a:t>
            </a:r>
          </a:p>
          <a:p>
            <a:pPr marL="0" indent="0">
              <a:buNone/>
            </a:pPr>
            <a:r>
              <a:rPr lang="en-US" sz="1070" baseline="30000" dirty="0">
                <a:solidFill>
                  <a:schemeClr val="tx2">
                    <a:lumMod val="75000"/>
                  </a:schemeClr>
                </a:solidFill>
              </a:rPr>
              <a:t>2</a:t>
            </a:r>
            <a:r>
              <a:rPr lang="en-US" sz="1070" dirty="0">
                <a:solidFill>
                  <a:schemeClr val="tx2">
                    <a:lumMod val="75000"/>
                  </a:schemeClr>
                </a:solidFill>
                <a:hlinkClick r:id="rId4">
                  <a:extLst>
                    <a:ext uri="{A12FA001-AC4F-418D-AE19-62706E023703}">
                      <ahyp:hlinkClr xmlns:ahyp="http://schemas.microsoft.com/office/drawing/2018/hyperlinkcolor" val="tx"/>
                    </a:ext>
                  </a:extLst>
                </a:hlinkClick>
              </a:rPr>
              <a:t>https://innovation.cms.gov/media/document/esrd-model-my2-benchmarks</a:t>
            </a:r>
            <a:r>
              <a:rPr lang="en-US" sz="1070" dirty="0">
                <a:solidFill>
                  <a:schemeClr val="tx2">
                    <a:lumMod val="75000"/>
                  </a:schemeClr>
                </a:solidFill>
              </a:rPr>
              <a:t> accessed online, 7/13/2021.</a:t>
            </a:r>
          </a:p>
          <a:p>
            <a:pPr marL="0" indent="0">
              <a:buNone/>
            </a:pPr>
            <a:r>
              <a:rPr lang="en-US" sz="1070" baseline="30000" dirty="0">
                <a:solidFill>
                  <a:schemeClr val="tx2">
                    <a:lumMod val="75000"/>
                  </a:schemeClr>
                </a:solidFill>
              </a:rPr>
              <a:t>3</a:t>
            </a:r>
            <a:r>
              <a:rPr lang="en-US" sz="1070" dirty="0">
                <a:solidFill>
                  <a:schemeClr val="tx2">
                    <a:lumMod val="75000"/>
                  </a:schemeClr>
                </a:solidFill>
                <a:hlinkClick r:id="rId5">
                  <a:extLst>
                    <a:ext uri="{A12FA001-AC4F-418D-AE19-62706E023703}">
                      <ahyp:hlinkClr xmlns:ahyp="http://schemas.microsoft.com/office/drawing/2018/hyperlinkcolor" val="tx"/>
                    </a:ext>
                  </a:extLst>
                </a:hlinkClick>
              </a:rPr>
              <a:t>https://innovation.cms.gov/media/document/esrd-model-my3-benchmarks </a:t>
            </a:r>
            <a:r>
              <a:rPr lang="en-US" sz="1070" dirty="0">
                <a:solidFill>
                  <a:schemeClr val="tx2">
                    <a:lumMod val="75000"/>
                  </a:schemeClr>
                </a:solidFill>
              </a:rPr>
              <a:t>accessed online, 11/30/2021</a:t>
            </a:r>
          </a:p>
        </p:txBody>
      </p:sp>
    </p:spTree>
    <p:extLst>
      <p:ext uri="{BB962C8B-B14F-4D97-AF65-F5344CB8AC3E}">
        <p14:creationId xmlns:p14="http://schemas.microsoft.com/office/powerpoint/2010/main" val="69763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9A6198-4BFE-4352-89AB-796FC78ADFE9}"/>
              </a:ext>
            </a:extLst>
          </p:cNvPr>
          <p:cNvSpPr>
            <a:spLocks noGrp="1"/>
          </p:cNvSpPr>
          <p:nvPr>
            <p:ph idx="1"/>
          </p:nvPr>
        </p:nvSpPr>
        <p:spPr>
          <a:xfrm>
            <a:off x="838199" y="1955111"/>
            <a:ext cx="4771293" cy="4329240"/>
          </a:xfrm>
        </p:spPr>
        <p:txBody>
          <a:bodyPr/>
          <a:lstStyle/>
          <a:p>
            <a:r>
              <a:rPr lang="en-US" dirty="0"/>
              <a:t>Achievement benchmarks are released 1 month before each measurement year</a:t>
            </a:r>
          </a:p>
          <a:p>
            <a:r>
              <a:rPr lang="en-US" sz="1800" dirty="0"/>
              <a:t>Achievement benchmarks will increase 10% every other benchmark year and stratified into two groups by the proportion of beneficiaries who were Dual-Eligible for Medicare and Medicaid or received the Low-Income Subsidy</a:t>
            </a:r>
          </a:p>
        </p:txBody>
      </p:sp>
      <p:sp>
        <p:nvSpPr>
          <p:cNvPr id="7" name="Text Placeholder 6">
            <a:extLst>
              <a:ext uri="{FF2B5EF4-FFF2-40B4-BE49-F238E27FC236}">
                <a16:creationId xmlns:a16="http://schemas.microsoft.com/office/drawing/2014/main" id="{E9650481-EC1E-4616-B675-1FF8DA71409F}"/>
              </a:ext>
            </a:extLst>
          </p:cNvPr>
          <p:cNvSpPr>
            <a:spLocks noGrp="1"/>
          </p:cNvSpPr>
          <p:nvPr>
            <p:ph type="body" sz="quarter" idx="17"/>
          </p:nvPr>
        </p:nvSpPr>
        <p:spPr>
          <a:xfrm>
            <a:off x="838198" y="1414436"/>
            <a:ext cx="10515602" cy="352370"/>
          </a:xfrm>
        </p:spPr>
        <p:txBody>
          <a:bodyPr/>
          <a:lstStyle/>
          <a:p>
            <a:r>
              <a:rPr lang="en-US" dirty="0">
                <a:solidFill>
                  <a:schemeClr val="tx1"/>
                </a:solidFill>
                <a:latin typeface="Arial Black" panose="020B0A04020102020204" pitchFamily="34" charset="0"/>
              </a:rPr>
              <a:t>Home Dialysis</a:t>
            </a:r>
            <a:r>
              <a:rPr lang="en-US" dirty="0">
                <a:solidFill>
                  <a:schemeClr val="tx1"/>
                </a:solidFill>
              </a:rPr>
              <a:t> Percentiles for Managing Clinicians</a:t>
            </a:r>
            <a:r>
              <a:rPr lang="en-US" baseline="30000" dirty="0">
                <a:solidFill>
                  <a:schemeClr val="tx1"/>
                </a:solidFill>
              </a:rPr>
              <a:t>1-3</a:t>
            </a:r>
            <a:endParaRPr lang="en-US" dirty="0">
              <a:solidFill>
                <a:schemeClr val="tx1"/>
              </a:solidFill>
            </a:endParaRPr>
          </a:p>
        </p:txBody>
      </p:sp>
      <p:sp>
        <p:nvSpPr>
          <p:cNvPr id="5" name="Title 4">
            <a:extLst>
              <a:ext uri="{FF2B5EF4-FFF2-40B4-BE49-F238E27FC236}">
                <a16:creationId xmlns:a16="http://schemas.microsoft.com/office/drawing/2014/main" id="{D249D8EF-1731-484D-A7D3-2D53E439C1DF}"/>
              </a:ext>
            </a:extLst>
          </p:cNvPr>
          <p:cNvSpPr>
            <a:spLocks noGrp="1"/>
          </p:cNvSpPr>
          <p:nvPr>
            <p:ph type="title"/>
          </p:nvPr>
        </p:nvSpPr>
        <p:spPr>
          <a:xfrm>
            <a:off x="838198" y="749015"/>
            <a:ext cx="10515601" cy="576470"/>
          </a:xfrm>
        </p:spPr>
        <p:txBody>
          <a:bodyPr wrap="none"/>
          <a:lstStyle/>
          <a:p>
            <a:r>
              <a:rPr lang="en-US" sz="3200" dirty="0"/>
              <a:t>Non-ETC Participant Benchmarks</a:t>
            </a:r>
            <a:endParaRPr lang="en-US" sz="3600" dirty="0"/>
          </a:p>
        </p:txBody>
      </p:sp>
      <p:pic>
        <p:nvPicPr>
          <p:cNvPr id="9" name="Content Placeholder 5">
            <a:extLst>
              <a:ext uri="{FF2B5EF4-FFF2-40B4-BE49-F238E27FC236}">
                <a16:creationId xmlns:a16="http://schemas.microsoft.com/office/drawing/2014/main" id="{C97EA102-391A-4A4C-AA9E-977DDB14C89E}"/>
              </a:ext>
            </a:extLst>
          </p:cNvPr>
          <p:cNvPicPr>
            <a:picLocks noChangeAspect="1"/>
          </p:cNvPicPr>
          <p:nvPr/>
        </p:nvPicPr>
        <p:blipFill>
          <a:blip r:embed="rId2"/>
          <a:srcRect t="452" b="452"/>
          <a:stretch/>
        </p:blipFill>
        <p:spPr>
          <a:xfrm>
            <a:off x="3772027" y="1524180"/>
            <a:ext cx="8666162" cy="3044825"/>
          </a:xfrm>
          <a:prstGeom prst="rect">
            <a:avLst/>
          </a:prstGeom>
          <a:noFill/>
          <a:effectLst>
            <a:reflection blurRad="63500" stA="40000" endPos="29000" dir="5400000" sy="-100000" algn="bl" rotWithShape="0"/>
          </a:effectLst>
        </p:spPr>
      </p:pic>
      <p:sp>
        <p:nvSpPr>
          <p:cNvPr id="10" name="Text Placeholder 3">
            <a:extLst>
              <a:ext uri="{FF2B5EF4-FFF2-40B4-BE49-F238E27FC236}">
                <a16:creationId xmlns:a16="http://schemas.microsoft.com/office/drawing/2014/main" id="{96AF7CFB-916B-49DD-A6CE-E929B095667C}"/>
              </a:ext>
            </a:extLst>
          </p:cNvPr>
          <p:cNvSpPr txBox="1">
            <a:spLocks/>
          </p:cNvSpPr>
          <p:nvPr/>
        </p:nvSpPr>
        <p:spPr>
          <a:xfrm>
            <a:off x="838200" y="5530288"/>
            <a:ext cx="2573216" cy="132771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1070" baseline="30000" dirty="0">
                <a:solidFill>
                  <a:schemeClr val="tx2">
                    <a:lumMod val="75000"/>
                  </a:schemeClr>
                </a:solidFill>
              </a:rPr>
              <a:t>1</a:t>
            </a:r>
            <a:r>
              <a:rPr lang="en-US" sz="1070" dirty="0">
                <a:solidFill>
                  <a:schemeClr val="tx2">
                    <a:lumMod val="75000"/>
                  </a:schemeClr>
                </a:solidFill>
                <a:hlinkClick r:id="rId3">
                  <a:extLst>
                    <a:ext uri="{A12FA001-AC4F-418D-AE19-62706E023703}">
                      <ahyp:hlinkClr xmlns:ahyp="http://schemas.microsoft.com/office/drawing/2018/hyperlinkcolor" val="tx"/>
                    </a:ext>
                  </a:extLst>
                </a:hlinkClick>
              </a:rPr>
              <a:t>https://innovation.cms.gov/media/document/esrd-model-my1-benchmarks/</a:t>
            </a:r>
            <a:r>
              <a:rPr lang="en-US" sz="1070" dirty="0">
                <a:solidFill>
                  <a:schemeClr val="tx2">
                    <a:lumMod val="75000"/>
                  </a:schemeClr>
                </a:solidFill>
              </a:rPr>
              <a:t> accessed online, 7/13/2021.</a:t>
            </a:r>
          </a:p>
          <a:p>
            <a:pPr marL="0" indent="0">
              <a:buNone/>
            </a:pPr>
            <a:r>
              <a:rPr lang="en-US" sz="1070" baseline="30000" dirty="0">
                <a:solidFill>
                  <a:schemeClr val="tx2">
                    <a:lumMod val="75000"/>
                  </a:schemeClr>
                </a:solidFill>
              </a:rPr>
              <a:t>2</a:t>
            </a:r>
            <a:r>
              <a:rPr lang="en-US" sz="1070" dirty="0">
                <a:solidFill>
                  <a:schemeClr val="tx2">
                    <a:lumMod val="75000"/>
                  </a:schemeClr>
                </a:solidFill>
                <a:hlinkClick r:id="rId4">
                  <a:extLst>
                    <a:ext uri="{A12FA001-AC4F-418D-AE19-62706E023703}">
                      <ahyp:hlinkClr xmlns:ahyp="http://schemas.microsoft.com/office/drawing/2018/hyperlinkcolor" val="tx"/>
                    </a:ext>
                  </a:extLst>
                </a:hlinkClick>
              </a:rPr>
              <a:t>https://innovation.cms.gov/media/document/esrd-model-my2-benchmarks</a:t>
            </a:r>
            <a:r>
              <a:rPr lang="en-US" sz="1070" dirty="0">
                <a:solidFill>
                  <a:schemeClr val="tx2">
                    <a:lumMod val="75000"/>
                  </a:schemeClr>
                </a:solidFill>
              </a:rPr>
              <a:t> accessed online, 7/13/2021.</a:t>
            </a:r>
          </a:p>
          <a:p>
            <a:pPr marL="0" indent="0">
              <a:buNone/>
            </a:pPr>
            <a:r>
              <a:rPr lang="en-US" sz="1070" baseline="30000" dirty="0">
                <a:solidFill>
                  <a:schemeClr val="tx2">
                    <a:lumMod val="75000"/>
                  </a:schemeClr>
                </a:solidFill>
              </a:rPr>
              <a:t>3</a:t>
            </a:r>
            <a:r>
              <a:rPr lang="en-US" sz="1070" dirty="0">
                <a:solidFill>
                  <a:schemeClr val="tx2">
                    <a:lumMod val="75000"/>
                  </a:schemeClr>
                </a:solidFill>
                <a:hlinkClick r:id="rId5">
                  <a:extLst>
                    <a:ext uri="{A12FA001-AC4F-418D-AE19-62706E023703}">
                      <ahyp:hlinkClr xmlns:ahyp="http://schemas.microsoft.com/office/drawing/2018/hyperlinkcolor" val="tx"/>
                    </a:ext>
                  </a:extLst>
                </a:hlinkClick>
              </a:rPr>
              <a:t>https://innovation.cms.gov/media/document/esrd-model-my3-benchmarks </a:t>
            </a:r>
            <a:r>
              <a:rPr lang="en-US" sz="1070" dirty="0">
                <a:solidFill>
                  <a:schemeClr val="tx2">
                    <a:lumMod val="75000"/>
                  </a:schemeClr>
                </a:solidFill>
              </a:rPr>
              <a:t>accessed online, 11/30/2021</a:t>
            </a:r>
          </a:p>
        </p:txBody>
      </p:sp>
      <p:graphicFrame>
        <p:nvGraphicFramePr>
          <p:cNvPr id="12" name="Table 13">
            <a:extLst>
              <a:ext uri="{FF2B5EF4-FFF2-40B4-BE49-F238E27FC236}">
                <a16:creationId xmlns:a16="http://schemas.microsoft.com/office/drawing/2014/main" id="{1CF8C94B-1DB4-4AD4-9711-2639D1E57514}"/>
              </a:ext>
            </a:extLst>
          </p:cNvPr>
          <p:cNvGraphicFramePr>
            <a:graphicFrameLocks noGrp="1"/>
          </p:cNvGraphicFramePr>
          <p:nvPr>
            <p:extLst>
              <p:ext uri="{D42A27DB-BD31-4B8C-83A1-F6EECF244321}">
                <p14:modId xmlns:p14="http://schemas.microsoft.com/office/powerpoint/2010/main" val="3505908044"/>
              </p:ext>
            </p:extLst>
          </p:nvPr>
        </p:nvGraphicFramePr>
        <p:xfrm>
          <a:off x="4260823" y="4474224"/>
          <a:ext cx="5954918" cy="1855544"/>
        </p:xfrm>
        <a:graphic>
          <a:graphicData uri="http://schemas.openxmlformats.org/drawingml/2006/table">
            <a:tbl>
              <a:tblPr>
                <a:tableStyleId>{5C22544A-7EE6-4342-B048-85BDC9FD1C3A}</a:tableStyleId>
              </a:tblPr>
              <a:tblGrid>
                <a:gridCol w="2682240">
                  <a:extLst>
                    <a:ext uri="{9D8B030D-6E8A-4147-A177-3AD203B41FA5}">
                      <a16:colId xmlns:a16="http://schemas.microsoft.com/office/drawing/2014/main" val="138984784"/>
                    </a:ext>
                  </a:extLst>
                </a:gridCol>
                <a:gridCol w="542723">
                  <a:extLst>
                    <a:ext uri="{9D8B030D-6E8A-4147-A177-3AD203B41FA5}">
                      <a16:colId xmlns:a16="http://schemas.microsoft.com/office/drawing/2014/main" val="2184556256"/>
                    </a:ext>
                  </a:extLst>
                </a:gridCol>
                <a:gridCol w="596444">
                  <a:extLst>
                    <a:ext uri="{9D8B030D-6E8A-4147-A177-3AD203B41FA5}">
                      <a16:colId xmlns:a16="http://schemas.microsoft.com/office/drawing/2014/main" val="3487769377"/>
                    </a:ext>
                  </a:extLst>
                </a:gridCol>
                <a:gridCol w="687815">
                  <a:extLst>
                    <a:ext uri="{9D8B030D-6E8A-4147-A177-3AD203B41FA5}">
                      <a16:colId xmlns:a16="http://schemas.microsoft.com/office/drawing/2014/main" val="1433016198"/>
                    </a:ext>
                  </a:extLst>
                </a:gridCol>
                <a:gridCol w="670560">
                  <a:extLst>
                    <a:ext uri="{9D8B030D-6E8A-4147-A177-3AD203B41FA5}">
                      <a16:colId xmlns:a16="http://schemas.microsoft.com/office/drawing/2014/main" val="3528555091"/>
                    </a:ext>
                  </a:extLst>
                </a:gridCol>
                <a:gridCol w="775136">
                  <a:extLst>
                    <a:ext uri="{9D8B030D-6E8A-4147-A177-3AD203B41FA5}">
                      <a16:colId xmlns:a16="http://schemas.microsoft.com/office/drawing/2014/main" val="1106181020"/>
                    </a:ext>
                  </a:extLst>
                </a:gridCol>
              </a:tblGrid>
              <a:tr h="406400">
                <a:tc>
                  <a:txBody>
                    <a:bodyPr/>
                    <a:lstStyle/>
                    <a:p>
                      <a:r>
                        <a:rPr lang="en-US" sz="1300" b="1" dirty="0"/>
                        <a:t>Home Dialysis Benchmark </a:t>
                      </a:r>
                    </a:p>
                    <a:p>
                      <a:r>
                        <a:rPr lang="en-US" sz="1300" b="1" dirty="0"/>
                        <a:t>Percentile:</a:t>
                      </a:r>
                    </a:p>
                  </a:txBody>
                  <a:tcPr marL="12192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t>&lt;30</a:t>
                      </a:r>
                      <a:r>
                        <a:rPr lang="en-US" sz="1400" b="1" baseline="30000" dirty="0"/>
                        <a:t>th</a:t>
                      </a:r>
                      <a:endParaRPr lang="en-US" sz="1400" b="1" dirty="0"/>
                    </a:p>
                  </a:txBody>
                  <a:tcPr marL="0" marR="121920" marT="0" marB="0" anchor="ctr">
                    <a:lnL w="12700" cmpd="sng">
                      <a:noFill/>
                    </a:lnL>
                    <a:lnR w="12700" cmpd="sng">
                      <a:noFill/>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t>≥30</a:t>
                      </a:r>
                      <a:r>
                        <a:rPr lang="en-US" sz="1400" b="1" baseline="30000"/>
                        <a:t>th</a:t>
                      </a:r>
                      <a:endParaRPr lang="en-US" sz="1400" b="1"/>
                    </a:p>
                  </a:txBody>
                  <a:tcPr marL="0" marR="0" marT="0" marB="0" anchor="ctr">
                    <a:lnL w="12700" cmpd="sng">
                      <a:noFill/>
                    </a:lnL>
                    <a:lnR w="2857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t>≥50</a:t>
                      </a:r>
                      <a:r>
                        <a:rPr lang="en-US" sz="1400" b="1" baseline="30000" dirty="0"/>
                        <a:t>th</a:t>
                      </a:r>
                      <a:endParaRPr lang="en-US" sz="1400" b="1" dirty="0"/>
                    </a:p>
                  </a:txBody>
                  <a:tcPr marL="60960" marR="60960" marT="60960" marB="60960" anchor="ctr">
                    <a:lnL w="28575" cap="flat" cmpd="sng" algn="ctr">
                      <a:solidFill>
                        <a:schemeClr val="bg1">
                          <a:lumMod val="65000"/>
                        </a:schemeClr>
                      </a:solidFill>
                      <a:prstDash val="sysDash"/>
                      <a:round/>
                      <a:headEnd type="none" w="med" len="med"/>
                      <a:tailEnd type="none" w="med" len="med"/>
                    </a:lnL>
                    <a:lnR w="28575" cap="flat" cmpd="sng" algn="ctr">
                      <a:solidFill>
                        <a:schemeClr val="bg1">
                          <a:lumMod val="65000"/>
                        </a:schemeClr>
                      </a:solidFill>
                      <a:prstDash val="sysDash"/>
                      <a:round/>
                      <a:headEnd type="none" w="med" len="med"/>
                      <a:tailEnd type="none" w="med" len="med"/>
                    </a:lnR>
                    <a:lnT w="28575" cap="flat" cmpd="sng" algn="ctr">
                      <a:solidFill>
                        <a:schemeClr val="bg1">
                          <a:lumMod val="65000"/>
                        </a:schemeClr>
                      </a:solidFill>
                      <a:prstDash val="sysDash"/>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400" b="1" dirty="0"/>
                        <a:t>≥75</a:t>
                      </a:r>
                      <a:r>
                        <a:rPr lang="en-US" sz="1400" b="1" baseline="30000" dirty="0"/>
                        <a:t>th</a:t>
                      </a:r>
                      <a:endParaRPr lang="en-US" sz="1400" b="1" dirty="0"/>
                    </a:p>
                  </a:txBody>
                  <a:tcPr marL="60960" marR="60960" marT="60960" marB="60960" anchor="ctr">
                    <a:lnL w="28575" cap="flat" cmpd="sng" algn="ctr">
                      <a:solidFill>
                        <a:schemeClr val="bg1">
                          <a:lumMod val="65000"/>
                        </a:schemeClr>
                      </a:solidFill>
                      <a:prstDash val="sysDash"/>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a:t>≥90</a:t>
                      </a:r>
                      <a:r>
                        <a:rPr lang="en-US" sz="1400" b="1" baseline="30000"/>
                        <a:t>th</a:t>
                      </a:r>
                      <a:endParaRPr lang="en-US" sz="1400" b="1"/>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632662"/>
                  </a:ext>
                </a:extLst>
              </a:tr>
              <a:tr h="327480">
                <a:tc>
                  <a:txBody>
                    <a:bodyPr/>
                    <a:lstStyle/>
                    <a:p>
                      <a:r>
                        <a:rPr lang="en-US" sz="1300" b="1" dirty="0"/>
                        <a:t>Measurement Year 1</a:t>
                      </a:r>
                      <a:endParaRPr lang="en-US" sz="1300" b="1" baseline="30000" dirty="0"/>
                    </a:p>
                  </a:txBody>
                  <a:tcPr marL="1219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dirty="0"/>
                    </a:p>
                  </a:txBody>
                  <a:tcPr marL="97536" marR="0" marT="0" marB="0" anchor="ctr">
                    <a:lnL w="12700" cap="flat" cmpd="sng" algn="ctr">
                      <a:noFill/>
                      <a:prstDash val="solid"/>
                      <a:round/>
                      <a:headEnd type="none" w="med" len="med"/>
                      <a:tailEnd type="none" w="med" len="med"/>
                    </a:lnL>
                    <a:lnR w="12700" cmpd="sng">
                      <a:noFill/>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5.44</a:t>
                      </a:r>
                      <a:r>
                        <a:rPr lang="en-US" sz="900" b="1" dirty="0"/>
                        <a:t>%</a:t>
                      </a:r>
                      <a:endParaRPr lang="en-US" sz="1200" b="1" dirty="0"/>
                    </a:p>
                  </a:txBody>
                  <a:tcPr marL="0" marR="0" marT="0" marB="0" anchor="ctr">
                    <a:lnL w="12700" cmpd="sng">
                      <a:noFill/>
                    </a:lnL>
                    <a:lnR w="28575" cap="flat" cmpd="sng" algn="ctr">
                      <a:solidFill>
                        <a:schemeClr val="bg1">
                          <a:lumMod val="65000"/>
                        </a:schemeClr>
                      </a:solid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10.15</a:t>
                      </a:r>
                      <a:r>
                        <a:rPr lang="en-US" sz="900" b="1" dirty="0"/>
                        <a:t>%</a:t>
                      </a:r>
                      <a:endParaRPr lang="en-US" sz="1200" b="1" dirty="0"/>
                    </a:p>
                  </a:txBody>
                  <a:tcPr marL="97536" marR="0" marT="0" marB="0" anchor="ctr">
                    <a:lnL w="28575" cap="flat" cmpd="sng" algn="ctr">
                      <a:solidFill>
                        <a:schemeClr val="bg1">
                          <a:lumMod val="65000"/>
                        </a:schemeClr>
                      </a:solidFill>
                      <a:prstDash val="sysDash"/>
                      <a:round/>
                      <a:headEnd type="none" w="med" len="med"/>
                      <a:tailEnd type="none" w="med" len="med"/>
                    </a:lnL>
                    <a:lnR w="28575" cap="flat" cmpd="sng" algn="ctr">
                      <a:solidFill>
                        <a:schemeClr val="bg1">
                          <a:lumMod val="65000"/>
                        </a:schemeClr>
                      </a:solidFill>
                      <a:prstDash val="sysDash"/>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t>16.38</a:t>
                      </a:r>
                      <a:r>
                        <a:rPr lang="en-US" sz="900" b="1" dirty="0"/>
                        <a:t>%</a:t>
                      </a:r>
                      <a:endParaRPr lang="en-US" sz="1200" b="1" dirty="0"/>
                    </a:p>
                  </a:txBody>
                  <a:tcPr marL="60960" marR="60960" marT="60960" marB="60960" anchor="ctr">
                    <a:lnL w="28575" cap="flat" cmpd="sng" algn="ctr">
                      <a:solidFill>
                        <a:schemeClr val="bg1">
                          <a:lumMod val="65000"/>
                        </a:schemeClr>
                      </a:solidFill>
                      <a:prstDash val="sysDash"/>
                      <a:round/>
                      <a:headEnd type="none" w="med" len="med"/>
                      <a:tailEnd type="none" w="med" len="med"/>
                    </a:lnL>
                    <a:lnR w="12700" cmpd="sng">
                      <a:noFill/>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23.68</a:t>
                      </a:r>
                      <a:r>
                        <a:rPr lang="en-US" sz="900" b="1" dirty="0"/>
                        <a:t>%</a:t>
                      </a:r>
                      <a:endParaRPr lang="en-US" sz="1200" b="1" dirty="0"/>
                    </a:p>
                  </a:txBody>
                  <a:tcPr marL="97536" marR="0" marT="0" marB="0" anchor="ctr">
                    <a:lnL w="12700" cmpd="sng">
                      <a:noFill/>
                    </a:lnL>
                    <a:lnR w="12700" cap="flat" cmpd="sng" algn="ctr">
                      <a:no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721534"/>
                  </a:ext>
                </a:extLst>
              </a:tr>
              <a:tr h="329184">
                <a:tc>
                  <a:txBody>
                    <a:bodyPr/>
                    <a:lstStyle/>
                    <a:p>
                      <a:r>
                        <a:rPr lang="en-US" sz="1300" b="1" dirty="0"/>
                        <a:t>Measurement Year 2</a:t>
                      </a:r>
                    </a:p>
                  </a:txBody>
                  <a:tcPr marL="121920" marR="0" marT="0" marB="0" anchor="ctr">
                    <a:lnL w="12700" cap="flat" cmpd="sng" algn="ctr">
                      <a:no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dirty="0"/>
                    </a:p>
                  </a:txBody>
                  <a:tcPr marL="97536" marR="0" marT="0" marB="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6.33</a:t>
                      </a:r>
                      <a:r>
                        <a:rPr lang="en-US" sz="900" b="1" dirty="0"/>
                        <a:t>%</a:t>
                      </a:r>
                      <a:endParaRPr lang="en-US" sz="1200" b="1" dirty="0"/>
                    </a:p>
                  </a:txBody>
                  <a:tcPr marL="0" marR="0" marT="0" marB="0" anchor="ctr">
                    <a:lnL w="12700" cmpd="sng">
                      <a:noFill/>
                    </a:lnL>
                    <a:lnR w="28575" cap="flat" cmpd="sng" algn="ctr">
                      <a:solidFill>
                        <a:schemeClr val="bg1">
                          <a:lumMod val="65000"/>
                        </a:schemeClr>
                      </a:solidFill>
                      <a:prstDash val="sysDash"/>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10.85</a:t>
                      </a:r>
                      <a:r>
                        <a:rPr lang="en-US" sz="900" b="1" dirty="0"/>
                        <a:t>%</a:t>
                      </a:r>
                      <a:endParaRPr lang="en-US" sz="1200" b="1" dirty="0"/>
                    </a:p>
                  </a:txBody>
                  <a:tcPr marL="97536" marR="0" marT="0" marB="0" anchor="ctr">
                    <a:lnL w="28575" cap="flat" cmpd="sng" algn="ctr">
                      <a:solidFill>
                        <a:schemeClr val="bg1">
                          <a:lumMod val="65000"/>
                        </a:schemeClr>
                      </a:solidFill>
                      <a:prstDash val="sysDash"/>
                      <a:round/>
                      <a:headEnd type="none" w="med" len="med"/>
                      <a:tailEnd type="none" w="med" len="med"/>
                    </a:lnL>
                    <a:lnR w="28575" cap="flat" cmpd="sng" algn="ctr">
                      <a:solidFill>
                        <a:schemeClr val="bg1">
                          <a:lumMod val="65000"/>
                        </a:schemeClr>
                      </a:solidFill>
                      <a:prstDash val="sysDash"/>
                      <a:round/>
                      <a:headEnd type="none" w="med" len="med"/>
                      <a:tailEnd type="none" w="med" len="med"/>
                    </a:lnR>
                    <a:lnT w="6350" cap="flat" cmpd="sng" algn="ctr">
                      <a:solidFill>
                        <a:schemeClr val="tx2"/>
                      </a:solidFill>
                      <a:prstDash val="solid"/>
                      <a:round/>
                      <a:headEnd type="none" w="med" len="med"/>
                      <a:tailEnd type="none" w="med" len="med"/>
                    </a:lnT>
                    <a:lnB w="28575" cap="flat" cmpd="sng" algn="ctr">
                      <a:solidFill>
                        <a:schemeClr val="accent2"/>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200" b="1" dirty="0"/>
                        <a:t>17.20</a:t>
                      </a:r>
                      <a:r>
                        <a:rPr lang="en-US" sz="900" b="1" dirty="0"/>
                        <a:t>%</a:t>
                      </a:r>
                      <a:endParaRPr lang="en-US" sz="1200" b="1" dirty="0"/>
                    </a:p>
                  </a:txBody>
                  <a:tcPr marL="60960" marR="60960" marT="60960" marB="60960" anchor="ctr">
                    <a:lnL w="28575" cap="flat" cmpd="sng" algn="ctr">
                      <a:solidFill>
                        <a:schemeClr val="bg1">
                          <a:lumMod val="65000"/>
                        </a:schemeClr>
                      </a:solidFill>
                      <a:prstDash val="sysDash"/>
                      <a:round/>
                      <a:headEnd type="none" w="med" len="med"/>
                      <a:tailEnd type="none" w="med" len="med"/>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24.64</a:t>
                      </a:r>
                      <a:r>
                        <a:rPr lang="en-US" sz="900" b="1" dirty="0"/>
                        <a:t>%</a:t>
                      </a:r>
                      <a:endParaRPr lang="en-US" sz="1200" b="1" dirty="0"/>
                    </a:p>
                  </a:txBody>
                  <a:tcPr marL="97536" marR="0" marT="0" marB="0" anchor="ctr">
                    <a:lnL w="12700" cmpd="sng">
                      <a:noFill/>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8068291"/>
                  </a:ext>
                </a:extLst>
              </a:tr>
              <a:tr h="329184">
                <a:tc>
                  <a:txBody>
                    <a:bodyPr/>
                    <a:lstStyle/>
                    <a:p>
                      <a:r>
                        <a:rPr lang="en-US" sz="1300" b="1" dirty="0"/>
                        <a:t>Measurement Year 3 </a:t>
                      </a:r>
                    </a:p>
                    <a:p>
                      <a:r>
                        <a:rPr lang="en-US" sz="1300" b="1" dirty="0">
                          <a:solidFill>
                            <a:schemeClr val="accent2"/>
                          </a:solidFill>
                        </a:rPr>
                        <a:t>(DE / LIS ≥ 50%)</a:t>
                      </a:r>
                    </a:p>
                  </a:txBody>
                  <a:tcPr marL="121920" marR="0" marT="0" marB="0" anchor="ctr">
                    <a:lnL w="12700" cap="flat" cmpd="sng" algn="ctr">
                      <a:noFill/>
                      <a:prstDash val="solid"/>
                      <a:round/>
                      <a:headEnd type="none" w="med" len="med"/>
                      <a:tailEnd type="none" w="med" len="med"/>
                    </a:lnL>
                    <a:lnR w="12700" cmpd="sng">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dirty="0"/>
                    </a:p>
                  </a:txBody>
                  <a:tcPr marL="97536" marR="0" marT="0" marB="0" anchor="ctr">
                    <a:lnL w="12700" cmpd="sng">
                      <a:noFill/>
                    </a:lnL>
                    <a:lnR w="12700" cmpd="sng">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4.54</a:t>
                      </a:r>
                      <a:r>
                        <a:rPr lang="en-US" sz="900" b="1" dirty="0"/>
                        <a:t>%</a:t>
                      </a:r>
                      <a:endParaRPr lang="en-US" sz="1200" b="1" dirty="0"/>
                    </a:p>
                  </a:txBody>
                  <a:tcPr marL="0" marR="0" marT="0" marB="0" anchor="ctr">
                    <a:lnL w="12700" cmpd="sng">
                      <a:noFill/>
                    </a:lnL>
                    <a:lnR w="28575" cap="flat" cmpd="sng" algn="ctr">
                      <a:solidFill>
                        <a:schemeClr val="accent2"/>
                      </a:solidFill>
                      <a:prstDash val="sysDash"/>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9.81</a:t>
                      </a:r>
                      <a:r>
                        <a:rPr lang="en-US" sz="900" b="1" dirty="0"/>
                        <a:t>%</a:t>
                      </a:r>
                      <a:endParaRPr lang="en-US" sz="1200" b="1" dirty="0"/>
                    </a:p>
                  </a:txBody>
                  <a:tcPr marL="97536" marR="0" marT="0" marB="0" anchor="ctr">
                    <a:lnL w="28575" cap="flat" cmpd="sng" algn="ctr">
                      <a:solidFill>
                        <a:schemeClr val="accent2"/>
                      </a:solidFill>
                      <a:prstDash val="sysDash"/>
                      <a:round/>
                      <a:headEnd type="none" w="med" len="med"/>
                      <a:tailEnd type="none" w="med" len="med"/>
                    </a:lnL>
                    <a:lnR w="28575" cap="flat" cmpd="sng" algn="ctr">
                      <a:solidFill>
                        <a:schemeClr val="accent2"/>
                      </a:solidFill>
                      <a:prstDash val="sysDash"/>
                      <a:round/>
                      <a:headEnd type="none" w="med" len="med"/>
                      <a:tailEnd type="none" w="med" len="med"/>
                    </a:lnR>
                    <a:lnT w="28575" cap="flat" cmpd="sng" algn="ctr">
                      <a:solidFill>
                        <a:schemeClr val="accent2"/>
                      </a:solidFill>
                      <a:prstDash val="sysDash"/>
                      <a:round/>
                      <a:headEnd type="none" w="med" len="med"/>
                      <a:tailEnd type="none" w="med" len="med"/>
                    </a:lnT>
                    <a:lnB w="28575"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17.15</a:t>
                      </a:r>
                      <a:r>
                        <a:rPr lang="en-US" sz="900" b="1" dirty="0"/>
                        <a:t>%</a:t>
                      </a:r>
                      <a:endParaRPr lang="en-US" sz="1200" b="1" dirty="0"/>
                    </a:p>
                  </a:txBody>
                  <a:tcPr marL="60960" marR="60960" marT="60960" marB="60960" anchor="ctr">
                    <a:lnL w="28575" cap="flat" cmpd="sng" algn="ctr">
                      <a:solidFill>
                        <a:schemeClr val="accent2"/>
                      </a:solidFill>
                      <a:prstDash val="sysDash"/>
                      <a:round/>
                      <a:headEnd type="none" w="med" len="med"/>
                      <a:tailEnd type="none" w="med" len="med"/>
                    </a:lnL>
                    <a:lnR w="12700" cmpd="sng">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25.07</a:t>
                      </a:r>
                      <a:r>
                        <a:rPr lang="en-US" sz="900" b="1" dirty="0"/>
                        <a:t>%</a:t>
                      </a:r>
                      <a:endParaRPr lang="en-US" sz="1200" b="1" dirty="0"/>
                    </a:p>
                  </a:txBody>
                  <a:tcPr marL="97536" marR="0" marT="0" marB="0" anchor="ctr">
                    <a:lnL w="12700" cmpd="sng">
                      <a:noFill/>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4209088"/>
                  </a:ext>
                </a:extLst>
              </a:tr>
              <a:tr h="329184">
                <a:tc>
                  <a:txBody>
                    <a:bodyPr/>
                    <a:lstStyle/>
                    <a:p>
                      <a:r>
                        <a:rPr lang="en-US" sz="1300" b="1" dirty="0"/>
                        <a:t>Measurement Year 3 </a:t>
                      </a:r>
                    </a:p>
                    <a:p>
                      <a:r>
                        <a:rPr lang="en-US" sz="1300" b="1" dirty="0">
                          <a:solidFill>
                            <a:schemeClr val="accent2"/>
                          </a:solidFill>
                        </a:rPr>
                        <a:t>(DE / LIS &lt; 50%)</a:t>
                      </a:r>
                    </a:p>
                  </a:txBody>
                  <a:tcPr marL="12192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dirty="0"/>
                    </a:p>
                  </a:txBody>
                  <a:tcPr marL="97536"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9.40</a:t>
                      </a:r>
                      <a:r>
                        <a:rPr lang="en-US" sz="900" b="1" dirty="0"/>
                        <a:t>%</a:t>
                      </a:r>
                      <a:endParaRPr lang="en-US" sz="1200" b="1" dirty="0"/>
                    </a:p>
                  </a:txBody>
                  <a:tcPr marL="0" marR="0" marT="0" marB="0" anchor="ctr">
                    <a:lnL w="12700" cmpd="sng">
                      <a:noFill/>
                    </a:lnL>
                    <a:lnR w="28575" cap="flat" cmpd="sng" algn="ctr">
                      <a:solidFill>
                        <a:schemeClr val="accent2"/>
                      </a:solidFill>
                      <a:prstDash val="sysDash"/>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14.89</a:t>
                      </a:r>
                      <a:r>
                        <a:rPr lang="en-US" sz="900" b="1" dirty="0"/>
                        <a:t>%</a:t>
                      </a:r>
                      <a:endParaRPr lang="en-US" sz="1200" b="1" dirty="0"/>
                    </a:p>
                  </a:txBody>
                  <a:tcPr marL="97536" marR="0" marT="0" marB="0" anchor="ctr">
                    <a:lnL w="28575" cap="flat" cmpd="sng" algn="ctr">
                      <a:solidFill>
                        <a:schemeClr val="accent2"/>
                      </a:solidFill>
                      <a:prstDash val="sysDash"/>
                      <a:round/>
                      <a:headEnd type="none" w="med" len="med"/>
                      <a:tailEnd type="none" w="med" len="med"/>
                    </a:lnL>
                    <a:lnR w="28575" cap="flat" cmpd="sng" algn="ctr">
                      <a:solidFill>
                        <a:schemeClr val="accent2"/>
                      </a:solidFill>
                      <a:prstDash val="sysDash"/>
                      <a:round/>
                      <a:headEnd type="none" w="med" len="med"/>
                      <a:tailEnd type="none" w="med" len="med"/>
                    </a:lnR>
                    <a:lnT w="12700" cmpd="sng">
                      <a:noFill/>
                    </a:lnT>
                    <a:lnB w="28575" cap="flat" cmpd="sng" algn="ctr">
                      <a:solidFill>
                        <a:schemeClr val="accent2"/>
                      </a:solidFill>
                      <a:prstDash val="sys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21.39</a:t>
                      </a:r>
                      <a:r>
                        <a:rPr lang="en-US" sz="900" b="1" dirty="0"/>
                        <a:t>%</a:t>
                      </a:r>
                      <a:endParaRPr lang="en-US" sz="1200" b="1" dirty="0"/>
                    </a:p>
                  </a:txBody>
                  <a:tcPr marL="60960" marR="60960" marT="60960" marB="60960" anchor="ctr">
                    <a:lnL w="28575" cap="flat" cmpd="sng" algn="ctr">
                      <a:solidFill>
                        <a:schemeClr val="accent2"/>
                      </a:solidFill>
                      <a:prstDash val="sysDash"/>
                      <a:round/>
                      <a:headEnd type="none" w="med" len="med"/>
                      <a:tailEnd type="none" w="med" len="med"/>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sz="1200" b="1" dirty="0"/>
                        <a:t>29.81</a:t>
                      </a:r>
                      <a:r>
                        <a:rPr lang="en-US" sz="900" b="1" dirty="0"/>
                        <a:t>%</a:t>
                      </a:r>
                      <a:endParaRPr lang="en-US" sz="1200" b="1" dirty="0"/>
                    </a:p>
                  </a:txBody>
                  <a:tcPr marL="97536" marR="0" marT="0" marB="0" anchor="ctr">
                    <a:lnL w="12700" cmpd="sng">
                      <a:noFill/>
                    </a:lnL>
                    <a:lnR w="12700" cap="flat" cmpd="sng" algn="ctr">
                      <a:noFill/>
                      <a:prstDash val="solid"/>
                      <a:round/>
                      <a:headEnd type="none" w="med" len="med"/>
                      <a:tailEnd type="none" w="med" len="med"/>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062527"/>
                  </a:ext>
                </a:extLst>
              </a:tr>
            </a:tbl>
          </a:graphicData>
        </a:graphic>
      </p:graphicFrame>
    </p:spTree>
    <p:extLst>
      <p:ext uri="{BB962C8B-B14F-4D97-AF65-F5344CB8AC3E}">
        <p14:creationId xmlns:p14="http://schemas.microsoft.com/office/powerpoint/2010/main" val="280534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02E5D1E-A4E3-46B2-9273-FB6139872C5D}"/>
              </a:ext>
            </a:extLst>
          </p:cNvPr>
          <p:cNvGraphicFramePr>
            <a:graphicFrameLocks noGrp="1"/>
          </p:cNvGraphicFramePr>
          <p:nvPr>
            <p:ph idx="1"/>
            <p:extLst>
              <p:ext uri="{D42A27DB-BD31-4B8C-83A1-F6EECF244321}">
                <p14:modId xmlns:p14="http://schemas.microsoft.com/office/powerpoint/2010/main" val="414540230"/>
              </p:ext>
            </p:extLst>
          </p:nvPr>
        </p:nvGraphicFramePr>
        <p:xfrm>
          <a:off x="838199" y="1307118"/>
          <a:ext cx="10879697" cy="431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17">
            <a:extLst>
              <a:ext uri="{FF2B5EF4-FFF2-40B4-BE49-F238E27FC236}">
                <a16:creationId xmlns:a16="http://schemas.microsoft.com/office/drawing/2014/main" id="{C403894A-2006-4954-A716-2BE5873E77E9}"/>
              </a:ext>
            </a:extLst>
          </p:cNvPr>
          <p:cNvSpPr>
            <a:spLocks noGrp="1"/>
          </p:cNvSpPr>
          <p:nvPr>
            <p:ph type="title"/>
          </p:nvPr>
        </p:nvSpPr>
        <p:spPr>
          <a:xfrm>
            <a:off x="838200" y="749015"/>
            <a:ext cx="10515600" cy="576470"/>
          </a:xfrm>
        </p:spPr>
        <p:txBody>
          <a:bodyPr>
            <a:normAutofit/>
          </a:bodyPr>
          <a:lstStyle/>
          <a:p>
            <a:r>
              <a:rPr lang="en-US" dirty="0"/>
              <a:t>2022 ETC Update Summary</a:t>
            </a:r>
            <a:r>
              <a:rPr lang="en-US" baseline="30000" dirty="0"/>
              <a:t>1,2</a:t>
            </a:r>
          </a:p>
        </p:txBody>
      </p:sp>
      <p:grpSp>
        <p:nvGrpSpPr>
          <p:cNvPr id="2" name="Group 1">
            <a:extLst>
              <a:ext uri="{FF2B5EF4-FFF2-40B4-BE49-F238E27FC236}">
                <a16:creationId xmlns:a16="http://schemas.microsoft.com/office/drawing/2014/main" id="{DEE1D376-0A5C-4C6F-8810-2073E8B306AB}"/>
              </a:ext>
            </a:extLst>
          </p:cNvPr>
          <p:cNvGrpSpPr/>
          <p:nvPr/>
        </p:nvGrpSpPr>
        <p:grpSpPr>
          <a:xfrm>
            <a:off x="1671800" y="3061609"/>
            <a:ext cx="1317454" cy="677108"/>
            <a:chOff x="1287974" y="5216906"/>
            <a:chExt cx="1317454" cy="677108"/>
          </a:xfrm>
        </p:grpSpPr>
        <p:pic>
          <p:nvPicPr>
            <p:cNvPr id="17" name="Picture 16">
              <a:extLst>
                <a:ext uri="{FF2B5EF4-FFF2-40B4-BE49-F238E27FC236}">
                  <a16:creationId xmlns:a16="http://schemas.microsoft.com/office/drawing/2014/main" id="{7EB4C7A7-E7E0-4CAA-B436-D602BCE6058A}"/>
                </a:ext>
              </a:extLst>
            </p:cNvPr>
            <p:cNvPicPr>
              <a:picLocks noChangeAspect="1"/>
            </p:cNvPicPr>
            <p:nvPr/>
          </p:nvPicPr>
          <p:blipFill>
            <a:blip r:embed="rId9">
              <a:lum bright="70000" contrast="-70000"/>
            </a:blip>
            <a:srcRect/>
            <a:stretch/>
          </p:blipFill>
          <p:spPr>
            <a:xfrm>
              <a:off x="1608644" y="5339780"/>
              <a:ext cx="683447" cy="554234"/>
            </a:xfrm>
            <a:prstGeom prst="rect">
              <a:avLst/>
            </a:prstGeom>
          </p:spPr>
        </p:pic>
        <p:sp>
          <p:nvSpPr>
            <p:cNvPr id="4" name="TextBox 3">
              <a:extLst>
                <a:ext uri="{FF2B5EF4-FFF2-40B4-BE49-F238E27FC236}">
                  <a16:creationId xmlns:a16="http://schemas.microsoft.com/office/drawing/2014/main" id="{260B6730-B844-438E-84E3-D09918459297}"/>
                </a:ext>
              </a:extLst>
            </p:cNvPr>
            <p:cNvSpPr txBox="1"/>
            <p:nvPr/>
          </p:nvSpPr>
          <p:spPr>
            <a:xfrm>
              <a:off x="1287974" y="5216906"/>
              <a:ext cx="411152" cy="677108"/>
            </a:xfrm>
            <a:prstGeom prst="rect">
              <a:avLst/>
            </a:prstGeom>
            <a:noFill/>
          </p:spPr>
          <p:txBody>
            <a:bodyPr wrap="square" lIns="0" tIns="0" rIns="0" bIns="0" rtlCol="0" anchor="ctr">
              <a:spAutoFit/>
            </a:bodyPr>
            <a:lstStyle/>
            <a:p>
              <a:pPr algn="ctr"/>
              <a:r>
                <a:rPr lang="en-US" sz="4400" dirty="0">
                  <a:solidFill>
                    <a:schemeClr val="bg1"/>
                  </a:solidFill>
                  <a:latin typeface="Arial Narrow" panose="020B0606020202030204" pitchFamily="34" charset="0"/>
                  <a:cs typeface="Arial" panose="020B0604020202020204" pitchFamily="34" charset="0"/>
                </a:rPr>
                <a:t>{</a:t>
              </a:r>
              <a:endParaRPr lang="en-US" sz="5400" dirty="0">
                <a:solidFill>
                  <a:schemeClr val="bg1"/>
                </a:solidFill>
                <a:latin typeface="Arial Narrow" panose="020B0606020202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3C983D0-8C4C-4CD6-B003-9CA7A43B2152}"/>
                </a:ext>
              </a:extLst>
            </p:cNvPr>
            <p:cNvSpPr txBox="1"/>
            <p:nvPr/>
          </p:nvSpPr>
          <p:spPr>
            <a:xfrm>
              <a:off x="2194276" y="5216906"/>
              <a:ext cx="411152" cy="677108"/>
            </a:xfrm>
            <a:prstGeom prst="rect">
              <a:avLst/>
            </a:prstGeom>
            <a:noFill/>
          </p:spPr>
          <p:txBody>
            <a:bodyPr wrap="square" lIns="0" tIns="0" rIns="0" bIns="0" rtlCol="0" anchor="ctr">
              <a:spAutoFit/>
            </a:bodyPr>
            <a:lstStyle/>
            <a:p>
              <a:pPr algn="ctr"/>
              <a:r>
                <a:rPr lang="en-US" sz="4400" dirty="0">
                  <a:solidFill>
                    <a:schemeClr val="bg1"/>
                  </a:solidFill>
                  <a:latin typeface="Arial Narrow" panose="020B0606020202030204" pitchFamily="34" charset="0"/>
                  <a:cs typeface="Arial" panose="020B0604020202020204" pitchFamily="34" charset="0"/>
                </a:rPr>
                <a:t>}</a:t>
              </a:r>
              <a:endParaRPr lang="en-US" sz="5400" dirty="0">
                <a:solidFill>
                  <a:schemeClr val="bg1"/>
                </a:solidFill>
                <a:latin typeface="Arial Narrow" panose="020B060602020203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8E3C6BE8-9201-4D5E-BF6C-93A547D4BF49}"/>
              </a:ext>
            </a:extLst>
          </p:cNvPr>
          <p:cNvGrpSpPr/>
          <p:nvPr/>
        </p:nvGrpSpPr>
        <p:grpSpPr>
          <a:xfrm>
            <a:off x="1645910" y="2197266"/>
            <a:ext cx="1533497" cy="738601"/>
            <a:chOff x="1183061" y="2538907"/>
            <a:chExt cx="1533497" cy="738601"/>
          </a:xfrm>
        </p:grpSpPr>
        <p:pic>
          <p:nvPicPr>
            <p:cNvPr id="15" name="Picture 14">
              <a:extLst>
                <a:ext uri="{FF2B5EF4-FFF2-40B4-BE49-F238E27FC236}">
                  <a16:creationId xmlns:a16="http://schemas.microsoft.com/office/drawing/2014/main" id="{D5DA296F-40F7-4F6C-AA8C-2EB2BD01607B}"/>
                </a:ext>
              </a:extLst>
            </p:cNvPr>
            <p:cNvPicPr>
              <a:picLocks noChangeAspect="1"/>
            </p:cNvPicPr>
            <p:nvPr/>
          </p:nvPicPr>
          <p:blipFill>
            <a:blip r:embed="rId10">
              <a:lum bright="70000" contrast="-70000"/>
            </a:blip>
            <a:stretch>
              <a:fillRect/>
            </a:stretch>
          </p:blipFill>
          <p:spPr>
            <a:xfrm>
              <a:off x="1183061" y="2839692"/>
              <a:ext cx="229745" cy="229745"/>
            </a:xfrm>
            <a:prstGeom prst="rect">
              <a:avLst/>
            </a:prstGeom>
          </p:spPr>
        </p:pic>
        <p:grpSp>
          <p:nvGrpSpPr>
            <p:cNvPr id="11" name="Group 10">
              <a:extLst>
                <a:ext uri="{FF2B5EF4-FFF2-40B4-BE49-F238E27FC236}">
                  <a16:creationId xmlns:a16="http://schemas.microsoft.com/office/drawing/2014/main" id="{61B38748-4BAD-4150-A059-DFFC7D5C878A}"/>
                </a:ext>
              </a:extLst>
            </p:cNvPr>
            <p:cNvGrpSpPr/>
            <p:nvPr/>
          </p:nvGrpSpPr>
          <p:grpSpPr>
            <a:xfrm>
              <a:off x="1329758" y="2538907"/>
              <a:ext cx="1386800" cy="738601"/>
              <a:chOff x="1351773" y="2763052"/>
              <a:chExt cx="1386800" cy="738601"/>
            </a:xfrm>
          </p:grpSpPr>
          <p:grpSp>
            <p:nvGrpSpPr>
              <p:cNvPr id="8" name="Group 7">
                <a:extLst>
                  <a:ext uri="{FF2B5EF4-FFF2-40B4-BE49-F238E27FC236}">
                    <a16:creationId xmlns:a16="http://schemas.microsoft.com/office/drawing/2014/main" id="{C4A8B9E4-8743-42F1-A5E7-98D4223822A5}"/>
                  </a:ext>
                </a:extLst>
              </p:cNvPr>
              <p:cNvGrpSpPr/>
              <p:nvPr/>
            </p:nvGrpSpPr>
            <p:grpSpPr>
              <a:xfrm>
                <a:off x="1351773" y="2763052"/>
                <a:ext cx="1386800" cy="677108"/>
                <a:chOff x="1351773" y="2763052"/>
                <a:chExt cx="1386800" cy="677108"/>
              </a:xfrm>
            </p:grpSpPr>
            <p:sp>
              <p:nvSpPr>
                <p:cNvPr id="10" name="TextBox 9">
                  <a:extLst>
                    <a:ext uri="{FF2B5EF4-FFF2-40B4-BE49-F238E27FC236}">
                      <a16:creationId xmlns:a16="http://schemas.microsoft.com/office/drawing/2014/main" id="{62E1C457-9C3A-4EF5-B6D6-B1FAB03CDD93}"/>
                    </a:ext>
                  </a:extLst>
                </p:cNvPr>
                <p:cNvSpPr txBox="1"/>
                <p:nvPr/>
              </p:nvSpPr>
              <p:spPr>
                <a:xfrm>
                  <a:off x="1351773" y="2763052"/>
                  <a:ext cx="1386800" cy="677108"/>
                </a:xfrm>
                <a:prstGeom prst="rect">
                  <a:avLst/>
                </a:prstGeom>
                <a:noFill/>
              </p:spPr>
              <p:txBody>
                <a:bodyPr wrap="square" lIns="0" tIns="0" rIns="0" bIns="0"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dirty="0">
                      <a:solidFill>
                        <a:schemeClr val="bg1"/>
                      </a:solidFill>
                    </a:rPr>
                    <a:t>½</a:t>
                  </a:r>
                  <a:r>
                    <a:rPr lang="en-US" sz="1200" dirty="0">
                      <a:solidFill>
                        <a:schemeClr val="bg1"/>
                      </a:solidFill>
                    </a:rPr>
                    <a:t> </a:t>
                  </a:r>
                  <a:r>
                    <a:rPr lang="en-US" sz="4400" dirty="0">
                      <a:solidFill>
                        <a:schemeClr val="bg1"/>
                      </a:solidFill>
                    </a:rPr>
                    <a:t>(   )</a:t>
                  </a:r>
                  <a:endParaRPr lang="en-US" dirty="0">
                    <a:solidFill>
                      <a:schemeClr val="bg1"/>
                    </a:solidFill>
                  </a:endParaRPr>
                </a:p>
              </p:txBody>
            </p:sp>
            <p:pic>
              <p:nvPicPr>
                <p:cNvPr id="9" name="Picture 8">
                  <a:extLst>
                    <a:ext uri="{FF2B5EF4-FFF2-40B4-BE49-F238E27FC236}">
                      <a16:creationId xmlns:a16="http://schemas.microsoft.com/office/drawing/2014/main" id="{BD4B776A-BD74-481B-93BA-42383381AD1A}"/>
                    </a:ext>
                  </a:extLst>
                </p:cNvPr>
                <p:cNvPicPr>
                  <a:picLocks noChangeAspect="1"/>
                </p:cNvPicPr>
                <p:nvPr/>
              </p:nvPicPr>
              <p:blipFill>
                <a:blip r:embed="rId11">
                  <a:lum bright="70000" contrast="-70000"/>
                </a:blip>
                <a:stretch>
                  <a:fillRect/>
                </a:stretch>
              </p:blipFill>
              <p:spPr>
                <a:xfrm>
                  <a:off x="1975350" y="2853089"/>
                  <a:ext cx="314739" cy="292608"/>
                </a:xfrm>
                <a:prstGeom prst="rect">
                  <a:avLst/>
                </a:prstGeom>
              </p:spPr>
            </p:pic>
          </p:grpSp>
          <p:pic>
            <p:nvPicPr>
              <p:cNvPr id="3" name="Picture 2">
                <a:extLst>
                  <a:ext uri="{FF2B5EF4-FFF2-40B4-BE49-F238E27FC236}">
                    <a16:creationId xmlns:a16="http://schemas.microsoft.com/office/drawing/2014/main" id="{96FB6171-3B1C-49A7-A33A-080077554001}"/>
                  </a:ext>
                </a:extLst>
              </p:cNvPr>
              <p:cNvPicPr>
                <a:picLocks noChangeAspect="1"/>
              </p:cNvPicPr>
              <p:nvPr/>
            </p:nvPicPr>
            <p:blipFill>
              <a:blip r:embed="rId12">
                <a:lum bright="70000" contrast="-70000"/>
              </a:blip>
              <a:stretch>
                <a:fillRect/>
              </a:stretch>
            </p:blipFill>
            <p:spPr>
              <a:xfrm>
                <a:off x="2031838" y="3044453"/>
                <a:ext cx="457200" cy="457200"/>
              </a:xfrm>
              <a:prstGeom prst="rect">
                <a:avLst/>
              </a:prstGeom>
            </p:spPr>
          </p:pic>
        </p:grpSp>
        <p:pic>
          <p:nvPicPr>
            <p:cNvPr id="14" name="Picture 13">
              <a:extLst>
                <a:ext uri="{FF2B5EF4-FFF2-40B4-BE49-F238E27FC236}">
                  <a16:creationId xmlns:a16="http://schemas.microsoft.com/office/drawing/2014/main" id="{C465C2F5-513D-4CED-BD63-79BAAE57F20D}"/>
                </a:ext>
              </a:extLst>
            </p:cNvPr>
            <p:cNvPicPr>
              <a:picLocks noChangeAspect="1"/>
            </p:cNvPicPr>
            <p:nvPr/>
          </p:nvPicPr>
          <p:blipFill>
            <a:blip r:embed="rId10">
              <a:lum bright="70000" contrast="-70000"/>
            </a:blip>
            <a:stretch>
              <a:fillRect/>
            </a:stretch>
          </p:blipFill>
          <p:spPr>
            <a:xfrm>
              <a:off x="2292455" y="2695584"/>
              <a:ext cx="182880" cy="182880"/>
            </a:xfrm>
            <a:prstGeom prst="rect">
              <a:avLst/>
            </a:prstGeom>
          </p:spPr>
        </p:pic>
      </p:grpSp>
      <p:sp>
        <p:nvSpPr>
          <p:cNvPr id="19" name="Text Placeholder 3">
            <a:extLst>
              <a:ext uri="{FF2B5EF4-FFF2-40B4-BE49-F238E27FC236}">
                <a16:creationId xmlns:a16="http://schemas.microsoft.com/office/drawing/2014/main" id="{8E7614D6-8EF5-455F-9A91-F35D96063572}"/>
              </a:ext>
            </a:extLst>
          </p:cNvPr>
          <p:cNvSpPr txBox="1">
            <a:spLocks/>
          </p:cNvSpPr>
          <p:nvPr/>
        </p:nvSpPr>
        <p:spPr>
          <a:xfrm>
            <a:off x="838200" y="6097941"/>
            <a:ext cx="8192911" cy="749982"/>
          </a:xfrm>
          <a:prstGeom prst="rect">
            <a:avLst/>
          </a:prstGeo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fontAlgn="auto">
              <a:spcBef>
                <a:spcPts val="0"/>
              </a:spcBef>
              <a:spcAft>
                <a:spcPts val="0"/>
              </a:spcAft>
              <a:buNone/>
            </a:pPr>
            <a:r>
              <a:rPr lang="en-US" sz="1000" baseline="30000" dirty="0"/>
              <a:t>1</a:t>
            </a:r>
            <a:r>
              <a:rPr lang="en-US" sz="1000" dirty="0"/>
              <a:t>U.S. Department of Health and Human Services (HHS). </a:t>
            </a:r>
            <a:r>
              <a:rPr lang="en-US" sz="1000" i="1" dirty="0"/>
              <a:t>Medicare Program: Specialty Care Models to Improve Quality of Care and Reduce Expenditures</a:t>
            </a:r>
            <a:r>
              <a:rPr lang="en-US" sz="1000" dirty="0"/>
              <a:t> published 9/29/2020. </a:t>
            </a:r>
            <a:r>
              <a:rPr lang="en-US" sz="1000" dirty="0">
                <a:hlinkClick r:id="rId13">
                  <a:extLst>
                    <a:ext uri="{A12FA001-AC4F-418D-AE19-62706E023703}">
                      <ahyp:hlinkClr xmlns:ahyp="http://schemas.microsoft.com/office/drawing/2018/hyperlinkcolor" val="tx"/>
                    </a:ext>
                  </a:extLst>
                </a:hlinkClick>
              </a:rPr>
              <a:t>https://www.federalregister.gov/documents/2020/09/29/2020-20907/medicare-program-specialty-care-models-to-improve-quality-of-care-and-reduce-expenditures</a:t>
            </a:r>
            <a:r>
              <a:rPr lang="en-US" sz="1000" dirty="0"/>
              <a:t> accessed online, 7/13/2021</a:t>
            </a:r>
          </a:p>
          <a:p>
            <a:pPr indent="0" fontAlgn="auto">
              <a:spcBef>
                <a:spcPts val="0"/>
              </a:spcBef>
              <a:spcAft>
                <a:spcPts val="0"/>
              </a:spcAft>
              <a:buNone/>
            </a:pPr>
            <a:r>
              <a:rPr lang="en-US" sz="1000" baseline="30000" dirty="0"/>
              <a:t>2</a:t>
            </a:r>
            <a:r>
              <a:rPr lang="en-US" sz="1000" dirty="0"/>
              <a:t>U.S. Department of Health and Human Services (HHS). </a:t>
            </a:r>
            <a:r>
              <a:rPr lang="en-US" sz="1000" i="1" dirty="0"/>
              <a:t>Medicare Program; End-Stage Renal Disease Prospective Payment System, Payment for Renal Dialysis Services Furnished to Individuals with Acute Kidney Injury, End-Stage Renal Disease Quality Incentive Program, and End Stage Renal Disease Treatment Choices Mode</a:t>
            </a:r>
            <a:r>
              <a:rPr lang="en-US" sz="1000" dirty="0"/>
              <a:t>l published 10/29/2021. </a:t>
            </a:r>
            <a:r>
              <a:rPr lang="en-US" sz="1000" dirty="0">
                <a:hlinkClick r:id="rId14">
                  <a:extLst>
                    <a:ext uri="{A12FA001-AC4F-418D-AE19-62706E023703}">
                      <ahyp:hlinkClr xmlns:ahyp="http://schemas.microsoft.com/office/drawing/2018/hyperlinkcolor" val="tx"/>
                    </a:ext>
                  </a:extLst>
                </a:hlinkClick>
              </a:rPr>
              <a:t>https://www.federalregister.gov/public-inspection/2021-23907/medicare-program-end-stage-renal-disease-prospective-payment-system-payment-for-renal-dialysis</a:t>
            </a:r>
            <a:r>
              <a:rPr lang="en-US" sz="1000" dirty="0"/>
              <a:t> accessed online, 11/2/2021</a:t>
            </a:r>
          </a:p>
        </p:txBody>
      </p:sp>
    </p:spTree>
    <p:custDataLst>
      <p:tags r:id="rId1"/>
    </p:custDataLst>
    <p:extLst>
      <p:ext uri="{BB962C8B-B14F-4D97-AF65-F5344CB8AC3E}">
        <p14:creationId xmlns:p14="http://schemas.microsoft.com/office/powerpoint/2010/main" val="288142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5F8D4-4616-854B-B708-01733BAEDE0C}"/>
              </a:ext>
            </a:extLst>
          </p:cNvPr>
          <p:cNvSpPr>
            <a:spLocks noGrp="1"/>
          </p:cNvSpPr>
          <p:nvPr>
            <p:ph type="title"/>
          </p:nvPr>
        </p:nvSpPr>
        <p:spPr/>
        <p:txBody>
          <a:bodyPr vert="horz" wrap="none" lIns="91440" tIns="45720" rIns="91440" bIns="45720" rtlCol="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a:r>
              <a:rPr lang="en-US" sz="3199" dirty="0">
                <a:latin typeface="+mj-lt"/>
                <a:ea typeface="+mj-ea"/>
                <a:cs typeface="+mj-cs"/>
              </a:rPr>
              <a:t>2025 Dialysis Outlook</a:t>
            </a:r>
            <a:r>
              <a:rPr lang="en-US" sz="3199" baseline="30000" dirty="0">
                <a:latin typeface="+mj-lt"/>
                <a:ea typeface="+mj-ea"/>
                <a:cs typeface="+mj-cs"/>
              </a:rPr>
              <a:t>1-3</a:t>
            </a:r>
          </a:p>
        </p:txBody>
      </p:sp>
      <p:sp>
        <p:nvSpPr>
          <p:cNvPr id="155" name="Text Placeholder 154"/>
          <p:cNvSpPr>
            <a:spLocks noGrp="1"/>
          </p:cNvSpPr>
          <p:nvPr>
            <p:ph type="body" sz="quarter" idx="13"/>
          </p:nvPr>
        </p:nvSpPr>
        <p:spPr>
          <a:xfrm>
            <a:off x="838201" y="6477000"/>
            <a:ext cx="6251222" cy="381000"/>
          </a:xfrm>
        </p:spPr>
        <p:txBody>
          <a:bodyPr numCol="1"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70" b="0" dirty="0"/>
              <a:t>1. McCullough KP et al. McCullough KP, Morgenstern H, Saran R, Herman WH, Robinson BM. Projecting ESRD Incidence and Prevalence in the United States through 2030. J Am Soc Nephrol. 2019;30(1):127–135. 2. Census Bureau </a:t>
            </a:r>
            <a:r>
              <a:rPr lang="fr-FR" sz="1070" b="0" dirty="0"/>
              <a:t>2017 National Population Projections Dataset-1. 3. </a:t>
            </a:r>
            <a:r>
              <a:rPr lang="en-US" sz="1070" b="0" dirty="0"/>
              <a:t>USRDS 2019 Reference Table D6: Counts of point prevalent ESRD patients, by mode of therapy: all dialysis, December 31 point prevalent patients, by age, sex, race, ethnicity, &amp; primary diagnosis.</a:t>
            </a:r>
          </a:p>
        </p:txBody>
      </p:sp>
      <p:grpSp>
        <p:nvGrpSpPr>
          <p:cNvPr id="141" name="Group 140"/>
          <p:cNvGrpSpPr/>
          <p:nvPr/>
        </p:nvGrpSpPr>
        <p:grpSpPr>
          <a:xfrm>
            <a:off x="455544" y="1548684"/>
            <a:ext cx="5577472" cy="3317923"/>
            <a:chOff x="746859" y="1524000"/>
            <a:chExt cx="4059464" cy="2414891"/>
          </a:xfrm>
        </p:grpSpPr>
        <p:grpSp>
          <p:nvGrpSpPr>
            <p:cNvPr id="42" name="Group 41"/>
            <p:cNvGrpSpPr/>
            <p:nvPr/>
          </p:nvGrpSpPr>
          <p:grpSpPr>
            <a:xfrm flipH="1">
              <a:off x="746859" y="1524000"/>
              <a:ext cx="389689" cy="814691"/>
              <a:chOff x="7858105" y="406909"/>
              <a:chExt cx="211138" cy="549275"/>
            </a:xfrm>
            <a:solidFill>
              <a:srgbClr val="E7E7E7"/>
            </a:solidFill>
          </p:grpSpPr>
          <p:sp>
            <p:nvSpPr>
              <p:cNvPr id="43"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44"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39" name="Group 38"/>
            <p:cNvGrpSpPr/>
            <p:nvPr/>
          </p:nvGrpSpPr>
          <p:grpSpPr>
            <a:xfrm flipH="1">
              <a:off x="746859" y="2057400"/>
              <a:ext cx="389689" cy="814691"/>
              <a:chOff x="7858105" y="406909"/>
              <a:chExt cx="211138" cy="549275"/>
            </a:xfrm>
            <a:solidFill>
              <a:srgbClr val="DADADA"/>
            </a:solidFill>
          </p:grpSpPr>
          <p:sp>
            <p:nvSpPr>
              <p:cNvPr id="40"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41"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36" name="Group 35"/>
            <p:cNvGrpSpPr/>
            <p:nvPr/>
          </p:nvGrpSpPr>
          <p:grpSpPr>
            <a:xfrm flipH="1">
              <a:off x="746859" y="2590800"/>
              <a:ext cx="389689" cy="814691"/>
              <a:chOff x="7858105" y="406909"/>
              <a:chExt cx="211138" cy="549275"/>
            </a:xfrm>
            <a:solidFill>
              <a:srgbClr val="BFBFBF"/>
            </a:solidFill>
          </p:grpSpPr>
          <p:sp>
            <p:nvSpPr>
              <p:cNvPr id="37"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38"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30" name="Group 29"/>
            <p:cNvGrpSpPr/>
            <p:nvPr/>
          </p:nvGrpSpPr>
          <p:grpSpPr>
            <a:xfrm flipH="1">
              <a:off x="746859" y="3124200"/>
              <a:ext cx="389689" cy="814691"/>
              <a:chOff x="7858105" y="406909"/>
              <a:chExt cx="211138" cy="549275"/>
            </a:xfrm>
            <a:solidFill>
              <a:srgbClr val="A7A7A7"/>
            </a:solidFill>
          </p:grpSpPr>
          <p:sp>
            <p:nvSpPr>
              <p:cNvPr id="31"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32"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45" name="Group 44"/>
            <p:cNvGrpSpPr/>
            <p:nvPr/>
          </p:nvGrpSpPr>
          <p:grpSpPr>
            <a:xfrm flipH="1">
              <a:off x="1210511" y="1524000"/>
              <a:ext cx="389689" cy="814691"/>
              <a:chOff x="7858105" y="406909"/>
              <a:chExt cx="211138" cy="549275"/>
            </a:xfrm>
            <a:solidFill>
              <a:srgbClr val="E7E7E7"/>
            </a:solidFill>
          </p:grpSpPr>
          <p:sp>
            <p:nvSpPr>
              <p:cNvPr id="46"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47"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48" name="Group 47"/>
            <p:cNvGrpSpPr/>
            <p:nvPr/>
          </p:nvGrpSpPr>
          <p:grpSpPr>
            <a:xfrm flipH="1">
              <a:off x="1210511" y="2057400"/>
              <a:ext cx="389689" cy="814691"/>
              <a:chOff x="7858105" y="406909"/>
              <a:chExt cx="211138" cy="549275"/>
            </a:xfrm>
            <a:solidFill>
              <a:srgbClr val="DADADA"/>
            </a:solidFill>
          </p:grpSpPr>
          <p:sp>
            <p:nvSpPr>
              <p:cNvPr id="49"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50"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51" name="Group 50"/>
            <p:cNvGrpSpPr/>
            <p:nvPr/>
          </p:nvGrpSpPr>
          <p:grpSpPr>
            <a:xfrm flipH="1">
              <a:off x="1210511" y="2590800"/>
              <a:ext cx="389689" cy="814691"/>
              <a:chOff x="7858105" y="406909"/>
              <a:chExt cx="211138" cy="549275"/>
            </a:xfrm>
            <a:solidFill>
              <a:srgbClr val="BFBFBF"/>
            </a:solidFill>
          </p:grpSpPr>
          <p:sp>
            <p:nvSpPr>
              <p:cNvPr id="52"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53"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54" name="Group 53"/>
            <p:cNvGrpSpPr/>
            <p:nvPr/>
          </p:nvGrpSpPr>
          <p:grpSpPr>
            <a:xfrm flipH="1">
              <a:off x="1210511" y="3124200"/>
              <a:ext cx="389689" cy="814691"/>
              <a:chOff x="7858105" y="406909"/>
              <a:chExt cx="211138" cy="549275"/>
            </a:xfrm>
            <a:solidFill>
              <a:srgbClr val="A7A7A7"/>
            </a:solidFill>
          </p:grpSpPr>
          <p:sp>
            <p:nvSpPr>
              <p:cNvPr id="55"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56"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57" name="Group 56"/>
            <p:cNvGrpSpPr/>
            <p:nvPr/>
          </p:nvGrpSpPr>
          <p:grpSpPr>
            <a:xfrm flipH="1">
              <a:off x="1668882" y="1524000"/>
              <a:ext cx="389689" cy="814691"/>
              <a:chOff x="7858105" y="406909"/>
              <a:chExt cx="211138" cy="549275"/>
            </a:xfrm>
            <a:solidFill>
              <a:srgbClr val="E7E7E7"/>
            </a:solidFill>
          </p:grpSpPr>
          <p:sp>
            <p:nvSpPr>
              <p:cNvPr id="58"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59"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60" name="Group 59"/>
            <p:cNvGrpSpPr/>
            <p:nvPr/>
          </p:nvGrpSpPr>
          <p:grpSpPr>
            <a:xfrm flipH="1">
              <a:off x="1668882" y="2057400"/>
              <a:ext cx="389689" cy="814691"/>
              <a:chOff x="7858105" y="406909"/>
              <a:chExt cx="211138" cy="549275"/>
            </a:xfrm>
            <a:solidFill>
              <a:srgbClr val="DADADA"/>
            </a:solidFill>
          </p:grpSpPr>
          <p:sp>
            <p:nvSpPr>
              <p:cNvPr id="61"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62"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63" name="Group 62"/>
            <p:cNvGrpSpPr/>
            <p:nvPr/>
          </p:nvGrpSpPr>
          <p:grpSpPr>
            <a:xfrm flipH="1">
              <a:off x="1668882" y="2590800"/>
              <a:ext cx="389689" cy="814691"/>
              <a:chOff x="7858105" y="406909"/>
              <a:chExt cx="211138" cy="549275"/>
            </a:xfrm>
            <a:solidFill>
              <a:srgbClr val="BFBFBF"/>
            </a:solidFill>
          </p:grpSpPr>
          <p:sp>
            <p:nvSpPr>
              <p:cNvPr id="64"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65"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66" name="Group 65"/>
            <p:cNvGrpSpPr/>
            <p:nvPr/>
          </p:nvGrpSpPr>
          <p:grpSpPr>
            <a:xfrm flipH="1">
              <a:off x="1668882" y="3124200"/>
              <a:ext cx="389689" cy="814691"/>
              <a:chOff x="7858105" y="406909"/>
              <a:chExt cx="211138" cy="549275"/>
            </a:xfrm>
            <a:solidFill>
              <a:srgbClr val="A7A7A7"/>
            </a:solidFill>
          </p:grpSpPr>
          <p:sp>
            <p:nvSpPr>
              <p:cNvPr id="67"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68"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69" name="Group 68"/>
            <p:cNvGrpSpPr/>
            <p:nvPr/>
          </p:nvGrpSpPr>
          <p:grpSpPr>
            <a:xfrm flipH="1">
              <a:off x="2120359" y="1524000"/>
              <a:ext cx="389689" cy="814691"/>
              <a:chOff x="7858105" y="406909"/>
              <a:chExt cx="211138" cy="549275"/>
            </a:xfrm>
            <a:solidFill>
              <a:srgbClr val="E7E7E7"/>
            </a:solidFill>
          </p:grpSpPr>
          <p:sp>
            <p:nvSpPr>
              <p:cNvPr id="70"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71"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72" name="Group 71"/>
            <p:cNvGrpSpPr/>
            <p:nvPr/>
          </p:nvGrpSpPr>
          <p:grpSpPr>
            <a:xfrm flipH="1">
              <a:off x="2120359" y="2057400"/>
              <a:ext cx="389689" cy="814691"/>
              <a:chOff x="7858105" y="406909"/>
              <a:chExt cx="211138" cy="549275"/>
            </a:xfrm>
            <a:solidFill>
              <a:srgbClr val="DADADA"/>
            </a:solidFill>
          </p:grpSpPr>
          <p:sp>
            <p:nvSpPr>
              <p:cNvPr id="73"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74"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75" name="Group 74"/>
            <p:cNvGrpSpPr/>
            <p:nvPr/>
          </p:nvGrpSpPr>
          <p:grpSpPr>
            <a:xfrm flipH="1">
              <a:off x="2120359" y="2590800"/>
              <a:ext cx="389689" cy="814691"/>
              <a:chOff x="7858105" y="406909"/>
              <a:chExt cx="211138" cy="549275"/>
            </a:xfrm>
            <a:solidFill>
              <a:srgbClr val="BFBFBF"/>
            </a:solidFill>
          </p:grpSpPr>
          <p:sp>
            <p:nvSpPr>
              <p:cNvPr id="76"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77"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78" name="Group 77"/>
            <p:cNvGrpSpPr/>
            <p:nvPr/>
          </p:nvGrpSpPr>
          <p:grpSpPr>
            <a:xfrm flipH="1">
              <a:off x="2120359" y="3124200"/>
              <a:ext cx="389689" cy="814691"/>
              <a:chOff x="7858105" y="406909"/>
              <a:chExt cx="211138" cy="549275"/>
            </a:xfrm>
            <a:solidFill>
              <a:srgbClr val="A7A7A7"/>
            </a:solidFill>
          </p:grpSpPr>
          <p:sp>
            <p:nvSpPr>
              <p:cNvPr id="79"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80"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81" name="Group 80"/>
            <p:cNvGrpSpPr/>
            <p:nvPr/>
          </p:nvGrpSpPr>
          <p:grpSpPr>
            <a:xfrm flipH="1">
              <a:off x="2575664" y="1524000"/>
              <a:ext cx="389689" cy="814691"/>
              <a:chOff x="7858105" y="406909"/>
              <a:chExt cx="211138" cy="549275"/>
            </a:xfrm>
            <a:solidFill>
              <a:srgbClr val="E7E7E7"/>
            </a:solidFill>
          </p:grpSpPr>
          <p:sp>
            <p:nvSpPr>
              <p:cNvPr id="82"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83"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84" name="Group 83"/>
            <p:cNvGrpSpPr/>
            <p:nvPr/>
          </p:nvGrpSpPr>
          <p:grpSpPr>
            <a:xfrm flipH="1">
              <a:off x="2575664" y="2057400"/>
              <a:ext cx="389689" cy="814691"/>
              <a:chOff x="7858105" y="406909"/>
              <a:chExt cx="211138" cy="549275"/>
            </a:xfrm>
            <a:solidFill>
              <a:srgbClr val="DADADA"/>
            </a:solidFill>
          </p:grpSpPr>
          <p:sp>
            <p:nvSpPr>
              <p:cNvPr id="85"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86"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87" name="Group 86"/>
            <p:cNvGrpSpPr/>
            <p:nvPr/>
          </p:nvGrpSpPr>
          <p:grpSpPr>
            <a:xfrm flipH="1">
              <a:off x="2575664" y="2590800"/>
              <a:ext cx="389689" cy="814691"/>
              <a:chOff x="7858105" y="406909"/>
              <a:chExt cx="211138" cy="549275"/>
            </a:xfrm>
            <a:solidFill>
              <a:srgbClr val="BFBFBF"/>
            </a:solidFill>
          </p:grpSpPr>
          <p:sp>
            <p:nvSpPr>
              <p:cNvPr id="88"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89"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90" name="Group 89"/>
            <p:cNvGrpSpPr/>
            <p:nvPr/>
          </p:nvGrpSpPr>
          <p:grpSpPr>
            <a:xfrm flipH="1">
              <a:off x="2575664" y="3124200"/>
              <a:ext cx="389689" cy="814691"/>
              <a:chOff x="7858105" y="406909"/>
              <a:chExt cx="211138" cy="549275"/>
            </a:xfrm>
            <a:solidFill>
              <a:srgbClr val="A7A7A7"/>
            </a:solidFill>
          </p:grpSpPr>
          <p:sp>
            <p:nvSpPr>
              <p:cNvPr id="91"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92"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93" name="Group 92"/>
            <p:cNvGrpSpPr/>
            <p:nvPr/>
          </p:nvGrpSpPr>
          <p:grpSpPr>
            <a:xfrm flipH="1">
              <a:off x="3040499" y="1524000"/>
              <a:ext cx="389689" cy="814691"/>
              <a:chOff x="7858105" y="406909"/>
              <a:chExt cx="211138" cy="549275"/>
            </a:xfrm>
            <a:solidFill>
              <a:srgbClr val="E7E7E7"/>
            </a:solidFill>
          </p:grpSpPr>
          <p:sp>
            <p:nvSpPr>
              <p:cNvPr id="94"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95"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96" name="Group 95"/>
            <p:cNvGrpSpPr/>
            <p:nvPr/>
          </p:nvGrpSpPr>
          <p:grpSpPr>
            <a:xfrm flipH="1">
              <a:off x="3040499" y="2057400"/>
              <a:ext cx="389689" cy="814691"/>
              <a:chOff x="7858105" y="406909"/>
              <a:chExt cx="211138" cy="549275"/>
            </a:xfrm>
            <a:solidFill>
              <a:srgbClr val="DADADA"/>
            </a:solidFill>
          </p:grpSpPr>
          <p:sp>
            <p:nvSpPr>
              <p:cNvPr id="97"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98"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99" name="Group 98"/>
            <p:cNvGrpSpPr/>
            <p:nvPr/>
          </p:nvGrpSpPr>
          <p:grpSpPr>
            <a:xfrm flipH="1">
              <a:off x="3040499" y="2590800"/>
              <a:ext cx="389689" cy="814691"/>
              <a:chOff x="7858105" y="406909"/>
              <a:chExt cx="211138" cy="549275"/>
            </a:xfrm>
            <a:solidFill>
              <a:srgbClr val="BFBFBF"/>
            </a:solidFill>
          </p:grpSpPr>
          <p:sp>
            <p:nvSpPr>
              <p:cNvPr id="100"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01"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02" name="Group 101"/>
            <p:cNvGrpSpPr/>
            <p:nvPr/>
          </p:nvGrpSpPr>
          <p:grpSpPr>
            <a:xfrm flipH="1">
              <a:off x="3040499" y="3124200"/>
              <a:ext cx="389689" cy="814691"/>
              <a:chOff x="7858105" y="406909"/>
              <a:chExt cx="211138" cy="549275"/>
            </a:xfrm>
            <a:solidFill>
              <a:srgbClr val="A7A7A7"/>
            </a:solidFill>
          </p:grpSpPr>
          <p:sp>
            <p:nvSpPr>
              <p:cNvPr id="103"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04"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05" name="Group 104"/>
            <p:cNvGrpSpPr/>
            <p:nvPr/>
          </p:nvGrpSpPr>
          <p:grpSpPr>
            <a:xfrm flipH="1">
              <a:off x="3494616" y="1524000"/>
              <a:ext cx="389689" cy="814691"/>
              <a:chOff x="7858105" y="406909"/>
              <a:chExt cx="211138" cy="549275"/>
            </a:xfrm>
            <a:solidFill>
              <a:srgbClr val="E7E7E7"/>
            </a:solidFill>
          </p:grpSpPr>
          <p:sp>
            <p:nvSpPr>
              <p:cNvPr id="106"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07"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08" name="Group 107"/>
            <p:cNvGrpSpPr/>
            <p:nvPr/>
          </p:nvGrpSpPr>
          <p:grpSpPr>
            <a:xfrm flipH="1">
              <a:off x="3494616" y="2057400"/>
              <a:ext cx="389689" cy="814691"/>
              <a:chOff x="7858105" y="406909"/>
              <a:chExt cx="211138" cy="549275"/>
            </a:xfrm>
            <a:solidFill>
              <a:srgbClr val="DADADA"/>
            </a:solidFill>
          </p:grpSpPr>
          <p:sp>
            <p:nvSpPr>
              <p:cNvPr id="109"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10"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11" name="Group 110"/>
            <p:cNvGrpSpPr/>
            <p:nvPr/>
          </p:nvGrpSpPr>
          <p:grpSpPr>
            <a:xfrm flipH="1">
              <a:off x="3494616" y="2590800"/>
              <a:ext cx="389689" cy="814691"/>
              <a:chOff x="7858105" y="406909"/>
              <a:chExt cx="211138" cy="549275"/>
            </a:xfrm>
            <a:solidFill>
              <a:srgbClr val="BFBFBF"/>
            </a:solidFill>
          </p:grpSpPr>
          <p:sp>
            <p:nvSpPr>
              <p:cNvPr id="112"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13"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14" name="Group 113"/>
            <p:cNvGrpSpPr/>
            <p:nvPr/>
          </p:nvGrpSpPr>
          <p:grpSpPr>
            <a:xfrm flipH="1">
              <a:off x="3494616" y="3124200"/>
              <a:ext cx="389689" cy="814691"/>
              <a:chOff x="7858105" y="406909"/>
              <a:chExt cx="211138" cy="549275"/>
            </a:xfrm>
            <a:solidFill>
              <a:srgbClr val="A7A7A7"/>
            </a:solidFill>
          </p:grpSpPr>
          <p:sp>
            <p:nvSpPr>
              <p:cNvPr id="115"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16"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17" name="Group 116"/>
            <p:cNvGrpSpPr/>
            <p:nvPr/>
          </p:nvGrpSpPr>
          <p:grpSpPr>
            <a:xfrm flipH="1">
              <a:off x="3959451" y="1524000"/>
              <a:ext cx="389689" cy="814691"/>
              <a:chOff x="7858105" y="406909"/>
              <a:chExt cx="211138" cy="549275"/>
            </a:xfrm>
            <a:solidFill>
              <a:srgbClr val="E7E7E7"/>
            </a:solidFill>
          </p:grpSpPr>
          <p:sp>
            <p:nvSpPr>
              <p:cNvPr id="118"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19"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20" name="Group 119"/>
            <p:cNvGrpSpPr/>
            <p:nvPr/>
          </p:nvGrpSpPr>
          <p:grpSpPr>
            <a:xfrm flipH="1">
              <a:off x="3959451" y="2057400"/>
              <a:ext cx="389689" cy="814691"/>
              <a:chOff x="7858105" y="406909"/>
              <a:chExt cx="211138" cy="549275"/>
            </a:xfrm>
            <a:solidFill>
              <a:srgbClr val="DADADA"/>
            </a:solidFill>
          </p:grpSpPr>
          <p:sp>
            <p:nvSpPr>
              <p:cNvPr id="121"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22"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23" name="Group 122"/>
            <p:cNvGrpSpPr/>
            <p:nvPr/>
          </p:nvGrpSpPr>
          <p:grpSpPr>
            <a:xfrm flipH="1">
              <a:off x="3959451" y="2590800"/>
              <a:ext cx="389689" cy="814691"/>
              <a:chOff x="7858105" y="406909"/>
              <a:chExt cx="211138" cy="549275"/>
            </a:xfrm>
            <a:solidFill>
              <a:srgbClr val="BFBFBF"/>
            </a:solidFill>
          </p:grpSpPr>
          <p:sp>
            <p:nvSpPr>
              <p:cNvPr id="124"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25"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26" name="Group 125"/>
            <p:cNvGrpSpPr/>
            <p:nvPr/>
          </p:nvGrpSpPr>
          <p:grpSpPr>
            <a:xfrm flipH="1">
              <a:off x="3959451" y="3124200"/>
              <a:ext cx="389689" cy="814691"/>
              <a:chOff x="7858105" y="406909"/>
              <a:chExt cx="211138" cy="549275"/>
            </a:xfrm>
            <a:solidFill>
              <a:srgbClr val="A7A7A7"/>
            </a:solidFill>
          </p:grpSpPr>
          <p:sp>
            <p:nvSpPr>
              <p:cNvPr id="127"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28"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29" name="Group 128"/>
            <p:cNvGrpSpPr/>
            <p:nvPr/>
          </p:nvGrpSpPr>
          <p:grpSpPr>
            <a:xfrm flipH="1">
              <a:off x="4416634" y="1524000"/>
              <a:ext cx="389689" cy="814691"/>
              <a:chOff x="7858105" y="406909"/>
              <a:chExt cx="211138" cy="549275"/>
            </a:xfrm>
            <a:solidFill>
              <a:srgbClr val="E7E7E7"/>
            </a:solidFill>
          </p:grpSpPr>
          <p:sp>
            <p:nvSpPr>
              <p:cNvPr id="130" name="Oval 76"/>
              <p:cNvSpPr>
                <a:spLocks noChangeArrowheads="1"/>
              </p:cNvSpPr>
              <p:nvPr/>
            </p:nvSpPr>
            <p:spPr>
              <a:xfrm>
                <a:off x="7918430" y="406909"/>
                <a:ext cx="92075" cy="92075"/>
              </a:xfrm>
              <a:prstGeom prst="ellipse">
                <a:avLst/>
              </a:pr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31"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10000"/>
                  <a:lumOff val="9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32" name="Group 131"/>
            <p:cNvGrpSpPr/>
            <p:nvPr/>
          </p:nvGrpSpPr>
          <p:grpSpPr>
            <a:xfrm flipH="1">
              <a:off x="4416634" y="2057400"/>
              <a:ext cx="389689" cy="814691"/>
              <a:chOff x="7858105" y="406909"/>
              <a:chExt cx="211138" cy="549275"/>
            </a:xfrm>
            <a:solidFill>
              <a:srgbClr val="DADADA"/>
            </a:solidFill>
          </p:grpSpPr>
          <p:sp>
            <p:nvSpPr>
              <p:cNvPr id="133" name="Oval 76"/>
              <p:cNvSpPr>
                <a:spLocks noChangeArrowheads="1"/>
              </p:cNvSpPr>
              <p:nvPr/>
            </p:nvSpPr>
            <p:spPr>
              <a:xfrm>
                <a:off x="7918430" y="406909"/>
                <a:ext cx="92075" cy="92075"/>
              </a:xfrm>
              <a:prstGeom prst="ellipse">
                <a:avLst/>
              </a:pr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34"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25000"/>
                  <a:lumOff val="7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35" name="Group 134"/>
            <p:cNvGrpSpPr/>
            <p:nvPr/>
          </p:nvGrpSpPr>
          <p:grpSpPr>
            <a:xfrm flipH="1">
              <a:off x="4416634" y="2590800"/>
              <a:ext cx="389689" cy="814691"/>
              <a:chOff x="7858105" y="406909"/>
              <a:chExt cx="211138" cy="549275"/>
            </a:xfrm>
            <a:solidFill>
              <a:srgbClr val="BFBFBF"/>
            </a:solidFill>
          </p:grpSpPr>
          <p:sp>
            <p:nvSpPr>
              <p:cNvPr id="136" name="Oval 76"/>
              <p:cNvSpPr>
                <a:spLocks noChangeArrowheads="1"/>
              </p:cNvSpPr>
              <p:nvPr/>
            </p:nvSpPr>
            <p:spPr>
              <a:xfrm>
                <a:off x="7918430" y="406909"/>
                <a:ext cx="92075" cy="92075"/>
              </a:xfrm>
              <a:prstGeom prst="ellipse">
                <a:avLst/>
              </a:pr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37"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50000"/>
                  <a:lumOff val="50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38" name="Group 137"/>
            <p:cNvGrpSpPr/>
            <p:nvPr/>
          </p:nvGrpSpPr>
          <p:grpSpPr>
            <a:xfrm flipH="1">
              <a:off x="4416634" y="3124200"/>
              <a:ext cx="389689" cy="814691"/>
              <a:chOff x="7858105" y="406909"/>
              <a:chExt cx="211138" cy="549275"/>
            </a:xfrm>
            <a:solidFill>
              <a:srgbClr val="A7A7A7"/>
            </a:solidFill>
          </p:grpSpPr>
          <p:sp>
            <p:nvSpPr>
              <p:cNvPr id="139" name="Oval 76"/>
              <p:cNvSpPr>
                <a:spLocks noChangeArrowheads="1"/>
              </p:cNvSpPr>
              <p:nvPr/>
            </p:nvSpPr>
            <p:spPr>
              <a:xfrm>
                <a:off x="7918430" y="406909"/>
                <a:ext cx="92075" cy="92075"/>
              </a:xfrm>
              <a:prstGeom prst="ellipse">
                <a:avLst/>
              </a:pr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40"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solidFill>
                <a:schemeClr val="tx1">
                  <a:lumMod val="75000"/>
                  <a:lumOff val="25000"/>
                </a:schemeClr>
              </a:solidFill>
              <a:ln w="19050" cmpd="sng">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grpSp>
        <p:nvGrpSpPr>
          <p:cNvPr id="8" name="Group 7"/>
          <p:cNvGrpSpPr/>
          <p:nvPr/>
        </p:nvGrpSpPr>
        <p:grpSpPr>
          <a:xfrm flipH="1">
            <a:off x="3606875" y="4225636"/>
            <a:ext cx="535411" cy="1119339"/>
            <a:chOff x="7858105" y="406909"/>
            <a:chExt cx="211138" cy="549275"/>
          </a:xfrm>
          <a:solidFill>
            <a:schemeClr val="tx1"/>
          </a:solidFill>
        </p:grpSpPr>
        <p:sp>
          <p:nvSpPr>
            <p:cNvPr id="9"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0"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1" name="Group 10"/>
          <p:cNvGrpSpPr/>
          <p:nvPr/>
        </p:nvGrpSpPr>
        <p:grpSpPr>
          <a:xfrm flipH="1">
            <a:off x="1722351" y="4225636"/>
            <a:ext cx="535411" cy="1119339"/>
            <a:chOff x="7858105" y="406909"/>
            <a:chExt cx="211138" cy="549275"/>
          </a:xfrm>
          <a:solidFill>
            <a:schemeClr val="tx1"/>
          </a:solidFill>
        </p:grpSpPr>
        <p:sp>
          <p:nvSpPr>
            <p:cNvPr id="12"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3"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5" name="Group 14"/>
          <p:cNvGrpSpPr/>
          <p:nvPr/>
        </p:nvGrpSpPr>
        <p:grpSpPr>
          <a:xfrm flipH="1">
            <a:off x="2968219" y="4225636"/>
            <a:ext cx="535411" cy="1119339"/>
            <a:chOff x="7858105" y="406909"/>
            <a:chExt cx="211138" cy="549275"/>
          </a:xfrm>
          <a:solidFill>
            <a:schemeClr val="tx1"/>
          </a:solidFill>
        </p:grpSpPr>
        <p:sp>
          <p:nvSpPr>
            <p:cNvPr id="16"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17"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18" name="Group 17"/>
          <p:cNvGrpSpPr/>
          <p:nvPr/>
        </p:nvGrpSpPr>
        <p:grpSpPr>
          <a:xfrm flipH="1">
            <a:off x="2342655" y="4225636"/>
            <a:ext cx="535411" cy="1119339"/>
            <a:chOff x="7858105" y="406909"/>
            <a:chExt cx="211138" cy="549275"/>
          </a:xfrm>
          <a:solidFill>
            <a:schemeClr val="tx1"/>
          </a:solidFill>
        </p:grpSpPr>
        <p:sp>
          <p:nvSpPr>
            <p:cNvPr id="19"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20"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21" name="Group 20"/>
          <p:cNvGrpSpPr/>
          <p:nvPr/>
        </p:nvGrpSpPr>
        <p:grpSpPr>
          <a:xfrm flipH="1">
            <a:off x="1092576" y="4225636"/>
            <a:ext cx="535411" cy="1119339"/>
            <a:chOff x="7858105" y="406909"/>
            <a:chExt cx="211138" cy="549275"/>
          </a:xfrm>
          <a:solidFill>
            <a:schemeClr val="tx1"/>
          </a:solidFill>
        </p:grpSpPr>
        <p:sp>
          <p:nvSpPr>
            <p:cNvPr id="22"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23"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24" name="Group 23"/>
          <p:cNvGrpSpPr/>
          <p:nvPr/>
        </p:nvGrpSpPr>
        <p:grpSpPr>
          <a:xfrm flipH="1">
            <a:off x="4230805" y="4228072"/>
            <a:ext cx="535411" cy="1119339"/>
            <a:chOff x="7858105" y="406909"/>
            <a:chExt cx="211138" cy="549275"/>
          </a:xfrm>
          <a:solidFill>
            <a:schemeClr val="tx1"/>
          </a:solidFill>
        </p:grpSpPr>
        <p:sp>
          <p:nvSpPr>
            <p:cNvPr id="25"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26"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27" name="Group 26"/>
          <p:cNvGrpSpPr/>
          <p:nvPr/>
        </p:nvGrpSpPr>
        <p:grpSpPr>
          <a:xfrm flipH="1">
            <a:off x="5497605" y="4228072"/>
            <a:ext cx="535411" cy="1119339"/>
            <a:chOff x="7858105" y="406909"/>
            <a:chExt cx="211138" cy="549275"/>
          </a:xfrm>
          <a:solidFill>
            <a:schemeClr val="tx1"/>
          </a:solidFill>
        </p:grpSpPr>
        <p:sp>
          <p:nvSpPr>
            <p:cNvPr id="28"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29"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33" name="Group 32"/>
          <p:cNvGrpSpPr/>
          <p:nvPr/>
        </p:nvGrpSpPr>
        <p:grpSpPr>
          <a:xfrm flipH="1">
            <a:off x="4869463" y="4228072"/>
            <a:ext cx="535411" cy="1119339"/>
            <a:chOff x="7858105" y="406909"/>
            <a:chExt cx="211138" cy="549275"/>
          </a:xfrm>
          <a:solidFill>
            <a:schemeClr val="tx1"/>
          </a:solidFill>
        </p:grpSpPr>
        <p:sp>
          <p:nvSpPr>
            <p:cNvPr id="34"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35"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grpSp>
        <p:nvGrpSpPr>
          <p:cNvPr id="5" name="Group 4"/>
          <p:cNvGrpSpPr/>
          <p:nvPr/>
        </p:nvGrpSpPr>
        <p:grpSpPr>
          <a:xfrm flipH="1">
            <a:off x="455544" y="4225636"/>
            <a:ext cx="535411" cy="1119339"/>
            <a:chOff x="7858105" y="406909"/>
            <a:chExt cx="211138" cy="549275"/>
          </a:xfrm>
          <a:solidFill>
            <a:schemeClr val="tx1"/>
          </a:solidFill>
        </p:grpSpPr>
        <p:sp>
          <p:nvSpPr>
            <p:cNvPr id="6" name="Oval 76"/>
            <p:cNvSpPr>
              <a:spLocks noChangeArrowheads="1"/>
            </p:cNvSpPr>
            <p:nvPr/>
          </p:nvSpPr>
          <p:spPr>
            <a:xfrm>
              <a:off x="7918430" y="406909"/>
              <a:ext cx="92075" cy="92075"/>
            </a:xfrm>
            <a:prstGeom prst="ellipse">
              <a:avLst/>
            </a:pr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sp>
          <p:nvSpPr>
            <p:cNvPr id="7" name="Freeform 77"/>
            <p:cNvSpPr>
              <a:spLocks/>
            </p:cNvSpPr>
            <p:nvPr/>
          </p:nvSpPr>
          <p:spPr>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19050">
              <a:solidFill>
                <a:schemeClr val="bg1"/>
              </a:solidFill>
              <a:round/>
              <a:headEnd/>
              <a:tailEnd/>
            </a:ln>
          </p:spPr>
          <p:txBody>
            <a:bodyPr numCol="1"/>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defRPr/>
              </a:pPr>
              <a:endParaRPr lang="en-US" sz="4800">
                <a:latin typeface="Arial" panose="020B0604020202020204" pitchFamily="34" charset="0"/>
                <a:cs typeface="Arial" panose="020B0604020202020204" pitchFamily="34" charset="0"/>
              </a:endParaRPr>
            </a:p>
          </p:txBody>
        </p:sp>
      </p:grpSp>
      <p:sp>
        <p:nvSpPr>
          <p:cNvPr id="142" name="Text Box 10"/>
          <p:cNvSpPr txBox="1">
            <a:spLocks noChangeArrowheads="1"/>
          </p:cNvSpPr>
          <p:nvPr/>
        </p:nvSpPr>
        <p:spPr>
          <a:xfrm>
            <a:off x="1128635" y="5317146"/>
            <a:ext cx="4058936" cy="677103"/>
          </a:xfrm>
          <a:prstGeom prst="rect">
            <a:avLst/>
          </a:prstGeom>
          <a:noFill/>
          <a:ln w="9525">
            <a:noFill/>
            <a:miter lim="800000"/>
            <a:headEnd/>
            <a:tailEnd/>
          </a:ln>
        </p:spPr>
        <p:txBody>
          <a:bodyPr wrap="square" lIns="45715" tIns="22857" rIns="45715" bIns="22857" numCol="1">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088205">
              <a:defRPr/>
            </a:pPr>
            <a:r>
              <a:rPr lang="en-US" sz="3200" b="1" dirty="0">
                <a:latin typeface="Arial" panose="020B0604020202020204" pitchFamily="34" charset="0"/>
                <a:ea typeface="Open Sans" pitchFamily="34" charset="0"/>
                <a:cs typeface="Arial" panose="020B0604020202020204" pitchFamily="34" charset="0"/>
              </a:rPr>
              <a:t>650,000</a:t>
            </a:r>
            <a:endParaRPr lang="en-US" sz="3200" b="1" baseline="30000" dirty="0">
              <a:latin typeface="Arial" panose="020B0604020202020204" pitchFamily="34" charset="0"/>
              <a:ea typeface="Open Sans" pitchFamily="34" charset="0"/>
              <a:cs typeface="Arial" panose="020B0604020202020204" pitchFamily="34" charset="0"/>
            </a:endParaRPr>
          </a:p>
          <a:p>
            <a:pPr algn="ctr" defTabSz="1088205">
              <a:defRPr/>
            </a:pPr>
            <a:r>
              <a:rPr lang="en-US" sz="900" dirty="0">
                <a:latin typeface="Arial" panose="020B0604020202020204" pitchFamily="34" charset="0"/>
                <a:ea typeface="Open Sans" pitchFamily="34" charset="0"/>
                <a:cs typeface="Arial" panose="020B0604020202020204" pitchFamily="34" charset="0"/>
              </a:rPr>
              <a:t>patients</a:t>
            </a:r>
            <a:endParaRPr lang="en-US" sz="900" b="1" baseline="30000" dirty="0">
              <a:latin typeface="Arial" panose="020B0604020202020204" pitchFamily="34" charset="0"/>
              <a:ea typeface="Open Sans" pitchFamily="34" charset="0"/>
              <a:cs typeface="Arial" panose="020B0604020202020204" pitchFamily="34" charset="0"/>
            </a:endParaRPr>
          </a:p>
        </p:txBody>
      </p:sp>
      <p:grpSp>
        <p:nvGrpSpPr>
          <p:cNvPr id="152" name="Group 151"/>
          <p:cNvGrpSpPr/>
          <p:nvPr/>
        </p:nvGrpSpPr>
        <p:grpSpPr>
          <a:xfrm>
            <a:off x="6647463" y="3105526"/>
            <a:ext cx="6431875" cy="1228307"/>
            <a:chOff x="5626420" y="2978953"/>
            <a:chExt cx="3553652" cy="678647"/>
          </a:xfrm>
        </p:grpSpPr>
        <p:sp>
          <p:nvSpPr>
            <p:cNvPr id="144" name="Text Box 10"/>
            <p:cNvSpPr txBox="1">
              <a:spLocks noChangeArrowheads="1"/>
            </p:cNvSpPr>
            <p:nvPr/>
          </p:nvSpPr>
          <p:spPr>
            <a:xfrm>
              <a:off x="6284472" y="3186491"/>
              <a:ext cx="2895600" cy="263572"/>
            </a:xfrm>
            <a:prstGeom prst="rect">
              <a:avLst/>
            </a:prstGeom>
            <a:noFill/>
            <a:ln w="9525">
              <a:noFill/>
              <a:miter lim="800000"/>
              <a:headEnd/>
              <a:tailEnd/>
            </a:ln>
          </p:spPr>
          <p:txBody>
            <a:bodyPr wrap="square" lIns="45715" tIns="22857" rIns="45715" bIns="22857" numCol="1">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1088205">
                <a:defRPr/>
              </a:pPr>
              <a:r>
                <a:rPr lang="en-US" sz="2800" dirty="0">
                  <a:latin typeface="Arial" panose="020B0604020202020204" pitchFamily="34" charset="0"/>
                  <a:cs typeface="Arial" panose="020B0604020202020204" pitchFamily="34" charset="0"/>
                </a:rPr>
                <a:t>Mor</a:t>
              </a:r>
              <a:r>
                <a:rPr lang="en-US" sz="2800" dirty="0">
                  <a:latin typeface="Arial" panose="020B0604020202020204" pitchFamily="34" charset="0"/>
                  <a:ea typeface="Open Sans" pitchFamily="34" charset="0"/>
                  <a:cs typeface="Arial" panose="020B0604020202020204" pitchFamily="34" charset="0"/>
                </a:rPr>
                <a:t>e nephrologists</a:t>
              </a:r>
            </a:p>
          </p:txBody>
        </p:sp>
        <p:pic>
          <p:nvPicPr>
            <p:cNvPr id="148" name="Picture 147" descr="Doctor_gray.png"/>
            <p:cNvPicPr>
              <a:picLocks noChangeAspect="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626420" y="2978953"/>
              <a:ext cx="529952" cy="678647"/>
            </a:xfrm>
            <a:prstGeom prst="rect">
              <a:avLst/>
            </a:prstGeom>
          </p:spPr>
        </p:pic>
      </p:grpSp>
      <p:grpSp>
        <p:nvGrpSpPr>
          <p:cNvPr id="151" name="Group 150"/>
          <p:cNvGrpSpPr/>
          <p:nvPr/>
        </p:nvGrpSpPr>
        <p:grpSpPr>
          <a:xfrm>
            <a:off x="6625364" y="1812337"/>
            <a:ext cx="5626945" cy="821977"/>
            <a:chOff x="5607709" y="2010540"/>
            <a:chExt cx="3108924" cy="454148"/>
          </a:xfrm>
        </p:grpSpPr>
        <p:sp>
          <p:nvSpPr>
            <p:cNvPr id="143" name="Text Box 10"/>
            <p:cNvSpPr txBox="1">
              <a:spLocks noChangeArrowheads="1"/>
            </p:cNvSpPr>
            <p:nvPr/>
          </p:nvSpPr>
          <p:spPr>
            <a:xfrm>
              <a:off x="6278233" y="2105828"/>
              <a:ext cx="2438400" cy="263572"/>
            </a:xfrm>
            <a:prstGeom prst="rect">
              <a:avLst/>
            </a:prstGeom>
            <a:noFill/>
            <a:ln w="9525">
              <a:noFill/>
              <a:miter lim="800000"/>
              <a:headEnd/>
              <a:tailEnd/>
            </a:ln>
          </p:spPr>
          <p:txBody>
            <a:bodyPr wrap="square" lIns="45715" tIns="22857" rIns="45715" bIns="22857" numCol="1"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1088205">
                <a:defRPr/>
              </a:pPr>
              <a:r>
                <a:rPr lang="en-US" sz="2800" dirty="0">
                  <a:latin typeface="Arial" panose="020B0604020202020204" pitchFamily="34" charset="0"/>
                  <a:ea typeface="Open Sans" pitchFamily="34" charset="0"/>
                  <a:cs typeface="Arial" panose="020B0604020202020204" pitchFamily="34" charset="0"/>
                </a:rPr>
                <a:t>More centers</a:t>
              </a:r>
            </a:p>
          </p:txBody>
        </p:sp>
        <p:pic>
          <p:nvPicPr>
            <p:cNvPr id="149" name="Picture 148" descr="Center_gray.png"/>
            <p:cNvPicPr>
              <a:picLocks noChangeAspect="1"/>
            </p:cNvPicPr>
            <p:nvPr/>
          </p:nvPicPr>
          <p:blipFill>
            <a:blip r:embed="rId5"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607709" y="2010540"/>
              <a:ext cx="516454" cy="454148"/>
            </a:xfrm>
            <a:prstGeom prst="rect">
              <a:avLst/>
            </a:prstGeom>
          </p:spPr>
        </p:pic>
      </p:grpSp>
      <p:grpSp>
        <p:nvGrpSpPr>
          <p:cNvPr id="153" name="Group 152"/>
          <p:cNvGrpSpPr/>
          <p:nvPr/>
        </p:nvGrpSpPr>
        <p:grpSpPr>
          <a:xfrm>
            <a:off x="6646261" y="4692760"/>
            <a:ext cx="6430616" cy="1105839"/>
            <a:chOff x="5633355" y="4038600"/>
            <a:chExt cx="3552953" cy="610983"/>
          </a:xfrm>
        </p:grpSpPr>
        <p:sp>
          <p:nvSpPr>
            <p:cNvPr id="145" name="Text Box 10"/>
            <p:cNvSpPr txBox="1">
              <a:spLocks noChangeArrowheads="1"/>
            </p:cNvSpPr>
            <p:nvPr/>
          </p:nvSpPr>
          <p:spPr>
            <a:xfrm>
              <a:off x="6290708" y="4217485"/>
              <a:ext cx="2895600" cy="263572"/>
            </a:xfrm>
            <a:prstGeom prst="rect">
              <a:avLst/>
            </a:prstGeom>
            <a:noFill/>
            <a:ln w="9525">
              <a:noFill/>
              <a:miter lim="800000"/>
              <a:headEnd/>
              <a:tailEnd/>
            </a:ln>
          </p:spPr>
          <p:txBody>
            <a:bodyPr wrap="square" lIns="45715" tIns="22857" rIns="45715" bIns="22857" numCol="1">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1088205">
                <a:defRPr/>
              </a:pPr>
              <a:r>
                <a:rPr lang="en-US" sz="2800" dirty="0">
                  <a:latin typeface="Arial" panose="020B0604020202020204" pitchFamily="34" charset="0"/>
                  <a:cs typeface="Arial" panose="020B0604020202020204" pitchFamily="34" charset="0"/>
                </a:rPr>
                <a:t>More</a:t>
              </a:r>
              <a:r>
                <a:rPr lang="en-US" sz="2800" dirty="0">
                  <a:latin typeface="Arial" panose="020B0604020202020204" pitchFamily="34" charset="0"/>
                  <a:ea typeface="Open Sans" pitchFamily="34" charset="0"/>
                  <a:cs typeface="Arial" panose="020B0604020202020204" pitchFamily="34" charset="0"/>
                </a:rPr>
                <a:t> staff</a:t>
              </a:r>
            </a:p>
          </p:txBody>
        </p:sp>
        <p:pic>
          <p:nvPicPr>
            <p:cNvPr id="150" name="Picture 149" descr="Nurse_gray.png"/>
            <p:cNvPicPr>
              <a:picLocks noChangeAspect="1"/>
            </p:cNvPicPr>
            <p:nvPr/>
          </p:nvPicPr>
          <p:blipFill>
            <a:blip r:embed="rId6"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633355" y="4038600"/>
              <a:ext cx="543443" cy="610983"/>
            </a:xfrm>
            <a:prstGeom prst="rect">
              <a:avLst/>
            </a:prstGeom>
          </p:spPr>
        </p:pic>
      </p:grpSp>
    </p:spTree>
    <p:custDataLst>
      <p:tags r:id="rId1"/>
    </p:custDataLst>
    <p:extLst>
      <p:ext uri="{BB962C8B-B14F-4D97-AF65-F5344CB8AC3E}">
        <p14:creationId xmlns:p14="http://schemas.microsoft.com/office/powerpoint/2010/main" val="3718960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16D579AD-92EC-4443-A8E3-357A9E9C8BD6}"/>
              </a:ext>
            </a:extLst>
          </p:cNvPr>
          <p:cNvSpPr txBox="1">
            <a:spLocks/>
          </p:cNvSpPr>
          <p:nvPr/>
        </p:nvSpPr>
        <p:spPr>
          <a:xfrm>
            <a:off x="838200" y="6111089"/>
            <a:ext cx="7933267" cy="746911"/>
          </a:xfrm>
          <a:prstGeom prst="rect">
            <a:avLst/>
          </a:prstGeom>
        </p:spPr>
        <p:txBody>
          <a:bodyPr vert="horz" lIns="121920" tIns="60960" rIns="121920" bIns="60960" rtlCol="0"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70" baseline="30000" dirty="0"/>
              <a:t>1</a:t>
            </a:r>
            <a:r>
              <a:rPr lang="en-US" sz="1070" dirty="0"/>
              <a:t>U.S. Department of Health and Human Services (HHS). </a:t>
            </a:r>
            <a:r>
              <a:rPr lang="en-US" sz="1070" i="1" dirty="0"/>
              <a:t>Medicare Program: Specialty Care Models to Improve Quality of Care and Reduce Expenditures</a:t>
            </a:r>
            <a:r>
              <a:rPr lang="en-US" sz="1070" dirty="0"/>
              <a:t> published 9/29/2020. </a:t>
            </a:r>
            <a:r>
              <a:rPr lang="en-US" sz="1070" dirty="0">
                <a:hlinkClick r:id="rId4"/>
              </a:rPr>
              <a:t>https://www.federalregister.gov/documents/2020/09/29/2020-20907/medicare-program-specialty-care-models-to-improve-quality-of-care-and-reduce-expenditures</a:t>
            </a:r>
            <a:r>
              <a:rPr lang="en-US" sz="1070" dirty="0"/>
              <a:t> accessed online, 7/13/2021.</a:t>
            </a:r>
          </a:p>
        </p:txBody>
      </p:sp>
      <p:graphicFrame>
        <p:nvGraphicFramePr>
          <p:cNvPr id="5" name="Content Placeholder 4">
            <a:extLst>
              <a:ext uri="{FF2B5EF4-FFF2-40B4-BE49-F238E27FC236}">
                <a16:creationId xmlns:a16="http://schemas.microsoft.com/office/drawing/2014/main" id="{4BC590B7-B7C9-418A-8A03-A5964A4DEC9D}"/>
              </a:ext>
            </a:extLst>
          </p:cNvPr>
          <p:cNvGraphicFramePr>
            <a:graphicFrameLocks noGrp="1"/>
          </p:cNvGraphicFramePr>
          <p:nvPr>
            <p:ph idx="1"/>
            <p:extLst>
              <p:ext uri="{D42A27DB-BD31-4B8C-83A1-F6EECF244321}">
                <p14:modId xmlns:p14="http://schemas.microsoft.com/office/powerpoint/2010/main" val="919265745"/>
              </p:ext>
            </p:extLst>
          </p:nvPr>
        </p:nvGraphicFramePr>
        <p:xfrm>
          <a:off x="838200" y="1706032"/>
          <a:ext cx="10980208" cy="4198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3998608A-B8CB-49A0-AB19-768C531F9DEA}"/>
              </a:ext>
            </a:extLst>
          </p:cNvPr>
          <p:cNvSpPr txBox="1"/>
          <p:nvPr/>
        </p:nvSpPr>
        <p:spPr>
          <a:xfrm>
            <a:off x="2804160" y="5193246"/>
            <a:ext cx="6583680" cy="37965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867" b="1" dirty="0">
                <a:solidFill>
                  <a:schemeClr val="bg1"/>
                </a:solidFill>
              </a:rPr>
              <a:t>While preserving or enhancing quality of care</a:t>
            </a:r>
          </a:p>
        </p:txBody>
      </p:sp>
      <p:sp>
        <p:nvSpPr>
          <p:cNvPr id="7" name="Title 4">
            <a:extLst>
              <a:ext uri="{FF2B5EF4-FFF2-40B4-BE49-F238E27FC236}">
                <a16:creationId xmlns:a16="http://schemas.microsoft.com/office/drawing/2014/main" id="{4703A398-0E05-493B-9348-1B35D1E2C3FC}"/>
              </a:ext>
            </a:extLst>
          </p:cNvPr>
          <p:cNvSpPr txBox="1">
            <a:spLocks/>
          </p:cNvSpPr>
          <p:nvPr/>
        </p:nvSpPr>
        <p:spPr>
          <a:xfrm>
            <a:off x="838200" y="749015"/>
            <a:ext cx="10515600" cy="576470"/>
          </a:xfrm>
          <a:prstGeom prst="rect">
            <a:avLst/>
          </a:prstGeom>
        </p:spPr>
        <p:txBody>
          <a:bodyPr vert="horz" wrap="none" lIns="91440" tIns="45720" rIns="91440" bIns="45720" rtlCol="0" anchor="ctr">
            <a:noAutofit/>
          </a:bodyPr>
          <a:lstStyle>
            <a:lvl1pPr algn="l" defTabSz="914217" rtl="0" eaLnBrk="1" latinLnBrk="0" hangingPunct="1">
              <a:lnSpc>
                <a:spcPct val="90000"/>
              </a:lnSpc>
              <a:spcBef>
                <a:spcPct val="0"/>
              </a:spcBef>
              <a:buNone/>
              <a:defRPr sz="3199" b="1" kern="1200">
                <a:solidFill>
                  <a:schemeClr val="accent1"/>
                </a:solidFill>
                <a:latin typeface="+mj-lt"/>
                <a:ea typeface="+mj-ea"/>
                <a:cs typeface="+mj-cs"/>
              </a:defRPr>
            </a:lvl1pPr>
          </a:lstStyle>
          <a:p>
            <a:pPr fontAlgn="auto">
              <a:spcAft>
                <a:spcPts val="0"/>
              </a:spcAft>
            </a:pPr>
            <a:r>
              <a:rPr lang="en-US" b="0" dirty="0">
                <a:solidFill>
                  <a:schemeClr val="tx1"/>
                </a:solidFill>
              </a:rPr>
              <a:t>Definitions of Success</a:t>
            </a:r>
            <a:r>
              <a:rPr lang="en-US" b="0" baseline="30000" dirty="0">
                <a:solidFill>
                  <a:schemeClr val="tx1"/>
                </a:solidFill>
              </a:rPr>
              <a:t>1</a:t>
            </a:r>
            <a:endParaRPr lang="en-US" sz="3600" b="0" dirty="0">
              <a:solidFill>
                <a:schemeClr val="tx1"/>
              </a:solidFill>
            </a:endParaRPr>
          </a:p>
        </p:txBody>
      </p:sp>
    </p:spTree>
    <p:custDataLst>
      <p:tags r:id="rId1"/>
    </p:custDataLst>
    <p:extLst>
      <p:ext uri="{BB962C8B-B14F-4D97-AF65-F5344CB8AC3E}">
        <p14:creationId xmlns:p14="http://schemas.microsoft.com/office/powerpoint/2010/main" val="324712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8AEA6B6-AD05-4D91-8E3B-86256FFC59D8}"/>
              </a:ext>
            </a:extLst>
          </p:cNvPr>
          <p:cNvGraphicFramePr>
            <a:graphicFrameLocks noGrp="1"/>
          </p:cNvGraphicFramePr>
          <p:nvPr>
            <p:ph idx="1"/>
            <p:extLst>
              <p:ext uri="{D42A27DB-BD31-4B8C-83A1-F6EECF244321}">
                <p14:modId xmlns:p14="http://schemas.microsoft.com/office/powerpoint/2010/main" val="3474604568"/>
              </p:ext>
            </p:extLst>
          </p:nvPr>
        </p:nvGraphicFramePr>
        <p:xfrm>
          <a:off x="838200" y="1450097"/>
          <a:ext cx="10823531" cy="4397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8">
            <a:extLst>
              <a:ext uri="{FF2B5EF4-FFF2-40B4-BE49-F238E27FC236}">
                <a16:creationId xmlns:a16="http://schemas.microsoft.com/office/drawing/2014/main" id="{9243C92C-5D3A-45B1-8D8D-35C106B0B894}"/>
              </a:ext>
            </a:extLst>
          </p:cNvPr>
          <p:cNvSpPr>
            <a:spLocks noGrp="1"/>
          </p:cNvSpPr>
          <p:nvPr>
            <p:ph type="body" sz="quarter" idx="17"/>
          </p:nvPr>
        </p:nvSpPr>
        <p:spPr>
          <a:xfrm>
            <a:off x="838200" y="6198035"/>
            <a:ext cx="8046156" cy="659965"/>
          </a:xfr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00" b="0" baseline="30000" dirty="0"/>
              <a:t>1</a:t>
            </a:r>
            <a:r>
              <a:rPr lang="en-US" sz="1000" b="0" dirty="0"/>
              <a:t>U.S. Department of Health and Human Services (HHS). </a:t>
            </a:r>
            <a:r>
              <a:rPr lang="en-US" sz="1000" b="0" i="1" dirty="0"/>
              <a:t>Medicare Program: End Stage Renal Disease (ESRD) Prospective Payment System (PPS) Calendar Year (CY) 2022 Proposed Rule (CMS-1749-P) </a:t>
            </a:r>
            <a:r>
              <a:rPr lang="en-US" sz="1000" b="0" dirty="0">
                <a:hlinkClick r:id="rId8">
                  <a:extLst>
                    <a:ext uri="{A12FA001-AC4F-418D-AE19-62706E023703}">
                      <ahyp:hlinkClr xmlns:ahyp="http://schemas.microsoft.com/office/drawing/2018/hyperlinkcolor" val="tx"/>
                    </a:ext>
                  </a:extLst>
                </a:hlinkClick>
              </a:rPr>
              <a:t>https://edit.cms.gov/newsroom/fact-sheets/end-stage-renal-disease-esrd-prospective-payment-system-pps-calendar-year-cy-2022-proposed-rule-cms</a:t>
            </a:r>
            <a:r>
              <a:rPr lang="en-US" sz="1000" b="0" dirty="0"/>
              <a:t> accessed online, 7/13/2021. </a:t>
            </a:r>
            <a:r>
              <a:rPr lang="en-US" sz="1000" b="0" baseline="30000" dirty="0"/>
              <a:t>2</a:t>
            </a:r>
            <a:r>
              <a:rPr lang="en-US" sz="1000" b="0" dirty="0"/>
              <a:t>CY 2022 Changes to the End-Stage Renal Disease (ESRD) Prospective Payment System and Quality Incentive Program CMS-1749-P </a:t>
            </a:r>
            <a:r>
              <a:rPr lang="en-US" sz="1000" b="0" dirty="0">
                <a:hlinkClick r:id="rId9">
                  <a:extLst>
                    <a:ext uri="{A12FA001-AC4F-418D-AE19-62706E023703}">
                      <ahyp:hlinkClr xmlns:ahyp="http://schemas.microsoft.com/office/drawing/2018/hyperlinkcolor" val="tx"/>
                    </a:ext>
                  </a:extLst>
                </a:hlinkClick>
              </a:rPr>
              <a:t>https://www.federalregister.gov/documents/2021/07/09/2021-14250/medicare-program-end-stage-renal-disease-prospective-payment-system-payment-for-renal-dialysis</a:t>
            </a:r>
            <a:r>
              <a:rPr lang="en-US" sz="1000" b="0" dirty="0"/>
              <a:t> accessed online, 7/13/2021.</a:t>
            </a:r>
          </a:p>
        </p:txBody>
      </p:sp>
      <p:sp>
        <p:nvSpPr>
          <p:cNvPr id="3" name="Title 2">
            <a:extLst>
              <a:ext uri="{FF2B5EF4-FFF2-40B4-BE49-F238E27FC236}">
                <a16:creationId xmlns:a16="http://schemas.microsoft.com/office/drawing/2014/main" id="{166E360B-7C9B-4020-93DE-7714072E0403}"/>
              </a:ext>
            </a:extLst>
          </p:cNvPr>
          <p:cNvSpPr>
            <a:spLocks noGrp="1"/>
          </p:cNvSpPr>
          <p:nvPr>
            <p:ph type="title"/>
          </p:nvPr>
        </p:nvSpPr>
        <p:spPr>
          <a:xfrm>
            <a:off x="838200" y="749015"/>
            <a:ext cx="10515600" cy="57647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a:r>
              <a:rPr lang="en-US" sz="2000" dirty="0">
                <a:latin typeface="+mj-lt"/>
                <a:ea typeface="+mj-ea"/>
                <a:cs typeface="+mj-cs"/>
              </a:rPr>
              <a:t>Future ETC Rulemaking</a:t>
            </a:r>
            <a:r>
              <a:rPr lang="en-US" sz="2000" baseline="30000" dirty="0">
                <a:latin typeface="+mj-lt"/>
                <a:ea typeface="+mj-ea"/>
                <a:cs typeface="+mj-cs"/>
              </a:rPr>
              <a:t>1,2</a:t>
            </a:r>
            <a:br>
              <a:rPr lang="en-US" sz="3199" dirty="0">
                <a:latin typeface="+mj-lt"/>
                <a:ea typeface="+mj-ea"/>
                <a:cs typeface="+mj-cs"/>
              </a:rPr>
            </a:br>
            <a:r>
              <a:rPr lang="en-US" sz="3199" dirty="0">
                <a:latin typeface="+mj-lt"/>
                <a:ea typeface="+mj-ea"/>
                <a:cs typeface="+mj-cs"/>
              </a:rPr>
              <a:t>What Does the Future Hold?</a:t>
            </a:r>
          </a:p>
        </p:txBody>
      </p:sp>
    </p:spTree>
    <p:extLst>
      <p:ext uri="{BB962C8B-B14F-4D97-AF65-F5344CB8AC3E}">
        <p14:creationId xmlns:p14="http://schemas.microsoft.com/office/powerpoint/2010/main" val="3386048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16ACA3-6986-4129-888B-8CAC86E73630}"/>
              </a:ext>
            </a:extLst>
          </p:cNvPr>
          <p:cNvSpPr>
            <a:spLocks noGrp="1"/>
          </p:cNvSpPr>
          <p:nvPr>
            <p:ph idx="1"/>
          </p:nvPr>
        </p:nvSpPr>
        <p:spPr>
          <a:xfrm>
            <a:off x="838199" y="1766806"/>
            <a:ext cx="10515221" cy="4801359"/>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04792" indent="-304792">
              <a:spcBef>
                <a:spcPts val="0"/>
              </a:spcBef>
              <a:spcAft>
                <a:spcPts val="400"/>
              </a:spcAft>
              <a:buFont typeface="+mj-lt"/>
              <a:buAutoNum type="arabicPeriod"/>
            </a:pPr>
            <a:r>
              <a:rPr lang="en-US" sz="1050" dirty="0">
                <a:solidFill>
                  <a:schemeClr val="tx2"/>
                </a:solidFill>
              </a:rPr>
              <a:t>U.S. Renal Data System, USRDS 2015 Annual Data Report: Table 6.3. </a:t>
            </a:r>
          </a:p>
          <a:p>
            <a:pPr marL="304792" indent="-304792">
              <a:spcBef>
                <a:spcPts val="0"/>
              </a:spcBef>
              <a:spcAft>
                <a:spcPts val="400"/>
              </a:spcAft>
              <a:buFont typeface="+mj-lt"/>
              <a:buAutoNum type="arabicPeriod"/>
            </a:pPr>
            <a:r>
              <a:rPr lang="en-US" sz="1050" dirty="0">
                <a:solidFill>
                  <a:schemeClr val="tx2"/>
                </a:solidFill>
              </a:rPr>
              <a:t>USRDS 2016 Annual Data Report: Table 6.3 (1996 – 2012) &amp; matched 2012 NxStage patient data on file. </a:t>
            </a:r>
          </a:p>
          <a:p>
            <a:pPr marL="304792" indent="-304792">
              <a:spcBef>
                <a:spcPts val="0"/>
              </a:spcBef>
              <a:spcAft>
                <a:spcPts val="400"/>
              </a:spcAft>
              <a:buFont typeface="+mj-lt"/>
              <a:buAutoNum type="arabicPeriod"/>
            </a:pPr>
            <a:r>
              <a:rPr lang="en-US" sz="1050" dirty="0" err="1">
                <a:solidFill>
                  <a:schemeClr val="tx2"/>
                </a:solidFill>
              </a:rPr>
              <a:t>Bonenkamp</a:t>
            </a:r>
            <a:r>
              <a:rPr lang="en-US" sz="1050" dirty="0">
                <a:solidFill>
                  <a:schemeClr val="tx2"/>
                </a:solidFill>
              </a:rPr>
              <a:t> AA et al. Health-Related Quality of Life in Home Dialysis Patients Compared to In-Center Hemodialysis Patients: A Systematic Review and Meta-analysis. Kidney Med. Published online 2,2020. </a:t>
            </a:r>
          </a:p>
          <a:p>
            <a:pPr marL="304792" indent="-304792">
              <a:spcBef>
                <a:spcPts val="0"/>
              </a:spcBef>
              <a:spcAft>
                <a:spcPts val="400"/>
              </a:spcAft>
              <a:buFont typeface="+mj-lt"/>
              <a:buAutoNum type="arabicPeriod"/>
            </a:pPr>
            <a:r>
              <a:rPr lang="en-US" sz="1050" dirty="0">
                <a:solidFill>
                  <a:schemeClr val="tx2"/>
                </a:solidFill>
              </a:rPr>
              <a:t>Mehrotra R, Chiu YW, Kalantar-Zadeh K, </a:t>
            </a:r>
            <a:r>
              <a:rPr lang="en-US" sz="1050" dirty="0" err="1">
                <a:solidFill>
                  <a:schemeClr val="tx2"/>
                </a:solidFill>
              </a:rPr>
              <a:t>Bargman</a:t>
            </a:r>
            <a:r>
              <a:rPr lang="en-US" sz="1050" dirty="0">
                <a:solidFill>
                  <a:schemeClr val="tx2"/>
                </a:solidFill>
              </a:rPr>
              <a:t> J, </a:t>
            </a:r>
            <a:r>
              <a:rPr lang="en-US" sz="1050" dirty="0" err="1">
                <a:solidFill>
                  <a:schemeClr val="tx2"/>
                </a:solidFill>
              </a:rPr>
              <a:t>Vonesh</a:t>
            </a:r>
            <a:r>
              <a:rPr lang="en-US" sz="1050" dirty="0">
                <a:solidFill>
                  <a:schemeClr val="tx2"/>
                </a:solidFill>
              </a:rPr>
              <a:t> E. Similar outcomes with hemodialysis and peritoneal dialysis in patients with end-stage renal disease. Arch Intern Med. 2011;171(2):110-118. </a:t>
            </a:r>
          </a:p>
          <a:p>
            <a:pPr marL="304792" indent="-304792">
              <a:spcBef>
                <a:spcPts val="0"/>
              </a:spcBef>
              <a:spcAft>
                <a:spcPts val="400"/>
              </a:spcAft>
              <a:buFont typeface="+mj-lt"/>
              <a:buAutoNum type="arabicPeriod"/>
            </a:pPr>
            <a:r>
              <a:rPr lang="en-US" sz="1050" dirty="0">
                <a:solidFill>
                  <a:schemeClr val="tx2"/>
                </a:solidFill>
              </a:rPr>
              <a:t>Purnell TS, Auguste P, Crews DC, et al. Comparison of Life Participation Activities Among Adults Treated by Hemodialysis, Peritoneal Dialysis, and Kidney Transplantation: A Systematic Review. Am J Kidney Dis. 2013;62(5):953-973. </a:t>
            </a:r>
          </a:p>
          <a:p>
            <a:pPr marL="304792" indent="-304792">
              <a:spcBef>
                <a:spcPts val="0"/>
              </a:spcBef>
              <a:spcAft>
                <a:spcPts val="400"/>
              </a:spcAft>
              <a:buFont typeface="+mj-lt"/>
              <a:buAutoNum type="arabicPeriod"/>
            </a:pPr>
            <a:r>
              <a:rPr lang="en-US" sz="1050" dirty="0">
                <a:solidFill>
                  <a:schemeClr val="tx2"/>
                </a:solidFill>
              </a:rPr>
              <a:t>https://www.renalandurologynews.com/home/news/nephrology/hemodialysis/covid-19-crisis-could-speed-adoption-of-home-dialysis/ accessed online, 7/13/2021.</a:t>
            </a:r>
          </a:p>
          <a:p>
            <a:pPr marL="304792" indent="-304792">
              <a:spcBef>
                <a:spcPts val="0"/>
              </a:spcBef>
              <a:spcAft>
                <a:spcPts val="400"/>
              </a:spcAft>
              <a:buFont typeface="+mj-lt"/>
              <a:buAutoNum type="arabicPeriod"/>
            </a:pPr>
            <a:r>
              <a:rPr lang="en-US" sz="1050" dirty="0">
                <a:solidFill>
                  <a:schemeClr val="tx2"/>
                </a:solidFill>
              </a:rPr>
              <a:t>François K, </a:t>
            </a:r>
            <a:r>
              <a:rPr lang="en-US" sz="1050" dirty="0" err="1">
                <a:solidFill>
                  <a:schemeClr val="tx2"/>
                </a:solidFill>
              </a:rPr>
              <a:t>Bargman</a:t>
            </a:r>
            <a:r>
              <a:rPr lang="en-US" sz="1050" dirty="0">
                <a:solidFill>
                  <a:schemeClr val="tx2"/>
                </a:solidFill>
              </a:rPr>
              <a:t> J. “Evaluating the Benefits of Home-Based Peritoneal Dialysis.” International Journal of Nephrology and Renovascular Disease, 7 (2014): 447.</a:t>
            </a:r>
          </a:p>
          <a:p>
            <a:pPr marL="304792" indent="-304792">
              <a:spcBef>
                <a:spcPts val="0"/>
              </a:spcBef>
              <a:spcAft>
                <a:spcPts val="400"/>
              </a:spcAft>
              <a:buFont typeface="+mj-lt"/>
              <a:buAutoNum type="arabicPeriod"/>
            </a:pPr>
            <a:r>
              <a:rPr lang="en-US" sz="1050" dirty="0" err="1">
                <a:solidFill>
                  <a:schemeClr val="tx2"/>
                </a:solidFill>
              </a:rPr>
              <a:t>Sinnakirouchenan</a:t>
            </a:r>
            <a:r>
              <a:rPr lang="en-US" sz="1050" dirty="0">
                <a:solidFill>
                  <a:schemeClr val="tx2"/>
                </a:solidFill>
              </a:rPr>
              <a:t> R, Holley JL. Peritoneal Dialysis Versus Hemodialysis: Risks, Benefits, and Access Issues. Advances in Chronic Kidney Disease, Vol 18, No 6 (November), 2011: pp 428-432.</a:t>
            </a:r>
          </a:p>
          <a:p>
            <a:pPr marL="304792" indent="-304792">
              <a:lnSpc>
                <a:spcPct val="90000"/>
              </a:lnSpc>
              <a:spcBef>
                <a:spcPts val="0"/>
              </a:spcBef>
              <a:spcAft>
                <a:spcPts val="400"/>
              </a:spcAft>
              <a:buClrTx/>
              <a:buFont typeface="+mj-lt"/>
              <a:buAutoNum type="arabicPeriod"/>
            </a:pPr>
            <a:r>
              <a:rPr lang="en-US" sz="1050" dirty="0" err="1">
                <a:solidFill>
                  <a:schemeClr val="tx2"/>
                </a:solidFill>
              </a:rPr>
              <a:t>Rigoni</a:t>
            </a:r>
            <a:r>
              <a:rPr lang="en-US" sz="1050" dirty="0">
                <a:solidFill>
                  <a:schemeClr val="tx2"/>
                </a:solidFill>
              </a:rPr>
              <a:t> M, Torri E, </a:t>
            </a:r>
            <a:r>
              <a:rPr lang="en-US" sz="1050" dirty="0" err="1">
                <a:solidFill>
                  <a:schemeClr val="tx2"/>
                </a:solidFill>
              </a:rPr>
              <a:t>Nollo</a:t>
            </a:r>
            <a:r>
              <a:rPr lang="en-US" sz="1050" dirty="0">
                <a:solidFill>
                  <a:schemeClr val="tx2"/>
                </a:solidFill>
              </a:rPr>
              <a:t> G, et al. Survival and time-to-transplantation of peritoneal dialysis versus hemodialysis for end-stage renal disease patients: competing-risks regression model in a single Italian center experience. J Nephrol. 2017;30(3):441-447. doi:10.1007/s40620-016-0366-6.</a:t>
            </a:r>
          </a:p>
        </p:txBody>
      </p:sp>
      <p:sp>
        <p:nvSpPr>
          <p:cNvPr id="4" name="Text Placeholder 3">
            <a:extLst>
              <a:ext uri="{FF2B5EF4-FFF2-40B4-BE49-F238E27FC236}">
                <a16:creationId xmlns:a16="http://schemas.microsoft.com/office/drawing/2014/main" id="{B8098B6F-B050-4611-9BFC-EB6084DF34CF}"/>
              </a:ext>
            </a:extLst>
          </p:cNvPr>
          <p:cNvSpPr>
            <a:spLocks noGrp="1"/>
          </p:cNvSpPr>
          <p:nvPr>
            <p:ph type="body" sz="quarter" idx="17"/>
          </p:nvPr>
        </p:nvSpPr>
        <p:spPr>
          <a:xfrm>
            <a:off x="838198" y="1414436"/>
            <a:ext cx="10515601" cy="352370"/>
          </a:xfrm>
        </p:spPr>
        <p:txBody>
          <a:bodyPr/>
          <a:lstStyle/>
          <a:p>
            <a:r>
              <a:rPr lang="en-US" dirty="0">
                <a:solidFill>
                  <a:schemeClr val="tx1"/>
                </a:solidFill>
              </a:rPr>
              <a:t>References</a:t>
            </a:r>
          </a:p>
        </p:txBody>
      </p:sp>
      <p:sp>
        <p:nvSpPr>
          <p:cNvPr id="3" name="Title 2">
            <a:extLst>
              <a:ext uri="{FF2B5EF4-FFF2-40B4-BE49-F238E27FC236}">
                <a16:creationId xmlns:a16="http://schemas.microsoft.com/office/drawing/2014/main" id="{4F19D9D1-445A-4978-97A8-709256D3BDE2}"/>
              </a:ext>
            </a:extLst>
          </p:cNvPr>
          <p:cNvSpPr>
            <a:spLocks noGrp="1"/>
          </p:cNvSpPr>
          <p:nvPr>
            <p:ph type="title"/>
          </p:nvPr>
        </p:nvSpPr>
        <p:spPr>
          <a:xfrm>
            <a:off x="838200" y="749015"/>
            <a:ext cx="10515600" cy="576470"/>
          </a:xfrm>
        </p:spPr>
        <p:txBody>
          <a:bodyPr anchor="ct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a:r>
              <a:rPr lang="en-US" sz="2200" dirty="0">
                <a:latin typeface="+mj-lt"/>
                <a:ea typeface="+mj-ea"/>
                <a:cs typeface="+mj-cs"/>
              </a:rPr>
              <a:t>Comparing</a:t>
            </a:r>
            <a:br>
              <a:rPr lang="en-US" sz="3199" dirty="0">
                <a:latin typeface="+mj-lt"/>
                <a:ea typeface="+mj-ea"/>
                <a:cs typeface="+mj-cs"/>
              </a:rPr>
            </a:br>
            <a:r>
              <a:rPr lang="en-US" sz="3600" dirty="0">
                <a:latin typeface="+mj-lt"/>
                <a:ea typeface="+mj-ea"/>
                <a:cs typeface="+mj-cs"/>
              </a:rPr>
              <a:t>Peritoneal Dialysis to Conventional HD</a:t>
            </a:r>
          </a:p>
        </p:txBody>
      </p:sp>
      <p:sp>
        <p:nvSpPr>
          <p:cNvPr id="6" name="Text Placeholder 3">
            <a:extLst>
              <a:ext uri="{FF2B5EF4-FFF2-40B4-BE49-F238E27FC236}">
                <a16:creationId xmlns:a16="http://schemas.microsoft.com/office/drawing/2014/main" id="{C11C7BD5-4B8C-4A8B-8787-011524B950FD}"/>
              </a:ext>
            </a:extLst>
          </p:cNvPr>
          <p:cNvSpPr txBox="1">
            <a:spLocks/>
          </p:cNvSpPr>
          <p:nvPr/>
        </p:nvSpPr>
        <p:spPr>
          <a:xfrm>
            <a:off x="838199" y="6568165"/>
            <a:ext cx="9714865" cy="289835"/>
          </a:xfrm>
          <a:prstGeom prst="rect">
            <a:avLst/>
          </a:prstGeom>
        </p:spPr>
        <p:txBody>
          <a:bodyPr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1200" dirty="0"/>
              <a:t>References for presentation slide: 8</a:t>
            </a:r>
          </a:p>
        </p:txBody>
      </p:sp>
    </p:spTree>
    <p:custDataLst>
      <p:tags r:id="rId1"/>
    </p:custDataLst>
    <p:extLst>
      <p:ext uri="{BB962C8B-B14F-4D97-AF65-F5344CB8AC3E}">
        <p14:creationId xmlns:p14="http://schemas.microsoft.com/office/powerpoint/2010/main" val="3108624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16ACA3-6986-4129-888B-8CAC86E73630}"/>
              </a:ext>
            </a:extLst>
          </p:cNvPr>
          <p:cNvSpPr>
            <a:spLocks noGrp="1"/>
          </p:cNvSpPr>
          <p:nvPr>
            <p:ph idx="1"/>
          </p:nvPr>
        </p:nvSpPr>
        <p:spPr>
          <a:xfrm>
            <a:off x="837819" y="1766806"/>
            <a:ext cx="10817887" cy="4622419"/>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304792" indent="-304792">
              <a:spcBef>
                <a:spcPts val="0"/>
              </a:spcBef>
              <a:spcAft>
                <a:spcPts val="400"/>
              </a:spcAft>
              <a:buFont typeface="+mj-lt"/>
              <a:buAutoNum type="arabicPeriod"/>
            </a:pPr>
            <a:r>
              <a:rPr lang="en-US" sz="1050" dirty="0">
                <a:solidFill>
                  <a:schemeClr val="tx2"/>
                </a:solidFill>
              </a:rPr>
              <a:t>U.S. Renal Data System, USRDS 2015 Annual Data Report: Table 6.3. </a:t>
            </a:r>
          </a:p>
          <a:p>
            <a:pPr marL="304792" indent="-304792">
              <a:spcBef>
                <a:spcPts val="0"/>
              </a:spcBef>
              <a:spcAft>
                <a:spcPts val="400"/>
              </a:spcAft>
              <a:buFont typeface="+mj-lt"/>
              <a:buAutoNum type="arabicPeriod"/>
            </a:pPr>
            <a:r>
              <a:rPr lang="en-US" sz="1050" dirty="0">
                <a:solidFill>
                  <a:schemeClr val="tx2"/>
                </a:solidFill>
              </a:rPr>
              <a:t>USRDS 2016 Annual Data Report: Table 6.3 (1996 – 2012) &amp; matched 2012 NxStage patient data on file. </a:t>
            </a:r>
          </a:p>
          <a:p>
            <a:pPr marL="304792" indent="-304792">
              <a:spcBef>
                <a:spcPts val="0"/>
              </a:spcBef>
              <a:spcAft>
                <a:spcPts val="400"/>
              </a:spcAft>
              <a:buFont typeface="+mj-lt"/>
              <a:buAutoNum type="arabicPeriod"/>
            </a:pPr>
            <a:r>
              <a:rPr lang="en-US" sz="1050" dirty="0" err="1">
                <a:solidFill>
                  <a:schemeClr val="tx2"/>
                </a:solidFill>
              </a:rPr>
              <a:t>Bonenkamp</a:t>
            </a:r>
            <a:r>
              <a:rPr lang="en-US" sz="1050" dirty="0">
                <a:solidFill>
                  <a:schemeClr val="tx2"/>
                </a:solidFill>
              </a:rPr>
              <a:t> AA et al. Health-Related Quality of Life in Home Dialysis Patients Compared to In-Center Hemodialysis Patients: A Systematic Review and Meta-analysis. Kidney Med. Published online 2,2020. </a:t>
            </a:r>
          </a:p>
          <a:p>
            <a:pPr marL="304792" indent="-304792">
              <a:spcBef>
                <a:spcPts val="0"/>
              </a:spcBef>
              <a:spcAft>
                <a:spcPts val="400"/>
              </a:spcAft>
              <a:buFont typeface="+mj-lt"/>
              <a:buAutoNum type="arabicPeriod"/>
            </a:pPr>
            <a:r>
              <a:rPr lang="en-US" sz="1050" dirty="0">
                <a:solidFill>
                  <a:schemeClr val="tx2"/>
                </a:solidFill>
              </a:rPr>
              <a:t>Rydell, H., Ivarsson, K., </a:t>
            </a:r>
            <a:r>
              <a:rPr lang="en-US" sz="1050" dirty="0" err="1">
                <a:solidFill>
                  <a:schemeClr val="tx2"/>
                </a:solidFill>
              </a:rPr>
              <a:t>Almquist</a:t>
            </a:r>
            <a:r>
              <a:rPr lang="en-US" sz="1050" dirty="0">
                <a:solidFill>
                  <a:schemeClr val="tx2"/>
                </a:solidFill>
              </a:rPr>
              <a:t>, M., Clyne, N., &amp; </a:t>
            </a:r>
            <a:r>
              <a:rPr lang="en-US" sz="1050" dirty="0" err="1">
                <a:solidFill>
                  <a:schemeClr val="tx2"/>
                </a:solidFill>
              </a:rPr>
              <a:t>Segelmark</a:t>
            </a:r>
            <a:r>
              <a:rPr lang="en-US" sz="1050" dirty="0">
                <a:solidFill>
                  <a:schemeClr val="tx2"/>
                </a:solidFill>
              </a:rPr>
              <a:t>, M. (2019). Fewer hospitalizations and prolonged technique survival with home hemodialysis- a matched cohort study from the Swedish Renal Registry. BMC Nephrology, 20(1), 1–8. </a:t>
            </a:r>
          </a:p>
          <a:p>
            <a:pPr marL="304792" indent="-304792">
              <a:spcBef>
                <a:spcPts val="0"/>
              </a:spcBef>
              <a:spcAft>
                <a:spcPts val="400"/>
              </a:spcAft>
              <a:buFont typeface="+mj-lt"/>
              <a:buAutoNum type="arabicPeriod"/>
            </a:pPr>
            <a:r>
              <a:rPr lang="en-US" sz="1050" dirty="0">
                <a:solidFill>
                  <a:schemeClr val="tx2"/>
                </a:solidFill>
              </a:rPr>
              <a:t>Walker RC, Howard K, Morton RL. Home hemodialysis: a comprehensive review of patient-centered and economic considerations. </a:t>
            </a:r>
            <a:r>
              <a:rPr lang="en-US" sz="1050" dirty="0" err="1">
                <a:solidFill>
                  <a:schemeClr val="tx2"/>
                </a:solidFill>
              </a:rPr>
              <a:t>Clinicoecon</a:t>
            </a:r>
            <a:r>
              <a:rPr lang="en-US" sz="1050" dirty="0">
                <a:solidFill>
                  <a:schemeClr val="tx2"/>
                </a:solidFill>
              </a:rPr>
              <a:t> Outcomes Res. 2017;9:149-161. </a:t>
            </a:r>
          </a:p>
          <a:p>
            <a:pPr marL="304792" indent="-304792">
              <a:spcBef>
                <a:spcPts val="0"/>
              </a:spcBef>
              <a:spcAft>
                <a:spcPts val="400"/>
              </a:spcAft>
              <a:buFont typeface="+mj-lt"/>
              <a:buAutoNum type="arabicPeriod"/>
            </a:pPr>
            <a:r>
              <a:rPr lang="en-US" sz="1050" dirty="0" err="1">
                <a:solidFill>
                  <a:schemeClr val="tx2"/>
                </a:solidFill>
              </a:rPr>
              <a:t>Heidenheim</a:t>
            </a:r>
            <a:r>
              <a:rPr lang="en-US" sz="1050" dirty="0">
                <a:solidFill>
                  <a:schemeClr val="tx2"/>
                </a:solidFill>
              </a:rPr>
              <a:t> PA, </a:t>
            </a:r>
            <a:r>
              <a:rPr lang="en-US" sz="1050" dirty="0" err="1">
                <a:solidFill>
                  <a:schemeClr val="tx2"/>
                </a:solidFill>
              </a:rPr>
              <a:t>Muirhead</a:t>
            </a:r>
            <a:r>
              <a:rPr lang="en-US" sz="1050" dirty="0">
                <a:solidFill>
                  <a:schemeClr val="tx2"/>
                </a:solidFill>
              </a:rPr>
              <a:t> N, Moist L, Lindsay RM. Patient quality of life on quotidian hemodialysis. Am J Kidney Dis. 2003;42(S1)(S1):S36-S41.  </a:t>
            </a:r>
          </a:p>
          <a:p>
            <a:pPr marL="304792" indent="-304792">
              <a:spcBef>
                <a:spcPts val="0"/>
              </a:spcBef>
              <a:spcAft>
                <a:spcPts val="400"/>
              </a:spcAft>
              <a:buFont typeface="+mj-lt"/>
              <a:buAutoNum type="arabicPeriod"/>
            </a:pPr>
            <a:r>
              <a:rPr lang="en-US" sz="1050" dirty="0">
                <a:solidFill>
                  <a:schemeClr val="tx2"/>
                </a:solidFill>
              </a:rPr>
              <a:t>https://www.renalandurologynews.com/home/news/nephrology/hemodialysis/covid-19-crisis-could-speed-adoption-of-home-dialysis/ accessed online, 7/13/2021.</a:t>
            </a:r>
          </a:p>
          <a:p>
            <a:pPr marL="304792" indent="-304792">
              <a:lnSpc>
                <a:spcPct val="90000"/>
              </a:lnSpc>
              <a:spcBef>
                <a:spcPts val="0"/>
              </a:spcBef>
              <a:spcAft>
                <a:spcPts val="400"/>
              </a:spcAft>
              <a:buClrTx/>
              <a:buFont typeface="+mj-lt"/>
              <a:buAutoNum type="arabicPeriod"/>
            </a:pPr>
            <a:r>
              <a:rPr lang="en-US" sz="1050" dirty="0" err="1">
                <a:solidFill>
                  <a:schemeClr val="tx2"/>
                </a:solidFill>
              </a:rPr>
              <a:t>Bakris</a:t>
            </a:r>
            <a:r>
              <a:rPr lang="en-US" sz="1050" dirty="0">
                <a:solidFill>
                  <a:schemeClr val="tx2"/>
                </a:solidFill>
              </a:rPr>
              <a:t>, G.L., Burkart, J.M., Weinhandl, E.D., McCullough, P.A., and Kraus, M.A. Intensive hemodialysis, blood pressure, and antihypertensive medication use. Am J Kidney Dis. 2016; 68: S15–S23.Morfin, J.A., </a:t>
            </a:r>
            <a:r>
              <a:rPr lang="en-US" sz="1050" dirty="0" err="1">
                <a:solidFill>
                  <a:schemeClr val="tx2"/>
                </a:solidFill>
              </a:rPr>
              <a:t>Fluck</a:t>
            </a:r>
            <a:r>
              <a:rPr lang="en-US" sz="1050" dirty="0">
                <a:solidFill>
                  <a:schemeClr val="tx2"/>
                </a:solidFill>
              </a:rPr>
              <a:t>, R.J., Weinhandl, E.D., </a:t>
            </a:r>
            <a:r>
              <a:rPr lang="en-US" sz="1050" dirty="0" err="1">
                <a:solidFill>
                  <a:schemeClr val="tx2"/>
                </a:solidFill>
              </a:rPr>
              <a:t>Kansal</a:t>
            </a:r>
            <a:r>
              <a:rPr lang="en-US" sz="1050" dirty="0">
                <a:solidFill>
                  <a:schemeClr val="tx2"/>
                </a:solidFill>
              </a:rPr>
              <a:t>, S., McCullough, P.A., and Komenda, P. Intensive hemodialysis and treatment complications and tolerability. Am J Kidney Dis. 2016; 68: S43–S50.</a:t>
            </a:r>
          </a:p>
          <a:p>
            <a:pPr marL="304792" indent="-304792">
              <a:lnSpc>
                <a:spcPct val="90000"/>
              </a:lnSpc>
              <a:spcBef>
                <a:spcPts val="0"/>
              </a:spcBef>
              <a:spcAft>
                <a:spcPts val="400"/>
              </a:spcAft>
              <a:buClrTx/>
              <a:buFont typeface="+mj-lt"/>
              <a:buAutoNum type="arabicPeriod"/>
            </a:pPr>
            <a:r>
              <a:rPr lang="en-US" sz="1050" dirty="0">
                <a:solidFill>
                  <a:schemeClr val="tx2"/>
                </a:solidFill>
              </a:rPr>
              <a:t>Morfin, J.A., </a:t>
            </a:r>
            <a:r>
              <a:rPr lang="en-US" sz="1050" dirty="0" err="1">
                <a:solidFill>
                  <a:schemeClr val="tx2"/>
                </a:solidFill>
              </a:rPr>
              <a:t>Fluck</a:t>
            </a:r>
            <a:r>
              <a:rPr lang="en-US" sz="1050" dirty="0">
                <a:solidFill>
                  <a:schemeClr val="tx2"/>
                </a:solidFill>
              </a:rPr>
              <a:t>, R.J., Weinhandl, E.D., </a:t>
            </a:r>
            <a:r>
              <a:rPr lang="en-US" sz="1050" dirty="0" err="1">
                <a:solidFill>
                  <a:schemeClr val="tx2"/>
                </a:solidFill>
              </a:rPr>
              <a:t>Kansal</a:t>
            </a:r>
            <a:r>
              <a:rPr lang="en-US" sz="1050" dirty="0">
                <a:solidFill>
                  <a:schemeClr val="tx2"/>
                </a:solidFill>
              </a:rPr>
              <a:t>, S., McCullough, P.A., and Komenda, P. Intensive hemodialysis and treatment complications and tolerability. Am J Kidney Dis. 2016; 68: S43–S50.</a:t>
            </a:r>
          </a:p>
          <a:p>
            <a:pPr marL="304792" indent="-304792">
              <a:lnSpc>
                <a:spcPct val="90000"/>
              </a:lnSpc>
              <a:spcBef>
                <a:spcPts val="0"/>
              </a:spcBef>
              <a:spcAft>
                <a:spcPts val="400"/>
              </a:spcAft>
              <a:buClrTx/>
              <a:buFont typeface="+mj-lt"/>
              <a:buAutoNum type="arabicPeriod"/>
            </a:pPr>
            <a:r>
              <a:rPr lang="en-US" sz="1050" dirty="0">
                <a:solidFill>
                  <a:schemeClr val="tx2"/>
                </a:solidFill>
              </a:rPr>
              <a:t>Foley RN, Gilbertson DT, Murray T, Collins AJ. Long Interdialytic Interval and Mortality among Patients Receiving Hemodialysis. N </a:t>
            </a:r>
            <a:r>
              <a:rPr lang="en-US" sz="1050" dirty="0" err="1">
                <a:solidFill>
                  <a:schemeClr val="tx2"/>
                </a:solidFill>
              </a:rPr>
              <a:t>Engl</a:t>
            </a:r>
            <a:r>
              <a:rPr lang="en-US" sz="1050" dirty="0">
                <a:solidFill>
                  <a:schemeClr val="tx2"/>
                </a:solidFill>
              </a:rPr>
              <a:t> J Med 2011;365:1099-107.</a:t>
            </a:r>
          </a:p>
          <a:p>
            <a:pPr marL="304792" indent="-304792">
              <a:lnSpc>
                <a:spcPct val="90000"/>
              </a:lnSpc>
              <a:spcBef>
                <a:spcPts val="0"/>
              </a:spcBef>
              <a:spcAft>
                <a:spcPts val="400"/>
              </a:spcAft>
              <a:buClrTx/>
              <a:buFont typeface="+mj-lt"/>
              <a:buAutoNum type="arabicPeriod"/>
            </a:pPr>
            <a:r>
              <a:rPr lang="en-US" sz="1050" dirty="0">
                <a:solidFill>
                  <a:schemeClr val="tx2"/>
                </a:solidFill>
              </a:rPr>
              <a:t>McCullough, P.A., Chan, C.T., Weinhandl, E.D., Burkart, J.M., and </a:t>
            </a:r>
            <a:r>
              <a:rPr lang="en-US" sz="1050" dirty="0" err="1">
                <a:solidFill>
                  <a:schemeClr val="tx2"/>
                </a:solidFill>
              </a:rPr>
              <a:t>Bakris</a:t>
            </a:r>
            <a:r>
              <a:rPr lang="en-US" sz="1050" dirty="0">
                <a:solidFill>
                  <a:schemeClr val="tx2"/>
                </a:solidFill>
              </a:rPr>
              <a:t>, G.L. Intensive hemodialysis, left ventricular hypertrophy, and cardiovascular disease. Am J Kidney Dis. 2016; 68: S5–S14.</a:t>
            </a:r>
          </a:p>
          <a:p>
            <a:pPr marL="304792" indent="-304792">
              <a:lnSpc>
                <a:spcPct val="90000"/>
              </a:lnSpc>
              <a:spcBef>
                <a:spcPts val="0"/>
              </a:spcBef>
              <a:spcAft>
                <a:spcPts val="400"/>
              </a:spcAft>
              <a:buClrTx/>
              <a:buFont typeface="+mj-lt"/>
              <a:buAutoNum type="arabicPeriod"/>
            </a:pPr>
            <a:r>
              <a:rPr lang="en-US" sz="1050" dirty="0">
                <a:solidFill>
                  <a:schemeClr val="tx2"/>
                </a:solidFill>
              </a:rPr>
              <a:t>Weinhandl ED, Liu J, Gilbertson DT, Arneson TJ, Collins AJ. Survival in daily home hemodialysis and matched thrice-weekly in-center hemodialysis patients. JASN. 2012;23(5):895-904.</a:t>
            </a:r>
          </a:p>
          <a:p>
            <a:pPr marL="304792" indent="-304792">
              <a:lnSpc>
                <a:spcPct val="90000"/>
              </a:lnSpc>
              <a:spcBef>
                <a:spcPts val="0"/>
              </a:spcBef>
              <a:spcAft>
                <a:spcPts val="400"/>
              </a:spcAft>
              <a:buClrTx/>
              <a:buFont typeface="+mj-lt"/>
              <a:buAutoNum type="arabicPeriod"/>
            </a:pPr>
            <a:r>
              <a:rPr lang="en-US" sz="1050" dirty="0">
                <a:solidFill>
                  <a:schemeClr val="tx2"/>
                </a:solidFill>
              </a:rPr>
              <a:t>Kraus, M.A., </a:t>
            </a:r>
            <a:r>
              <a:rPr lang="en-US" sz="1050" dirty="0" err="1">
                <a:solidFill>
                  <a:schemeClr val="tx2"/>
                </a:solidFill>
              </a:rPr>
              <a:t>Kansal</a:t>
            </a:r>
            <a:r>
              <a:rPr lang="en-US" sz="1050" dirty="0">
                <a:solidFill>
                  <a:schemeClr val="tx2"/>
                </a:solidFill>
              </a:rPr>
              <a:t>, S., Copland, M. et al, Intensive hemodialysis and potential risks with increasing treatment. Am J Kidney Dis. 2016;68:S51–S58.</a:t>
            </a:r>
          </a:p>
        </p:txBody>
      </p:sp>
      <p:sp>
        <p:nvSpPr>
          <p:cNvPr id="4" name="Text Placeholder 3">
            <a:extLst>
              <a:ext uri="{FF2B5EF4-FFF2-40B4-BE49-F238E27FC236}">
                <a16:creationId xmlns:a16="http://schemas.microsoft.com/office/drawing/2014/main" id="{02F38F26-FAEE-4974-9EE2-CBEF06024279}"/>
              </a:ext>
            </a:extLst>
          </p:cNvPr>
          <p:cNvSpPr>
            <a:spLocks noGrp="1"/>
          </p:cNvSpPr>
          <p:nvPr>
            <p:ph type="body" sz="quarter" idx="17"/>
          </p:nvPr>
        </p:nvSpPr>
        <p:spPr>
          <a:xfrm>
            <a:off x="838200" y="1414436"/>
            <a:ext cx="10515600" cy="352370"/>
          </a:xfrm>
        </p:spPr>
        <p:txBody>
          <a:bodyPr/>
          <a:lstStyle/>
          <a:p>
            <a:r>
              <a:rPr lang="en-US" dirty="0">
                <a:solidFill>
                  <a:schemeClr val="tx1"/>
                </a:solidFill>
              </a:rPr>
              <a:t>References</a:t>
            </a:r>
          </a:p>
        </p:txBody>
      </p:sp>
      <p:sp>
        <p:nvSpPr>
          <p:cNvPr id="3" name="Title 2">
            <a:extLst>
              <a:ext uri="{FF2B5EF4-FFF2-40B4-BE49-F238E27FC236}">
                <a16:creationId xmlns:a16="http://schemas.microsoft.com/office/drawing/2014/main" id="{4F19D9D1-445A-4978-97A8-709256D3BDE2}"/>
              </a:ext>
            </a:extLst>
          </p:cNvPr>
          <p:cNvSpPr>
            <a:spLocks noGrp="1"/>
          </p:cNvSpPr>
          <p:nvPr>
            <p:ph type="title"/>
          </p:nvPr>
        </p:nvSpPr>
        <p:spPr>
          <a:xfrm>
            <a:off x="838200" y="749015"/>
            <a:ext cx="8847667" cy="576470"/>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a:r>
              <a:rPr lang="en-US" sz="2000" dirty="0">
                <a:latin typeface="+mj-lt"/>
                <a:ea typeface="+mj-ea"/>
                <a:cs typeface="+mj-cs"/>
              </a:rPr>
              <a:t>Comparing </a:t>
            </a:r>
            <a:br>
              <a:rPr lang="en-US" sz="3199" dirty="0">
                <a:latin typeface="+mj-lt"/>
                <a:ea typeface="+mj-ea"/>
                <a:cs typeface="+mj-cs"/>
              </a:rPr>
            </a:br>
            <a:r>
              <a:rPr lang="en-US" sz="3199" dirty="0">
                <a:latin typeface="+mj-lt"/>
                <a:ea typeface="+mj-ea"/>
                <a:cs typeface="+mj-cs"/>
              </a:rPr>
              <a:t>5+ HHD Treatments/Week to Conventional HD</a:t>
            </a:r>
          </a:p>
        </p:txBody>
      </p:sp>
      <p:sp>
        <p:nvSpPr>
          <p:cNvPr id="6" name="Text Placeholder 3">
            <a:extLst>
              <a:ext uri="{FF2B5EF4-FFF2-40B4-BE49-F238E27FC236}">
                <a16:creationId xmlns:a16="http://schemas.microsoft.com/office/drawing/2014/main" id="{C11C7BD5-4B8C-4A8B-8787-011524B950FD}"/>
              </a:ext>
            </a:extLst>
          </p:cNvPr>
          <p:cNvSpPr txBox="1">
            <a:spLocks/>
          </p:cNvSpPr>
          <p:nvPr/>
        </p:nvSpPr>
        <p:spPr>
          <a:xfrm>
            <a:off x="837819" y="6568165"/>
            <a:ext cx="9715246" cy="289835"/>
          </a:xfrm>
          <a:prstGeom prst="rect">
            <a:avLst/>
          </a:prstGeom>
        </p:spPr>
        <p:txBody>
          <a:bodyPr anchor="ct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1200" dirty="0"/>
              <a:t>References for presentation slide: 9</a:t>
            </a:r>
          </a:p>
        </p:txBody>
      </p:sp>
    </p:spTree>
    <p:custDataLst>
      <p:tags r:id="rId1"/>
    </p:custDataLst>
    <p:extLst>
      <p:ext uri="{BB962C8B-B14F-4D97-AF65-F5344CB8AC3E}">
        <p14:creationId xmlns:p14="http://schemas.microsoft.com/office/powerpoint/2010/main" val="358157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orient="vert" idx="1"/>
          </p:nvPr>
        </p:nvSpPr>
        <p:spPr>
          <a:xfrm>
            <a:off x="619126" y="1609725"/>
            <a:ext cx="9477776" cy="4566709"/>
          </a:xfrm>
        </p:spPr>
        <p:txBody>
          <a:bodyPr/>
          <a:lstStyle/>
          <a:p>
            <a:pPr marL="0" indent="0">
              <a:spcAft>
                <a:spcPts val="1200"/>
              </a:spcAft>
              <a:buNone/>
            </a:pPr>
            <a:r>
              <a:rPr lang="en-US" sz="2000" b="1" dirty="0"/>
              <a:t>Risk and Responsibility</a:t>
            </a:r>
          </a:p>
          <a:p>
            <a:pPr marL="0" indent="0">
              <a:lnSpc>
                <a:spcPct val="100000"/>
              </a:lnSpc>
              <a:spcBef>
                <a:spcPts val="0"/>
              </a:spcBef>
              <a:spcAft>
                <a:spcPts val="600"/>
              </a:spcAft>
              <a:buNone/>
            </a:pPr>
            <a:r>
              <a:rPr lang="en-US" sz="1800" dirty="0">
                <a:solidFill>
                  <a:srgbClr val="323232"/>
                </a:solidFill>
              </a:rPr>
              <a:t>All forms of dialysis, including treatments performed in-center and at home, involve some risks. When vascular access is exposed to more frequent use, infection of the site, and other access related complications may also be potential risks. In addition, there are certain risks unique to treatment in the home environment. Patients differ and not everyone will experience the reported benefits of more frequent hemodialysis.</a:t>
            </a:r>
            <a:r>
              <a:rPr lang="en-US" sz="2000" dirty="0">
                <a:solidFill>
                  <a:srgbClr val="323232"/>
                </a:solidFill>
              </a:rPr>
              <a:t> </a:t>
            </a:r>
          </a:p>
          <a:p>
            <a:pPr marL="0" indent="0">
              <a:lnSpc>
                <a:spcPct val="100000"/>
              </a:lnSpc>
              <a:spcBef>
                <a:spcPts val="0"/>
              </a:spcBef>
              <a:spcAft>
                <a:spcPts val="600"/>
              </a:spcAft>
              <a:buNone/>
            </a:pPr>
            <a:r>
              <a:rPr lang="en-US" sz="900" dirty="0">
                <a:solidFill>
                  <a:srgbClr val="323232"/>
                </a:solidFill>
              </a:rPr>
              <a:t> </a:t>
            </a:r>
          </a:p>
          <a:p>
            <a:pPr marL="0" indent="0">
              <a:lnSpc>
                <a:spcPct val="100000"/>
              </a:lnSpc>
              <a:spcBef>
                <a:spcPts val="0"/>
              </a:spcBef>
              <a:spcAft>
                <a:spcPts val="600"/>
              </a:spcAft>
              <a:buNone/>
            </a:pPr>
            <a:r>
              <a:rPr lang="en-US" sz="1800" dirty="0">
                <a:solidFill>
                  <a:srgbClr val="323232"/>
                </a:solidFill>
              </a:rPr>
              <a:t>Certain risks associated with hemodialysis treatment are increased when performing solo home hemodialysis because no one is present to help the patient respond to health emergencies.</a:t>
            </a:r>
          </a:p>
          <a:p>
            <a:pPr marL="0" indent="0">
              <a:lnSpc>
                <a:spcPct val="100000"/>
              </a:lnSpc>
              <a:spcBef>
                <a:spcPts val="0"/>
              </a:spcBef>
              <a:spcAft>
                <a:spcPts val="600"/>
              </a:spcAft>
              <a:buNone/>
            </a:pPr>
            <a:r>
              <a:rPr lang="en-US" sz="900" dirty="0">
                <a:solidFill>
                  <a:srgbClr val="323232"/>
                </a:solidFill>
              </a:rPr>
              <a:t> </a:t>
            </a:r>
          </a:p>
          <a:p>
            <a:pPr marL="0" indent="0">
              <a:lnSpc>
                <a:spcPct val="100000"/>
              </a:lnSpc>
              <a:spcBef>
                <a:spcPts val="0"/>
              </a:spcBef>
              <a:spcAft>
                <a:spcPts val="600"/>
              </a:spcAft>
              <a:buNone/>
            </a:pPr>
            <a:r>
              <a:rPr lang="en-US" sz="1800" dirty="0">
                <a:solidFill>
                  <a:srgbClr val="323232"/>
                </a:solidFill>
              </a:rPr>
              <a:t>Certain risks associated with hemodialysis treatment are increased when performing nocturnal therapy due to the length of treatment time and because therapy is performed while the patient and care partner are sleeping.</a:t>
            </a:r>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Tree>
    <p:extLst>
      <p:ext uri="{BB962C8B-B14F-4D97-AF65-F5344CB8AC3E}">
        <p14:creationId xmlns:p14="http://schemas.microsoft.com/office/powerpoint/2010/main" val="185985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orient="vert" idx="1"/>
          </p:nvPr>
        </p:nvSpPr>
        <p:spPr>
          <a:xfrm>
            <a:off x="761999" y="1564105"/>
            <a:ext cx="10667291" cy="4612329"/>
          </a:xfrm>
        </p:spPr>
        <p:txBody>
          <a:bodyPr/>
          <a:lstStyle/>
          <a:p>
            <a:pPr marL="0" indent="0">
              <a:spcAft>
                <a:spcPts val="1200"/>
              </a:spcAft>
              <a:buNone/>
            </a:pPr>
            <a:r>
              <a:rPr lang="en-US" b="1" dirty="0"/>
              <a:t>About AdvancingDialysis.org</a:t>
            </a:r>
          </a:p>
          <a:p>
            <a:pPr marL="0" indent="0">
              <a:lnSpc>
                <a:spcPct val="100000"/>
              </a:lnSpc>
              <a:spcBef>
                <a:spcPts val="0"/>
              </a:spcBef>
              <a:spcAft>
                <a:spcPts val="1200"/>
              </a:spcAft>
              <a:buNone/>
            </a:pPr>
            <a:r>
              <a:rPr lang="en-US" sz="2000" dirty="0">
                <a:solidFill>
                  <a:srgbClr val="323232"/>
                </a:solidFill>
              </a:rPr>
              <a:t>AdvancingDialysis.org is dedicated to providing clinicians and patients with better access to and more awareness of the reported clinical benefits and improved quality of life made possible with home dialysis, including solo and nocturnal therapy schedules.</a:t>
            </a:r>
          </a:p>
          <a:p>
            <a:pPr marL="0" indent="0">
              <a:spcBef>
                <a:spcPts val="0"/>
              </a:spcBef>
              <a:spcAft>
                <a:spcPts val="600"/>
              </a:spcAft>
              <a:buNone/>
            </a:pPr>
            <a:endParaRPr lang="en-US" sz="1800" dirty="0">
              <a:solidFill>
                <a:srgbClr val="323232"/>
              </a:solidFill>
            </a:endParaRPr>
          </a:p>
          <a:p>
            <a:pPr marL="0" indent="0">
              <a:lnSpc>
                <a:spcPct val="100000"/>
              </a:lnSpc>
              <a:spcBef>
                <a:spcPts val="0"/>
              </a:spcBef>
              <a:spcAft>
                <a:spcPts val="1200"/>
              </a:spcAft>
              <a:buNone/>
            </a:pPr>
            <a:r>
              <a:rPr lang="en-US" sz="2000" dirty="0">
                <a:solidFill>
                  <a:srgbClr val="323232"/>
                </a:solidFill>
              </a:rPr>
              <a:t>For more information, visit </a:t>
            </a:r>
            <a:r>
              <a:rPr lang="en-US" sz="2000" b="1" dirty="0">
                <a:solidFill>
                  <a:schemeClr val="accent3"/>
                </a:solidFill>
                <a:hlinkClick r:id="rId2">
                  <a:extLst>
                    <a:ext uri="{A12FA001-AC4F-418D-AE19-62706E023703}">
                      <ahyp:hlinkClr xmlns:ahyp="http://schemas.microsoft.com/office/drawing/2018/hyperlinkcolor" val="tx"/>
                    </a:ext>
                  </a:extLst>
                </a:hlinkClick>
              </a:rPr>
              <a:t>AdvancingDialysis.org</a:t>
            </a:r>
            <a:endParaRPr lang="en-US" sz="2000" b="1" dirty="0">
              <a:solidFill>
                <a:schemeClr val="accent3"/>
              </a:solidFill>
            </a:endParaRPr>
          </a:p>
          <a:p>
            <a:pPr marL="0" indent="0">
              <a:lnSpc>
                <a:spcPct val="100000"/>
              </a:lnSpc>
              <a:spcBef>
                <a:spcPts val="0"/>
              </a:spcBef>
              <a:spcAft>
                <a:spcPts val="1200"/>
              </a:spcAft>
              <a:buNone/>
            </a:pPr>
            <a:endParaRPr lang="en-US" sz="2000" dirty="0">
              <a:solidFill>
                <a:srgbClr val="323232"/>
              </a:solidFill>
            </a:endParaRPr>
          </a:p>
          <a:p>
            <a:pPr marL="0" indent="0">
              <a:lnSpc>
                <a:spcPct val="100000"/>
              </a:lnSpc>
              <a:spcBef>
                <a:spcPts val="0"/>
              </a:spcBef>
              <a:spcAft>
                <a:spcPts val="1200"/>
              </a:spcAft>
              <a:buNone/>
            </a:pPr>
            <a:r>
              <a:rPr lang="en-US" sz="2000" dirty="0">
                <a:solidFill>
                  <a:srgbClr val="323232"/>
                </a:solidFill>
              </a:rPr>
              <a:t>AdvancingDialysis.org is a project of NxStage Medical, Inc.</a:t>
            </a:r>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Tree>
    <p:extLst>
      <p:ext uri="{BB962C8B-B14F-4D97-AF65-F5344CB8AC3E}">
        <p14:creationId xmlns:p14="http://schemas.microsoft.com/office/powerpoint/2010/main" val="316189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C11A0C-B657-4CD7-A32A-F6DC593248F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4A03D5-0DDF-4AE4-B222-DF99E2685461}"/>
              </a:ext>
            </a:extLst>
          </p:cNvPr>
          <p:cNvSpPr txBox="1"/>
          <p:nvPr/>
        </p:nvSpPr>
        <p:spPr>
          <a:xfrm>
            <a:off x="3304032" y="5644897"/>
            <a:ext cx="5583936" cy="502766"/>
          </a:xfrm>
          <a:prstGeom prst="rect">
            <a:avLst/>
          </a:prstGeom>
          <a:noFill/>
        </p:spPr>
        <p:txBody>
          <a:bodyPr wrap="square" rtlCol="0">
            <a:spAutoFit/>
          </a:bodyPr>
          <a:lstStyle/>
          <a:p>
            <a:pPr algn="ctr"/>
            <a:r>
              <a:rPr lang="en-US" sz="2667" dirty="0">
                <a:solidFill>
                  <a:schemeClr val="bg2"/>
                </a:solidFill>
              </a:rPr>
              <a:t>www.AdvancingDialysis.org</a:t>
            </a:r>
          </a:p>
        </p:txBody>
      </p:sp>
      <p:sp>
        <p:nvSpPr>
          <p:cNvPr id="2" name="TextBox 1">
            <a:extLst>
              <a:ext uri="{FF2B5EF4-FFF2-40B4-BE49-F238E27FC236}">
                <a16:creationId xmlns:a16="http://schemas.microsoft.com/office/drawing/2014/main" id="{313F4065-4BED-4496-8F79-D857073F0034}"/>
              </a:ext>
            </a:extLst>
          </p:cNvPr>
          <p:cNvSpPr txBox="1"/>
          <p:nvPr/>
        </p:nvSpPr>
        <p:spPr>
          <a:xfrm>
            <a:off x="4453631" y="6525088"/>
            <a:ext cx="3284738" cy="261610"/>
          </a:xfrm>
          <a:prstGeom prst="rect">
            <a:avLst/>
          </a:prstGeom>
          <a:noFill/>
        </p:spPr>
        <p:txBody>
          <a:bodyPr wrap="square" rtlCol="0">
            <a:spAutoFit/>
          </a:bodyPr>
          <a:lstStyle/>
          <a:p>
            <a:pPr algn="ctr"/>
            <a:r>
              <a:rPr lang="en-US" sz="1050" dirty="0">
                <a:solidFill>
                  <a:schemeClr val="bg1">
                    <a:lumMod val="75000"/>
                  </a:schemeClr>
                </a:solidFill>
              </a:rPr>
              <a:t>© 2022 NxStage Medical, Inc.</a:t>
            </a:r>
          </a:p>
        </p:txBody>
      </p:sp>
    </p:spTree>
    <p:custDataLst>
      <p:tags r:id="rId1"/>
    </p:custDataLst>
    <p:extLst>
      <p:ext uri="{BB962C8B-B14F-4D97-AF65-F5344CB8AC3E}">
        <p14:creationId xmlns:p14="http://schemas.microsoft.com/office/powerpoint/2010/main" val="262127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ABA99F47-8350-4168-9716-2DBA657163D2}"/>
              </a:ext>
            </a:extLst>
          </p:cNvPr>
          <p:cNvSpPr txBox="1">
            <a:spLocks/>
          </p:cNvSpPr>
          <p:nvPr/>
        </p:nvSpPr>
        <p:spPr>
          <a:xfrm>
            <a:off x="7816113" y="1871114"/>
            <a:ext cx="3876305" cy="2200763"/>
          </a:xfrm>
          <a:prstGeom prst="rect">
            <a:avLst/>
          </a:prstGeom>
        </p:spPr>
        <p:txBody>
          <a:bodyPr vert="horz" lIns="121920" tIns="60960" rIns="121920" bIns="6096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sz="1867" dirty="0"/>
              <a:t>Patient survival with a transplant is superior to survival on dialysis</a:t>
            </a:r>
            <a:r>
              <a:rPr lang="en-US" sz="1867" baseline="30000" dirty="0"/>
              <a:t>2</a:t>
            </a:r>
          </a:p>
          <a:p>
            <a:pPr>
              <a:buClrTx/>
              <a:buFont typeface="Arial" panose="020B0604020202020204" pitchFamily="34" charset="0"/>
              <a:buChar char="—"/>
            </a:pPr>
            <a:r>
              <a:rPr lang="en-US" sz="1867" dirty="0"/>
              <a:t> But survival on dialysis lags survival rates in many common cancers</a:t>
            </a:r>
            <a:r>
              <a:rPr lang="en-US" sz="1867" baseline="30000" dirty="0"/>
              <a:t>2,3</a:t>
            </a:r>
          </a:p>
        </p:txBody>
      </p:sp>
      <p:sp>
        <p:nvSpPr>
          <p:cNvPr id="11" name="Text Placeholder 3">
            <a:extLst>
              <a:ext uri="{FF2B5EF4-FFF2-40B4-BE49-F238E27FC236}">
                <a16:creationId xmlns:a16="http://schemas.microsoft.com/office/drawing/2014/main" id="{D4999C13-AABA-4F88-9693-FD59E872991D}"/>
              </a:ext>
            </a:extLst>
          </p:cNvPr>
          <p:cNvSpPr txBox="1">
            <a:spLocks/>
          </p:cNvSpPr>
          <p:nvPr/>
        </p:nvSpPr>
        <p:spPr>
          <a:xfrm>
            <a:off x="7816113" y="4181570"/>
            <a:ext cx="3876305" cy="2505489"/>
          </a:xfrm>
          <a:prstGeom prst="rect">
            <a:avLst/>
          </a:prstGeo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US" altLang="en-US" sz="1070" baseline="30000" dirty="0">
                <a:latin typeface="Arial" panose="020B0604020202020204" pitchFamily="34" charset="0"/>
                <a:cs typeface="Arial" panose="020B0604020202020204" pitchFamily="34" charset="0"/>
              </a:rPr>
              <a:t>1</a:t>
            </a:r>
            <a:r>
              <a:rPr lang="en-US" altLang="en-US" sz="1070" dirty="0">
                <a:latin typeface="Arial" panose="020B0604020202020204" pitchFamily="34" charset="0"/>
                <a:cs typeface="Arial" panose="020B0604020202020204" pitchFamily="34" charset="0"/>
              </a:rPr>
              <a:t>SEER Cancer Statistics Review, 1975-2016, National Cancer Institute. Bethesda, MD, https://seer.cancer.gov/csr/1975_2016/, based on November 2018 SEER data submission, posted to the SEER web site, April 2019. </a:t>
            </a:r>
          </a:p>
          <a:p>
            <a:pPr marL="0" indent="0">
              <a:buNone/>
            </a:pPr>
            <a:r>
              <a:rPr lang="en-US" altLang="en-US" sz="1070" baseline="30000" dirty="0">
                <a:latin typeface="Arial" panose="020B0604020202020204" pitchFamily="34" charset="0"/>
                <a:cs typeface="Arial" panose="020B0604020202020204" pitchFamily="34" charset="0"/>
              </a:rPr>
              <a:t>2</a:t>
            </a:r>
            <a:r>
              <a:rPr lang="en-US" altLang="en-US" sz="1070" dirty="0">
                <a:latin typeface="Arial" panose="020B0604020202020204" pitchFamily="34" charset="0"/>
                <a:cs typeface="Arial" panose="020B0604020202020204" pitchFamily="34" charset="0"/>
              </a:rPr>
              <a:t>USRDS 2015 Annual Data Report: </a:t>
            </a:r>
            <a:r>
              <a:rPr lang="en-US" sz="1070" dirty="0">
                <a:latin typeface="Arial" panose="020B0604020202020204" pitchFamily="34" charset="0"/>
                <a:cs typeface="Arial" panose="020B0604020202020204" pitchFamily="34" charset="0"/>
              </a:rPr>
              <a:t>Data Source: Reference Table 6.3. Adjusted survival (%) by (a) treatment modality and incident cohort year (year of ESRD onset), and (b) age, sex, race, and primary cause of ESRD, for ESRD patients in the 2008 incident cohort (initiating ESRD treatment in 2008). </a:t>
            </a:r>
          </a:p>
          <a:p>
            <a:pPr marL="0" indent="0">
              <a:buNone/>
            </a:pPr>
            <a:r>
              <a:rPr lang="en-US" sz="1070" baseline="30000" dirty="0">
                <a:latin typeface="Arial" panose="020B0604020202020204" pitchFamily="34" charset="0"/>
                <a:cs typeface="Arial" panose="020B0604020202020204" pitchFamily="34" charset="0"/>
              </a:rPr>
              <a:t>3</a:t>
            </a:r>
            <a:r>
              <a:rPr lang="en-US" sz="1070" dirty="0">
                <a:latin typeface="Arial" panose="020B0604020202020204" pitchFamily="34" charset="0"/>
                <a:cs typeface="Arial" panose="020B0604020202020204" pitchFamily="34" charset="0"/>
              </a:rPr>
              <a:t>USRDS 2016 Annual Data Report: Table 6.3 (1996 – 2012) &amp; matched 2012 NxStage patient data on file.</a:t>
            </a:r>
          </a:p>
        </p:txBody>
      </p:sp>
      <p:graphicFrame>
        <p:nvGraphicFramePr>
          <p:cNvPr id="12" name="Content Placeholder 6">
            <a:extLst>
              <a:ext uri="{FF2B5EF4-FFF2-40B4-BE49-F238E27FC236}">
                <a16:creationId xmlns:a16="http://schemas.microsoft.com/office/drawing/2014/main" id="{97AFA9B3-376D-47EB-B3C3-8570A5D083ED}"/>
              </a:ext>
            </a:extLst>
          </p:cNvPr>
          <p:cNvGraphicFramePr>
            <a:graphicFrameLocks/>
          </p:cNvGraphicFramePr>
          <p:nvPr/>
        </p:nvGraphicFramePr>
        <p:xfrm>
          <a:off x="1752965" y="1718042"/>
          <a:ext cx="6399952" cy="4953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e 2">
            <a:extLst>
              <a:ext uri="{FF2B5EF4-FFF2-40B4-BE49-F238E27FC236}">
                <a16:creationId xmlns:a16="http://schemas.microsoft.com/office/drawing/2014/main" id="{9DCF40AF-9947-4D8C-A809-045E00669039}"/>
              </a:ext>
            </a:extLst>
          </p:cNvPr>
          <p:cNvGraphicFramePr>
            <a:graphicFrameLocks noGrp="1"/>
          </p:cNvGraphicFramePr>
          <p:nvPr/>
        </p:nvGraphicFramePr>
        <p:xfrm>
          <a:off x="1" y="1907062"/>
          <a:ext cx="3692937" cy="4352543"/>
        </p:xfrm>
        <a:graphic>
          <a:graphicData uri="http://schemas.openxmlformats.org/drawingml/2006/table">
            <a:tbl>
              <a:tblPr firstRow="1" bandRow="1">
                <a:tableStyleId>{5C22544A-7EE6-4342-B048-85BDC9FD1C3A}</a:tableStyleId>
              </a:tblPr>
              <a:tblGrid>
                <a:gridCol w="3692937">
                  <a:extLst>
                    <a:ext uri="{9D8B030D-6E8A-4147-A177-3AD203B41FA5}">
                      <a16:colId xmlns:a16="http://schemas.microsoft.com/office/drawing/2014/main" val="893515291"/>
                    </a:ext>
                  </a:extLst>
                </a:gridCol>
              </a:tblGrid>
              <a:tr h="334811">
                <a:tc>
                  <a:txBody>
                    <a:bodyPr/>
                    <a:lstStyle/>
                    <a:p>
                      <a:pPr algn="r"/>
                      <a:r>
                        <a:rPr lang="en-US" sz="1300" b="0" dirty="0">
                          <a:solidFill>
                            <a:schemeClr val="tx1"/>
                          </a:solidFill>
                        </a:rPr>
                        <a:t>Prostate cancer</a:t>
                      </a:r>
                      <a:r>
                        <a:rPr lang="en-US" sz="1300" b="0" baseline="30000" dirty="0">
                          <a:solidFill>
                            <a:schemeClr val="tx1"/>
                          </a:solidFill>
                        </a:rPr>
                        <a:t>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0598817"/>
                  </a:ext>
                </a:extLst>
              </a:tr>
              <a:tr h="334811">
                <a:tc>
                  <a:txBody>
                    <a:bodyPr/>
                    <a:lstStyle/>
                    <a:p>
                      <a:pPr algn="r"/>
                      <a:r>
                        <a:rPr lang="en-US" sz="1300" b="1" cap="all" dirty="0">
                          <a:solidFill>
                            <a:schemeClr val="bg2">
                              <a:lumMod val="50000"/>
                            </a:schemeClr>
                          </a:solidFill>
                        </a:rPr>
                        <a:t>Living donor kidney transplant</a:t>
                      </a:r>
                      <a:r>
                        <a:rPr lang="en-US" sz="1300" b="1" cap="all" baseline="30000" dirty="0">
                          <a:solidFill>
                            <a:schemeClr val="bg2">
                              <a:lumMod val="50000"/>
                            </a:schemeClr>
                          </a:solidFill>
                        </a:rPr>
                        <a:t>2</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9822080"/>
                  </a:ext>
                </a:extLst>
              </a:tr>
              <a:tr h="334811">
                <a:tc>
                  <a:txBody>
                    <a:bodyPr/>
                    <a:lstStyle/>
                    <a:p>
                      <a:pPr algn="r"/>
                      <a:r>
                        <a:rPr lang="en-US" sz="1300" b="0" dirty="0">
                          <a:solidFill>
                            <a:schemeClr val="tx1"/>
                          </a:solidFill>
                        </a:rPr>
                        <a:t>Skin cancer</a:t>
                      </a:r>
                      <a:r>
                        <a:rPr lang="en-US" sz="1300" b="0" baseline="30000" dirty="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6732296"/>
                  </a:ext>
                </a:extLst>
              </a:tr>
              <a:tr h="334811">
                <a:tc>
                  <a:txBody>
                    <a:bodyPr/>
                    <a:lstStyle/>
                    <a:p>
                      <a:pPr algn="r"/>
                      <a:r>
                        <a:rPr lang="en-US" sz="1300" b="0" dirty="0">
                          <a:solidFill>
                            <a:schemeClr val="tx1"/>
                          </a:solidFill>
                        </a:rPr>
                        <a:t>Breast cancer</a:t>
                      </a:r>
                      <a:r>
                        <a:rPr lang="en-US" sz="1300" b="0" baseline="30000" dirty="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71529"/>
                  </a:ext>
                </a:extLst>
              </a:tr>
              <a:tr h="334811">
                <a:tc>
                  <a:txBody>
                    <a:bodyPr/>
                    <a:lstStyle/>
                    <a:p>
                      <a:pPr algn="r"/>
                      <a:r>
                        <a:rPr lang="en-US" sz="1300" b="1" cap="all" dirty="0">
                          <a:solidFill>
                            <a:schemeClr val="bg2">
                              <a:lumMod val="50000"/>
                            </a:schemeClr>
                          </a:solidFill>
                        </a:rPr>
                        <a:t>Deceased donor kidney transplant</a:t>
                      </a:r>
                      <a:r>
                        <a:rPr lang="en-US" sz="1300" b="1" cap="all" baseline="30000" dirty="0">
                          <a:solidFill>
                            <a:schemeClr val="bg2">
                              <a:lumMod val="50000"/>
                            </a:schemeClr>
                          </a:solidFill>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1743160"/>
                  </a:ext>
                </a:extLst>
              </a:tr>
              <a:tr h="334811">
                <a:tc>
                  <a:txBody>
                    <a:bodyPr/>
                    <a:lstStyle/>
                    <a:p>
                      <a:pPr algn="r"/>
                      <a:r>
                        <a:rPr lang="en-US" sz="1300" b="0" dirty="0">
                          <a:solidFill>
                            <a:schemeClr val="tx1"/>
                          </a:solidFill>
                        </a:rPr>
                        <a:t>Bone cancer</a:t>
                      </a:r>
                      <a:r>
                        <a:rPr lang="en-US" sz="1300" b="0" baseline="30000" dirty="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848191"/>
                  </a:ext>
                </a:extLst>
              </a:tr>
              <a:tr h="334811">
                <a:tc>
                  <a:txBody>
                    <a:bodyPr/>
                    <a:lstStyle/>
                    <a:p>
                      <a:pPr algn="r"/>
                      <a:r>
                        <a:rPr lang="en-US" sz="1300" b="0" dirty="0">
                          <a:solidFill>
                            <a:schemeClr val="tx1"/>
                          </a:solidFill>
                        </a:rPr>
                        <a:t>Cervical cancer</a:t>
                      </a:r>
                      <a:r>
                        <a:rPr lang="en-US" sz="1300" b="0" baseline="30000" dirty="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7424971"/>
                  </a:ext>
                </a:extLst>
              </a:tr>
              <a:tr h="334811">
                <a:tc>
                  <a:txBody>
                    <a:bodyPr/>
                    <a:lstStyle/>
                    <a:p>
                      <a:pPr algn="r"/>
                      <a:r>
                        <a:rPr lang="en-US" sz="1300" b="0" dirty="0">
                          <a:solidFill>
                            <a:schemeClr val="tx1"/>
                          </a:solidFill>
                        </a:rPr>
                        <a:t>Colon cancer</a:t>
                      </a:r>
                      <a:r>
                        <a:rPr lang="en-US" sz="1300" b="0" baseline="30000" dirty="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0603919"/>
                  </a:ext>
                </a:extLst>
              </a:tr>
              <a:tr h="334811">
                <a:tc>
                  <a:txBody>
                    <a:bodyPr/>
                    <a:lstStyle/>
                    <a:p>
                      <a:pPr algn="r"/>
                      <a:r>
                        <a:rPr lang="en-US" sz="1300" b="0" baseline="0" dirty="0">
                          <a:solidFill>
                            <a:schemeClr val="tx1"/>
                          </a:solidFill>
                        </a:rPr>
                        <a:t>Leukemia</a:t>
                      </a:r>
                      <a:r>
                        <a:rPr lang="en-US" sz="1300" b="0" baseline="30000" dirty="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7453851"/>
                  </a:ext>
                </a:extLst>
              </a:tr>
              <a:tr h="334811">
                <a:tc>
                  <a:txBody>
                    <a:bodyPr/>
                    <a:lstStyle/>
                    <a:p>
                      <a:pPr algn="r"/>
                      <a:r>
                        <a:rPr lang="en-US" sz="1300" b="1" cap="all" baseline="0" dirty="0">
                          <a:solidFill>
                            <a:schemeClr val="bg2">
                              <a:lumMod val="50000"/>
                            </a:schemeClr>
                          </a:solidFill>
                        </a:rPr>
                        <a:t>More frequent hemodialysis</a:t>
                      </a:r>
                      <a:r>
                        <a:rPr lang="en-US" sz="1300" b="1" cap="all" baseline="30000" dirty="0">
                          <a:solidFill>
                            <a:schemeClr val="bg2">
                              <a:lumMod val="50000"/>
                            </a:schemeClr>
                          </a:solidFill>
                        </a:rPr>
                        <a:t>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3949823"/>
                  </a:ext>
                </a:extLst>
              </a:tr>
              <a:tr h="334811">
                <a:tc>
                  <a:txBody>
                    <a:bodyPr/>
                    <a:lstStyle/>
                    <a:p>
                      <a:pPr algn="r"/>
                      <a:r>
                        <a:rPr lang="en-US" sz="1300" b="1" cap="all" baseline="0" dirty="0">
                          <a:solidFill>
                            <a:schemeClr val="bg2">
                              <a:lumMod val="50000"/>
                            </a:schemeClr>
                          </a:solidFill>
                        </a:rPr>
                        <a:t>Peritoneal dialysis</a:t>
                      </a:r>
                      <a:r>
                        <a:rPr lang="en-US" sz="1300" b="1" cap="all" baseline="30000" dirty="0">
                          <a:solidFill>
                            <a:schemeClr val="bg2">
                              <a:lumMod val="50000"/>
                            </a:schemeClr>
                          </a:solidFill>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6192628"/>
                  </a:ext>
                </a:extLst>
              </a:tr>
              <a:tr h="334811">
                <a:tc>
                  <a:txBody>
                    <a:bodyPr/>
                    <a:lstStyle/>
                    <a:p>
                      <a:pPr algn="r"/>
                      <a:r>
                        <a:rPr lang="en-US" sz="1300" b="1" cap="all" baseline="0" dirty="0">
                          <a:solidFill>
                            <a:schemeClr val="bg2">
                              <a:lumMod val="50000"/>
                            </a:schemeClr>
                          </a:solidFill>
                        </a:rPr>
                        <a:t>Hemodialysis</a:t>
                      </a:r>
                      <a:r>
                        <a:rPr lang="en-US" sz="1300" b="1" cap="all" baseline="30000" dirty="0">
                          <a:solidFill>
                            <a:schemeClr val="bg2">
                              <a:lumMod val="50000"/>
                            </a:schemeClr>
                          </a:solidFill>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3430471"/>
                  </a:ext>
                </a:extLst>
              </a:tr>
              <a:tr h="334811">
                <a:tc>
                  <a:txBody>
                    <a:bodyPr/>
                    <a:lstStyle/>
                    <a:p>
                      <a:pPr algn="r"/>
                      <a:r>
                        <a:rPr lang="en-US" sz="1300" b="0" baseline="0" dirty="0">
                          <a:solidFill>
                            <a:schemeClr val="tx1"/>
                          </a:solidFill>
                        </a:rPr>
                        <a:t>Respiratory cancer</a:t>
                      </a:r>
                      <a:r>
                        <a:rPr lang="en-US" sz="1300" b="0" baseline="30000" dirty="0">
                          <a:solidFill>
                            <a:schemeClr val="tx1"/>
                          </a:solidFill>
                        </a:rPr>
                        <a:t>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9961687"/>
                  </a:ext>
                </a:extLst>
              </a:tr>
            </a:tbl>
          </a:graphicData>
        </a:graphic>
      </p:graphicFrame>
      <p:sp>
        <p:nvSpPr>
          <p:cNvPr id="7" name="Title 2">
            <a:extLst>
              <a:ext uri="{FF2B5EF4-FFF2-40B4-BE49-F238E27FC236}">
                <a16:creationId xmlns:a16="http://schemas.microsoft.com/office/drawing/2014/main" id="{83D4E297-34FC-40A2-A50A-60B82CA65ADF}"/>
              </a:ext>
            </a:extLst>
          </p:cNvPr>
          <p:cNvSpPr txBox="1">
            <a:spLocks/>
          </p:cNvSpPr>
          <p:nvPr/>
        </p:nvSpPr>
        <p:spPr>
          <a:xfrm>
            <a:off x="498475" y="749300"/>
            <a:ext cx="10855325" cy="576263"/>
          </a:xfrm>
          <a:prstGeom prst="rect">
            <a:avLst/>
          </a:prstGeom>
        </p:spPr>
        <p:txBody>
          <a:bodyPr vert="horz" wrap="none" lIns="91440" tIns="45720" rIns="91440" bIns="45720" rtlCol="0" anchor="ctr" anchorCtr="0">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fontAlgn="auto">
              <a:spcAft>
                <a:spcPts val="0"/>
              </a:spcAft>
            </a:pPr>
            <a:r>
              <a:rPr lang="en-US" sz="2000" b="0" dirty="0">
                <a:latin typeface="+mj-lt"/>
                <a:ea typeface="+mj-ea"/>
                <a:cs typeface="+mj-cs"/>
              </a:rPr>
              <a:t>Dialysis Patient Survival</a:t>
            </a:r>
            <a:br>
              <a:rPr lang="en-US" sz="3199" b="0" dirty="0">
                <a:latin typeface="+mj-lt"/>
                <a:ea typeface="+mj-ea"/>
                <a:cs typeface="+mj-cs"/>
              </a:rPr>
            </a:br>
            <a:r>
              <a:rPr lang="en-US" sz="3199" b="0" dirty="0">
                <a:latin typeface="+mj-lt"/>
                <a:ea typeface="+mj-ea"/>
                <a:cs typeface="+mj-cs"/>
              </a:rPr>
              <a:t>Worse Than Many Common Forms of Cancer</a:t>
            </a:r>
          </a:p>
        </p:txBody>
      </p:sp>
    </p:spTree>
    <p:custDataLst>
      <p:tags r:id="rId1"/>
    </p:custDataLst>
    <p:extLst>
      <p:ext uri="{BB962C8B-B14F-4D97-AF65-F5344CB8AC3E}">
        <p14:creationId xmlns:p14="http://schemas.microsoft.com/office/powerpoint/2010/main" val="416421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B65805F-E49F-4EFD-9101-46ACA3AB5F5C}"/>
              </a:ext>
            </a:extLst>
          </p:cNvPr>
          <p:cNvSpPr txBox="1"/>
          <p:nvPr/>
        </p:nvSpPr>
        <p:spPr>
          <a:xfrm>
            <a:off x="5052908" y="2404342"/>
            <a:ext cx="3535680" cy="3535680"/>
          </a:xfrm>
          <a:prstGeom prst="rect">
            <a:avLst/>
          </a:prstGeom>
          <a:noFill/>
        </p:spPr>
        <p:txBody>
          <a:bodyPr wrap="square" lIns="0" tIns="0" rIns="0" bIns="0" rtlCol="0">
            <a:prstTxWarp prst="textArchUp">
              <a:avLst>
                <a:gd name="adj" fmla="val 10961657"/>
              </a:avLst>
            </a:prstTxWarp>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6400" cap="all" dirty="0">
                <a:solidFill>
                  <a:schemeClr val="tx2"/>
                </a:solidFill>
                <a:latin typeface="Arial Black" panose="020B0A04020102020204" pitchFamily="34" charset="0"/>
              </a:rPr>
              <a:t>All Other Medicare Fee for Service Spend</a:t>
            </a:r>
            <a:endParaRPr lang="en-US" sz="6400" cap="all" baseline="30000" dirty="0">
              <a:solidFill>
                <a:schemeClr val="tx2"/>
              </a:solidFill>
              <a:latin typeface="Arial Black" panose="020B0A04020102020204" pitchFamily="34" charset="0"/>
            </a:endParaRPr>
          </a:p>
        </p:txBody>
      </p:sp>
      <p:sp>
        <p:nvSpPr>
          <p:cNvPr id="17" name="Rectangle: Rounded Corners 16">
            <a:extLst>
              <a:ext uri="{FF2B5EF4-FFF2-40B4-BE49-F238E27FC236}">
                <a16:creationId xmlns:a16="http://schemas.microsoft.com/office/drawing/2014/main" id="{7E225E57-62B0-4697-B0E6-89EEB237F635}"/>
              </a:ext>
            </a:extLst>
          </p:cNvPr>
          <p:cNvSpPr/>
          <p:nvPr/>
        </p:nvSpPr>
        <p:spPr>
          <a:xfrm>
            <a:off x="7783691" y="4234379"/>
            <a:ext cx="4230959" cy="1328615"/>
          </a:xfrm>
          <a:prstGeom prst="round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31520" tIns="0" rIns="158496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3733" dirty="0">
                <a:solidFill>
                  <a:schemeClr val="tx2"/>
                </a:solidFill>
                <a:latin typeface="Arial Black" panose="020B0A04020102020204" pitchFamily="34" charset="0"/>
              </a:rPr>
              <a:t>$36.6</a:t>
            </a:r>
          </a:p>
          <a:p>
            <a:r>
              <a:rPr lang="en-US" sz="1467" cap="all" dirty="0">
                <a:solidFill>
                  <a:schemeClr val="tx2"/>
                </a:solidFill>
                <a:latin typeface="Arial Black" panose="020B0A04020102020204" pitchFamily="34" charset="0"/>
              </a:rPr>
              <a:t>Billion ESKD-related spend </a:t>
            </a:r>
            <a:r>
              <a:rPr lang="en-US" sz="1333" cap="all" dirty="0">
                <a:solidFill>
                  <a:schemeClr val="tx2"/>
                </a:solidFill>
                <a:latin typeface="Arial Black" panose="020B0A04020102020204" pitchFamily="34" charset="0"/>
              </a:rPr>
              <a:t>in 2018</a:t>
            </a:r>
            <a:endParaRPr lang="en-US" sz="1467" cap="all" baseline="30000" dirty="0">
              <a:solidFill>
                <a:schemeClr val="tx2"/>
              </a:solidFill>
              <a:latin typeface="Arial Black" panose="020B0A04020102020204" pitchFamily="34" charset="0"/>
            </a:endParaRPr>
          </a:p>
        </p:txBody>
      </p:sp>
      <p:graphicFrame>
        <p:nvGraphicFramePr>
          <p:cNvPr id="7" name="Content Placeholder 6">
            <a:extLst>
              <a:ext uri="{FF2B5EF4-FFF2-40B4-BE49-F238E27FC236}">
                <a16:creationId xmlns:a16="http://schemas.microsoft.com/office/drawing/2014/main" id="{004E1432-8636-44F6-B5A2-A8DA7B1161DF}"/>
              </a:ext>
            </a:extLst>
          </p:cNvPr>
          <p:cNvGraphicFramePr>
            <a:graphicFrameLocks noGrp="1"/>
          </p:cNvGraphicFramePr>
          <p:nvPr>
            <p:ph idx="1"/>
          </p:nvPr>
        </p:nvGraphicFramePr>
        <p:xfrm>
          <a:off x="3401296" y="2415037"/>
          <a:ext cx="6862128" cy="353568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8F982385-3F4B-4635-A2DF-1CFB8C27E3E6}"/>
              </a:ext>
            </a:extLst>
          </p:cNvPr>
          <p:cNvSpPr>
            <a:spLocks noGrp="1"/>
          </p:cNvSpPr>
          <p:nvPr>
            <p:ph type="body" sz="quarter" idx="10"/>
          </p:nvPr>
        </p:nvSpPr>
        <p:spPr>
          <a:xfrm>
            <a:off x="646176" y="6450621"/>
            <a:ext cx="10899648" cy="403172"/>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70" baseline="30000" dirty="0"/>
              <a:t>1</a:t>
            </a:r>
            <a:r>
              <a:rPr lang="en-US" sz="1070" dirty="0"/>
              <a:t>United States Renal Data System. 2020 USRDS annual data report: Epidemiology of kidney disease in the United States. National Institutes of Health, National Institute of Diabetes and Digestive and Kidney Diseases, Bethesda, MD, 2020.</a:t>
            </a:r>
          </a:p>
        </p:txBody>
      </p:sp>
      <p:grpSp>
        <p:nvGrpSpPr>
          <p:cNvPr id="2" name="Group 1">
            <a:extLst>
              <a:ext uri="{FF2B5EF4-FFF2-40B4-BE49-F238E27FC236}">
                <a16:creationId xmlns:a16="http://schemas.microsoft.com/office/drawing/2014/main" id="{6C91E12E-D154-4243-9A87-2E2B9DF8DFB9}"/>
              </a:ext>
            </a:extLst>
          </p:cNvPr>
          <p:cNvGrpSpPr/>
          <p:nvPr/>
        </p:nvGrpSpPr>
        <p:grpSpPr>
          <a:xfrm>
            <a:off x="-512637" y="2896126"/>
            <a:ext cx="5207979" cy="2732005"/>
            <a:chOff x="-480128" y="1575282"/>
            <a:chExt cx="3905984" cy="2049004"/>
          </a:xfrm>
        </p:grpSpPr>
        <p:pic>
          <p:nvPicPr>
            <p:cNvPr id="9" name="Picture 2">
              <a:extLst>
                <a:ext uri="{FF2B5EF4-FFF2-40B4-BE49-F238E27FC236}">
                  <a16:creationId xmlns:a16="http://schemas.microsoft.com/office/drawing/2014/main" id="{39E252E1-C27C-48DC-924C-7729B48BCF22}"/>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4139" y="1575282"/>
              <a:ext cx="1641717" cy="19577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98EA19-03F5-49C1-B1A2-1F29C57A3C91}"/>
                </a:ext>
              </a:extLst>
            </p:cNvPr>
            <p:cNvSpPr txBox="1"/>
            <p:nvPr/>
          </p:nvSpPr>
          <p:spPr>
            <a:xfrm>
              <a:off x="-480128" y="2270069"/>
              <a:ext cx="3465473" cy="1354217"/>
            </a:xfrm>
            <a:prstGeom prst="rect">
              <a:avLst/>
            </a:prstGeom>
            <a:noFill/>
          </p:spPr>
          <p:txBody>
            <a:bodyPr wrap="square" lIns="0" tIns="0" rIns="0" bIns="0"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8000" b="1" kern="2000" cap="all" spc="200" dirty="0">
                  <a:solidFill>
                    <a:schemeClr val="tx2"/>
                  </a:solidFill>
                  <a:latin typeface="Arial Black" panose="020B0A04020102020204" pitchFamily="34" charset="0"/>
                  <a:cs typeface="Arial" panose="020B0604020202020204" pitchFamily="34" charset="0"/>
                </a:rPr>
                <a:t>&lt;</a:t>
              </a:r>
              <a:r>
                <a:rPr lang="en-US" sz="11733" kern="2000" cap="all" spc="-1067" dirty="0">
                  <a:solidFill>
                    <a:schemeClr val="tx2"/>
                  </a:solidFill>
                  <a:latin typeface="Arial Black" panose="020B0A04020102020204" pitchFamily="34" charset="0"/>
                  <a:cs typeface="Arial" panose="020B0604020202020204" pitchFamily="34" charset="0"/>
                </a:rPr>
                <a:t>2</a:t>
              </a:r>
              <a:r>
                <a:rPr lang="en-US" sz="6400" kern="2000" cap="all" spc="-1067" dirty="0">
                  <a:solidFill>
                    <a:schemeClr val="tx2"/>
                  </a:solidFill>
                  <a:latin typeface="Arial Black" panose="020B0A04020102020204" pitchFamily="34" charset="0"/>
                </a:rPr>
                <a:t>%</a:t>
              </a:r>
              <a:endParaRPr lang="en-US" sz="18400" kern="2000" cap="all" spc="-1067" dirty="0">
                <a:solidFill>
                  <a:schemeClr val="tx2"/>
                </a:solidFill>
                <a:latin typeface="Arial Black" panose="020B0A04020102020204" pitchFamily="34" charset="0"/>
              </a:endParaRPr>
            </a:p>
          </p:txBody>
        </p:sp>
      </p:grpSp>
      <p:sp>
        <p:nvSpPr>
          <p:cNvPr id="11" name="TextBox 10">
            <a:extLst>
              <a:ext uri="{FF2B5EF4-FFF2-40B4-BE49-F238E27FC236}">
                <a16:creationId xmlns:a16="http://schemas.microsoft.com/office/drawing/2014/main" id="{E736623D-3486-4557-8983-69E028BC1F3D}"/>
              </a:ext>
            </a:extLst>
          </p:cNvPr>
          <p:cNvSpPr txBox="1"/>
          <p:nvPr/>
        </p:nvSpPr>
        <p:spPr>
          <a:xfrm>
            <a:off x="417247" y="2360167"/>
            <a:ext cx="5616812" cy="37965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867" b="1" cap="all" dirty="0">
                <a:solidFill>
                  <a:schemeClr val="bg1">
                    <a:lumMod val="50000"/>
                  </a:schemeClr>
                </a:solidFill>
              </a:rPr>
              <a:t>ESKD beneficiaries make up</a:t>
            </a:r>
          </a:p>
        </p:txBody>
      </p:sp>
      <p:sp>
        <p:nvSpPr>
          <p:cNvPr id="12" name="TextBox 11">
            <a:extLst>
              <a:ext uri="{FF2B5EF4-FFF2-40B4-BE49-F238E27FC236}">
                <a16:creationId xmlns:a16="http://schemas.microsoft.com/office/drawing/2014/main" id="{36AF95A7-50E5-4110-A8AC-C688838419D4}"/>
              </a:ext>
            </a:extLst>
          </p:cNvPr>
          <p:cNvSpPr txBox="1"/>
          <p:nvPr/>
        </p:nvSpPr>
        <p:spPr>
          <a:xfrm>
            <a:off x="433434" y="5580256"/>
            <a:ext cx="5616812" cy="37965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867" b="1" cap="all" dirty="0">
                <a:solidFill>
                  <a:schemeClr val="bg1">
                    <a:lumMod val="50000"/>
                  </a:schemeClr>
                </a:solidFill>
              </a:rPr>
              <a:t>of total Medicare population</a:t>
            </a:r>
            <a:endParaRPr lang="en-US" sz="1867" b="1" cap="all" baseline="30000" dirty="0">
              <a:solidFill>
                <a:schemeClr val="bg1">
                  <a:lumMod val="50000"/>
                </a:schemeClr>
              </a:solidFill>
            </a:endParaRPr>
          </a:p>
        </p:txBody>
      </p:sp>
      <p:sp>
        <p:nvSpPr>
          <p:cNvPr id="8" name="TextBox 7">
            <a:extLst>
              <a:ext uri="{FF2B5EF4-FFF2-40B4-BE49-F238E27FC236}">
                <a16:creationId xmlns:a16="http://schemas.microsoft.com/office/drawing/2014/main" id="{FC6F31A3-4656-4151-B811-4B979FDB74E0}"/>
              </a:ext>
            </a:extLst>
          </p:cNvPr>
          <p:cNvSpPr txBox="1"/>
          <p:nvPr/>
        </p:nvSpPr>
        <p:spPr>
          <a:xfrm>
            <a:off x="6177728" y="3444215"/>
            <a:ext cx="1330657" cy="1477328"/>
          </a:xfrm>
          <a:prstGeom prst="rect">
            <a:avLst/>
          </a:prstGeom>
          <a:noFill/>
        </p:spPr>
        <p:txBody>
          <a:bodyPr wrap="square" lIns="0" tIns="0" rIns="0" bIns="0"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9600" kern="900" spc="-640" dirty="0">
                <a:solidFill>
                  <a:schemeClr val="tx2"/>
                </a:solidFill>
                <a:latin typeface="Arial Black" panose="020B0A04020102020204" pitchFamily="34" charset="0"/>
              </a:rPr>
              <a:t>7</a:t>
            </a:r>
            <a:r>
              <a:rPr lang="en-US" sz="5333" kern="900" spc="-640" dirty="0">
                <a:solidFill>
                  <a:schemeClr val="tx2"/>
                </a:solidFill>
                <a:latin typeface="Arial Black" panose="020B0A04020102020204" pitchFamily="34" charset="0"/>
              </a:rPr>
              <a:t>%</a:t>
            </a:r>
            <a:endParaRPr lang="en-US" sz="8800" kern="900" spc="-640" dirty="0">
              <a:solidFill>
                <a:schemeClr val="tx2"/>
              </a:solidFill>
              <a:latin typeface="Arial Black" panose="020B0A04020102020204" pitchFamily="34" charset="0"/>
            </a:endParaRPr>
          </a:p>
        </p:txBody>
      </p:sp>
      <p:sp>
        <p:nvSpPr>
          <p:cNvPr id="15" name="TextBox 14">
            <a:extLst>
              <a:ext uri="{FF2B5EF4-FFF2-40B4-BE49-F238E27FC236}">
                <a16:creationId xmlns:a16="http://schemas.microsoft.com/office/drawing/2014/main" id="{718AD776-6496-4414-A25D-55DC020C2FBE}"/>
              </a:ext>
            </a:extLst>
          </p:cNvPr>
          <p:cNvSpPr txBox="1"/>
          <p:nvPr/>
        </p:nvSpPr>
        <p:spPr>
          <a:xfrm>
            <a:off x="7548674" y="4384423"/>
            <a:ext cx="986972" cy="205185"/>
          </a:xfrm>
          <a:prstGeom prst="rect">
            <a:avLst/>
          </a:prstGeom>
          <a:noFill/>
        </p:spPr>
        <p:txBody>
          <a:bodyPr wrap="square" lIns="0" tIns="0" rIns="0" bIns="0"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333" b="1" dirty="0">
                <a:solidFill>
                  <a:schemeClr val="bg1"/>
                </a:solidFill>
                <a:latin typeface="Arial Black" panose="020B0A04020102020204" pitchFamily="34" charset="0"/>
              </a:rPr>
              <a:t>ESKD</a:t>
            </a:r>
            <a:endParaRPr lang="en-US" sz="1333" baseline="30000" dirty="0">
              <a:solidFill>
                <a:schemeClr val="bg1"/>
              </a:solidFill>
            </a:endParaRPr>
          </a:p>
        </p:txBody>
      </p:sp>
      <p:pic>
        <p:nvPicPr>
          <p:cNvPr id="19" name="Picture 18">
            <a:extLst>
              <a:ext uri="{FF2B5EF4-FFF2-40B4-BE49-F238E27FC236}">
                <a16:creationId xmlns:a16="http://schemas.microsoft.com/office/drawing/2014/main" id="{A8A31637-08DF-4275-8D77-5C54E1D62BD2}"/>
              </a:ext>
            </a:extLst>
          </p:cNvPr>
          <p:cNvPicPr>
            <a:picLocks noChangeAspect="1"/>
          </p:cNvPicPr>
          <p:nvPr/>
        </p:nvPicPr>
        <p:blipFill>
          <a:blip r:embed="rId6">
            <a:duotone>
              <a:schemeClr val="accent5">
                <a:shade val="45000"/>
                <a:satMod val="135000"/>
              </a:schemeClr>
              <a:prstClr val="white"/>
            </a:duotone>
          </a:blip>
          <a:stretch>
            <a:fillRect/>
          </a:stretch>
        </p:blipFill>
        <p:spPr>
          <a:xfrm>
            <a:off x="10559396" y="4366654"/>
            <a:ext cx="1043040" cy="1043040"/>
          </a:xfrm>
          <a:prstGeom prst="rect">
            <a:avLst/>
          </a:prstGeom>
        </p:spPr>
      </p:pic>
      <p:sp>
        <p:nvSpPr>
          <p:cNvPr id="16" name="Title 2">
            <a:extLst>
              <a:ext uri="{FF2B5EF4-FFF2-40B4-BE49-F238E27FC236}">
                <a16:creationId xmlns:a16="http://schemas.microsoft.com/office/drawing/2014/main" id="{20415A0C-55BF-413F-BCB1-B4B72DA9FB70}"/>
              </a:ext>
            </a:extLst>
          </p:cNvPr>
          <p:cNvSpPr txBox="1">
            <a:spLocks/>
          </p:cNvSpPr>
          <p:nvPr/>
        </p:nvSpPr>
        <p:spPr>
          <a:xfrm>
            <a:off x="498475" y="749300"/>
            <a:ext cx="7573081" cy="576263"/>
          </a:xfrm>
          <a:prstGeom prst="rect">
            <a:avLst/>
          </a:prstGeom>
        </p:spPr>
        <p:txBody>
          <a:bodyPr vert="horz" wrap="square" lIns="91440" tIns="45720" rIns="91440" bIns="45720" rtlCol="0" anchor="ctr" anchorCtr="0">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fontAlgn="auto">
              <a:spcAft>
                <a:spcPts val="0"/>
              </a:spcAft>
            </a:pPr>
            <a:r>
              <a:rPr lang="en-US" sz="3199" b="0" dirty="0">
                <a:latin typeface="+mj-lt"/>
                <a:ea typeface="+mj-ea"/>
                <a:cs typeface="+mj-cs"/>
              </a:rPr>
              <a:t>Medicare Spending for ESKD Medicare Beneficiaries</a:t>
            </a:r>
            <a:r>
              <a:rPr lang="en-US" sz="3199" b="0" baseline="30000" dirty="0">
                <a:latin typeface="+mj-lt"/>
                <a:ea typeface="+mj-ea"/>
                <a:cs typeface="+mj-cs"/>
              </a:rPr>
              <a:t>1</a:t>
            </a:r>
          </a:p>
        </p:txBody>
      </p:sp>
    </p:spTree>
    <p:custDataLst>
      <p:tags r:id="rId1"/>
    </p:custDataLst>
    <p:extLst>
      <p:ext uri="{BB962C8B-B14F-4D97-AF65-F5344CB8AC3E}">
        <p14:creationId xmlns:p14="http://schemas.microsoft.com/office/powerpoint/2010/main" val="173987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588E80-1097-4025-8662-0A604324D7AA}"/>
              </a:ext>
            </a:extLst>
          </p:cNvPr>
          <p:cNvGrpSpPr/>
          <p:nvPr/>
        </p:nvGrpSpPr>
        <p:grpSpPr>
          <a:xfrm>
            <a:off x="498476" y="2180864"/>
            <a:ext cx="10978370" cy="3666280"/>
            <a:chOff x="307455" y="1146650"/>
            <a:chExt cx="8490989" cy="2749710"/>
          </a:xfrm>
        </p:grpSpPr>
        <p:sp>
          <p:nvSpPr>
            <p:cNvPr id="6" name="Freeform: Shape 5">
              <a:extLst>
                <a:ext uri="{FF2B5EF4-FFF2-40B4-BE49-F238E27FC236}">
                  <a16:creationId xmlns:a16="http://schemas.microsoft.com/office/drawing/2014/main" id="{AC83F1A0-44EB-4E51-A242-DAA8DE13B4A1}"/>
                </a:ext>
              </a:extLst>
            </p:cNvPr>
            <p:cNvSpPr/>
            <p:nvPr/>
          </p:nvSpPr>
          <p:spPr>
            <a:xfrm>
              <a:off x="307455" y="1146650"/>
              <a:ext cx="2588716" cy="1371600"/>
            </a:xfrm>
            <a:custGeom>
              <a:avLst/>
              <a:gdLst>
                <a:gd name="connsiteX0" fmla="*/ 0 w 2588716"/>
                <a:gd name="connsiteY0" fmla="*/ 0 h 1371595"/>
                <a:gd name="connsiteX1" fmla="*/ 2588716 w 2588716"/>
                <a:gd name="connsiteY1" fmla="*/ 0 h 1371595"/>
                <a:gd name="connsiteX2" fmla="*/ 2588716 w 2588716"/>
                <a:gd name="connsiteY2" fmla="*/ 1371595 h 1371595"/>
                <a:gd name="connsiteX3" fmla="*/ 0 w 2588716"/>
                <a:gd name="connsiteY3" fmla="*/ 1371595 h 1371595"/>
                <a:gd name="connsiteX4" fmla="*/ 0 w 2588716"/>
                <a:gd name="connsiteY4" fmla="*/ 0 h 1371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716" h="1371595">
                  <a:moveTo>
                    <a:pt x="0" y="0"/>
                  </a:moveTo>
                  <a:lnTo>
                    <a:pt x="2588716" y="0"/>
                  </a:lnTo>
                  <a:lnTo>
                    <a:pt x="2588716" y="1371595"/>
                  </a:lnTo>
                  <a:lnTo>
                    <a:pt x="0" y="137159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5760" tIns="0" rIns="365760" bIns="0" numCol="1" spcCol="127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lgn="ctr" defTabSz="948243">
                <a:lnSpc>
                  <a:spcPct val="90000"/>
                </a:lnSpc>
                <a:spcBef>
                  <a:spcPct val="0"/>
                </a:spcBef>
                <a:buNone/>
              </a:pPr>
              <a:r>
                <a:rPr lang="en-US" sz="1867" kern="1200" dirty="0">
                  <a:solidFill>
                    <a:schemeClr val="bg1"/>
                  </a:solidFill>
                </a:rPr>
                <a:t>Slow the progression to </a:t>
              </a:r>
              <a:r>
                <a:rPr lang="en-US" sz="1867" kern="1200" dirty="0">
                  <a:solidFill>
                    <a:schemeClr val="bg1"/>
                  </a:solidFill>
                  <a:latin typeface="Arial Black" panose="020B0A04020102020204" pitchFamily="34" charset="0"/>
                </a:rPr>
                <a:t>reduce the risk of kidney failure</a:t>
              </a:r>
            </a:p>
          </p:txBody>
        </p:sp>
        <p:sp>
          <p:nvSpPr>
            <p:cNvPr id="7" name="Freeform: Shape 6">
              <a:extLst>
                <a:ext uri="{FF2B5EF4-FFF2-40B4-BE49-F238E27FC236}">
                  <a16:creationId xmlns:a16="http://schemas.microsoft.com/office/drawing/2014/main" id="{EE7B1D25-A4DE-4D92-B60B-6A5846384CE0}"/>
                </a:ext>
              </a:extLst>
            </p:cNvPr>
            <p:cNvSpPr/>
            <p:nvPr/>
          </p:nvSpPr>
          <p:spPr>
            <a:xfrm>
              <a:off x="307455" y="2524760"/>
              <a:ext cx="2588716" cy="1371600"/>
            </a:xfrm>
            <a:custGeom>
              <a:avLst/>
              <a:gdLst>
                <a:gd name="connsiteX0" fmla="*/ 0 w 2588716"/>
                <a:gd name="connsiteY0" fmla="*/ 0 h 1756800"/>
                <a:gd name="connsiteX1" fmla="*/ 2588716 w 2588716"/>
                <a:gd name="connsiteY1" fmla="*/ 0 h 1756800"/>
                <a:gd name="connsiteX2" fmla="*/ 2588716 w 2588716"/>
                <a:gd name="connsiteY2" fmla="*/ 1756800 h 1756800"/>
                <a:gd name="connsiteX3" fmla="*/ 0 w 2588716"/>
                <a:gd name="connsiteY3" fmla="*/ 1756800 h 1756800"/>
                <a:gd name="connsiteX4" fmla="*/ 0 w 2588716"/>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716" h="1756800">
                  <a:moveTo>
                    <a:pt x="0" y="0"/>
                  </a:moveTo>
                  <a:lnTo>
                    <a:pt x="2588716" y="0"/>
                  </a:lnTo>
                  <a:lnTo>
                    <a:pt x="2588716" y="1756800"/>
                  </a:lnTo>
                  <a:lnTo>
                    <a:pt x="0" y="175680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5760" tIns="0" rIns="365760" bIns="0" numCol="1" spcCol="127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1" indent="0" algn="ctr" defTabSz="948243">
                <a:lnSpc>
                  <a:spcPct val="90000"/>
                </a:lnSpc>
                <a:spcBef>
                  <a:spcPct val="0"/>
                </a:spcBef>
                <a:spcAft>
                  <a:spcPct val="15000"/>
                </a:spcAft>
                <a:buNone/>
              </a:pPr>
              <a:r>
                <a:rPr lang="en-US" sz="1867" b="1" kern="1200" dirty="0"/>
                <a:t>Reduce </a:t>
              </a:r>
              <a:r>
                <a:rPr lang="en-US" sz="1867" kern="1200" dirty="0"/>
                <a:t>the number of Americans progressing to </a:t>
              </a:r>
              <a:r>
                <a:rPr lang="en-US" sz="1867" b="1" kern="1200" dirty="0"/>
                <a:t>ESKD 25% by 2030</a:t>
              </a:r>
            </a:p>
          </p:txBody>
        </p:sp>
        <p:sp>
          <p:nvSpPr>
            <p:cNvPr id="8" name="Freeform: Shape 7">
              <a:extLst>
                <a:ext uri="{FF2B5EF4-FFF2-40B4-BE49-F238E27FC236}">
                  <a16:creationId xmlns:a16="http://schemas.microsoft.com/office/drawing/2014/main" id="{1050BE81-1E3B-414C-8EFB-F75C1C445C39}"/>
                </a:ext>
              </a:extLst>
            </p:cNvPr>
            <p:cNvSpPr/>
            <p:nvPr/>
          </p:nvSpPr>
          <p:spPr>
            <a:xfrm>
              <a:off x="3258591" y="1146650"/>
              <a:ext cx="2588716" cy="1371600"/>
            </a:xfrm>
            <a:custGeom>
              <a:avLst/>
              <a:gdLst>
                <a:gd name="connsiteX0" fmla="*/ 0 w 2588716"/>
                <a:gd name="connsiteY0" fmla="*/ 0 h 1371595"/>
                <a:gd name="connsiteX1" fmla="*/ 2588716 w 2588716"/>
                <a:gd name="connsiteY1" fmla="*/ 0 h 1371595"/>
                <a:gd name="connsiteX2" fmla="*/ 2588716 w 2588716"/>
                <a:gd name="connsiteY2" fmla="*/ 1371595 h 1371595"/>
                <a:gd name="connsiteX3" fmla="*/ 0 w 2588716"/>
                <a:gd name="connsiteY3" fmla="*/ 1371595 h 1371595"/>
                <a:gd name="connsiteX4" fmla="*/ 0 w 2588716"/>
                <a:gd name="connsiteY4" fmla="*/ 0 h 1371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716" h="1371595">
                  <a:moveTo>
                    <a:pt x="0" y="0"/>
                  </a:moveTo>
                  <a:lnTo>
                    <a:pt x="2588716" y="0"/>
                  </a:lnTo>
                  <a:lnTo>
                    <a:pt x="2588716" y="1371595"/>
                  </a:lnTo>
                  <a:lnTo>
                    <a:pt x="0" y="1371595"/>
                  </a:lnTo>
                  <a:lnTo>
                    <a:pt x="0" y="0"/>
                  </a:lnTo>
                  <a:close/>
                </a:path>
              </a:pathLst>
            </a:custGeom>
            <a:solidFill>
              <a:schemeClr val="accent5"/>
            </a:solid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65760" tIns="0" rIns="365760" bIns="0" numCol="1" spcCol="127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lgn="ctr" defTabSz="948243">
                <a:lnSpc>
                  <a:spcPct val="90000"/>
                </a:lnSpc>
                <a:spcBef>
                  <a:spcPct val="0"/>
                </a:spcBef>
                <a:buNone/>
              </a:pPr>
              <a:r>
                <a:rPr lang="en-US" sz="1867" kern="1200" dirty="0">
                  <a:solidFill>
                    <a:schemeClr val="bg1"/>
                  </a:solidFill>
                </a:rPr>
                <a:t>Transform nephrology practice to </a:t>
              </a:r>
            </a:p>
            <a:p>
              <a:pPr marL="0" lvl="0" indent="0" algn="ctr" defTabSz="948243">
                <a:lnSpc>
                  <a:spcPct val="90000"/>
                </a:lnSpc>
                <a:spcBef>
                  <a:spcPct val="0"/>
                </a:spcBef>
                <a:buNone/>
              </a:pPr>
              <a:r>
                <a:rPr lang="en-US" sz="1867" kern="1200" dirty="0">
                  <a:solidFill>
                    <a:schemeClr val="bg1"/>
                  </a:solidFill>
                  <a:latin typeface="Arial Black" panose="020B0A04020102020204" pitchFamily="34" charset="0"/>
                </a:rPr>
                <a:t>provide patients </a:t>
              </a:r>
              <a:r>
                <a:rPr lang="en-US" sz="1867" kern="1200" dirty="0">
                  <a:solidFill>
                    <a:schemeClr val="bg1"/>
                  </a:solidFill>
                  <a:latin typeface="+mn-lt"/>
                </a:rPr>
                <a:t>with </a:t>
              </a:r>
              <a:r>
                <a:rPr lang="en-US" sz="1867" kern="1200" dirty="0">
                  <a:solidFill>
                    <a:schemeClr val="bg1"/>
                  </a:solidFill>
                  <a:latin typeface="Arial Black" panose="020B0A04020102020204" pitchFamily="34" charset="0"/>
                </a:rPr>
                <a:t>more treatment options</a:t>
              </a:r>
            </a:p>
          </p:txBody>
        </p:sp>
        <p:sp>
          <p:nvSpPr>
            <p:cNvPr id="9" name="Freeform: Shape 8">
              <a:extLst>
                <a:ext uri="{FF2B5EF4-FFF2-40B4-BE49-F238E27FC236}">
                  <a16:creationId xmlns:a16="http://schemas.microsoft.com/office/drawing/2014/main" id="{77D78895-4540-4151-AAB2-4A6B51AD5F3B}"/>
                </a:ext>
              </a:extLst>
            </p:cNvPr>
            <p:cNvSpPr/>
            <p:nvPr/>
          </p:nvSpPr>
          <p:spPr>
            <a:xfrm>
              <a:off x="3258591" y="2524760"/>
              <a:ext cx="2588716" cy="1371600"/>
            </a:xfrm>
            <a:custGeom>
              <a:avLst/>
              <a:gdLst>
                <a:gd name="connsiteX0" fmla="*/ 0 w 2588716"/>
                <a:gd name="connsiteY0" fmla="*/ 0 h 1756800"/>
                <a:gd name="connsiteX1" fmla="*/ 2588716 w 2588716"/>
                <a:gd name="connsiteY1" fmla="*/ 0 h 1756800"/>
                <a:gd name="connsiteX2" fmla="*/ 2588716 w 2588716"/>
                <a:gd name="connsiteY2" fmla="*/ 1756800 h 1756800"/>
                <a:gd name="connsiteX3" fmla="*/ 0 w 2588716"/>
                <a:gd name="connsiteY3" fmla="*/ 1756800 h 1756800"/>
                <a:gd name="connsiteX4" fmla="*/ 0 w 2588716"/>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716" h="1756800">
                  <a:moveTo>
                    <a:pt x="0" y="0"/>
                  </a:moveTo>
                  <a:lnTo>
                    <a:pt x="2588716" y="0"/>
                  </a:lnTo>
                  <a:lnTo>
                    <a:pt x="2588716" y="1756800"/>
                  </a:lnTo>
                  <a:lnTo>
                    <a:pt x="0" y="1756800"/>
                  </a:lnTo>
                  <a:lnTo>
                    <a:pt x="0" y="0"/>
                  </a:lnTo>
                  <a:close/>
                </a:path>
              </a:pathLst>
            </a:custGeom>
            <a:solidFill>
              <a:schemeClr val="accent5">
                <a:lumMod val="20000"/>
                <a:lumOff val="80000"/>
                <a:alpha val="90000"/>
              </a:scheme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5760" tIns="0" rIns="365760" bIns="0" numCol="1" spcCol="127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1" indent="0" algn="ctr" defTabSz="948243">
                <a:lnSpc>
                  <a:spcPct val="90000"/>
                </a:lnSpc>
                <a:spcBef>
                  <a:spcPct val="0"/>
                </a:spcBef>
                <a:spcAft>
                  <a:spcPct val="15000"/>
                </a:spcAft>
                <a:buNone/>
              </a:pPr>
              <a:r>
                <a:rPr lang="en-US" sz="1867" b="1" kern="1200" dirty="0"/>
                <a:t>Increase </a:t>
              </a:r>
              <a:r>
                <a:rPr lang="en-US" sz="1867" kern="1200" dirty="0"/>
                <a:t>the number of patients with a </a:t>
              </a:r>
              <a:r>
                <a:rPr lang="en-US" sz="1867" b="1" kern="1200" dirty="0"/>
                <a:t>transplant</a:t>
              </a:r>
              <a:r>
                <a:rPr lang="en-US" sz="1867" kern="1200" dirty="0"/>
                <a:t> or </a:t>
              </a:r>
              <a:r>
                <a:rPr lang="en-US" sz="1867" b="1" kern="1200" dirty="0"/>
                <a:t>using home dialysis</a:t>
              </a:r>
              <a:r>
                <a:rPr lang="en-US" sz="1867" kern="1200" dirty="0"/>
                <a:t> to </a:t>
              </a:r>
              <a:r>
                <a:rPr lang="en-US" sz="1867" b="1" kern="1200" dirty="0"/>
                <a:t>80% by 2025*</a:t>
              </a:r>
            </a:p>
          </p:txBody>
        </p:sp>
        <p:sp>
          <p:nvSpPr>
            <p:cNvPr id="10" name="Freeform: Shape 9">
              <a:extLst>
                <a:ext uri="{FF2B5EF4-FFF2-40B4-BE49-F238E27FC236}">
                  <a16:creationId xmlns:a16="http://schemas.microsoft.com/office/drawing/2014/main" id="{838AC50D-6221-4D5C-A829-5B955F08FD37}"/>
                </a:ext>
              </a:extLst>
            </p:cNvPr>
            <p:cNvSpPr/>
            <p:nvPr/>
          </p:nvSpPr>
          <p:spPr>
            <a:xfrm>
              <a:off x="6209728" y="1146650"/>
              <a:ext cx="2588716" cy="1371600"/>
            </a:xfrm>
            <a:custGeom>
              <a:avLst/>
              <a:gdLst>
                <a:gd name="connsiteX0" fmla="*/ 0 w 2588716"/>
                <a:gd name="connsiteY0" fmla="*/ 0 h 1371595"/>
                <a:gd name="connsiteX1" fmla="*/ 2588716 w 2588716"/>
                <a:gd name="connsiteY1" fmla="*/ 0 h 1371595"/>
                <a:gd name="connsiteX2" fmla="*/ 2588716 w 2588716"/>
                <a:gd name="connsiteY2" fmla="*/ 1371595 h 1371595"/>
                <a:gd name="connsiteX3" fmla="*/ 0 w 2588716"/>
                <a:gd name="connsiteY3" fmla="*/ 1371595 h 1371595"/>
                <a:gd name="connsiteX4" fmla="*/ 0 w 2588716"/>
                <a:gd name="connsiteY4" fmla="*/ 0 h 1371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716" h="1371595">
                  <a:moveTo>
                    <a:pt x="0" y="0"/>
                  </a:moveTo>
                  <a:lnTo>
                    <a:pt x="2588716" y="0"/>
                  </a:lnTo>
                  <a:lnTo>
                    <a:pt x="2588716" y="1371595"/>
                  </a:lnTo>
                  <a:lnTo>
                    <a:pt x="0" y="1371595"/>
                  </a:lnTo>
                  <a:lnTo>
                    <a:pt x="0" y="0"/>
                  </a:lnTo>
                  <a:close/>
                </a:path>
              </a:pathLst>
            </a:custGeom>
            <a:solidFill>
              <a:schemeClr val="accent1"/>
            </a:solidFill>
            <a:ln>
              <a:solidFill>
                <a:schemeClr val="accent1"/>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65760" tIns="0" rIns="365760" bIns="0" numCol="1" spcCol="127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algn="ctr" defTabSz="948243">
                <a:lnSpc>
                  <a:spcPct val="90000"/>
                </a:lnSpc>
                <a:spcBef>
                  <a:spcPct val="0"/>
                </a:spcBef>
                <a:buNone/>
              </a:pPr>
              <a:r>
                <a:rPr lang="en-US" sz="1867" kern="1200" dirty="0">
                  <a:solidFill>
                    <a:schemeClr val="bg1"/>
                  </a:solidFill>
                </a:rPr>
                <a:t>Reduce diseased kidney organ discardment to </a:t>
              </a:r>
              <a:r>
                <a:rPr lang="en-US" sz="1867" kern="1200" dirty="0">
                  <a:solidFill>
                    <a:schemeClr val="bg1"/>
                  </a:solidFill>
                  <a:latin typeface="Arial Black" panose="020B0A04020102020204" pitchFamily="34" charset="0"/>
                </a:rPr>
                <a:t>increase access to transplantation</a:t>
              </a:r>
            </a:p>
          </p:txBody>
        </p:sp>
        <p:sp>
          <p:nvSpPr>
            <p:cNvPr id="11" name="Freeform: Shape 10">
              <a:extLst>
                <a:ext uri="{FF2B5EF4-FFF2-40B4-BE49-F238E27FC236}">
                  <a16:creationId xmlns:a16="http://schemas.microsoft.com/office/drawing/2014/main" id="{E3ADCA4C-A482-444A-8826-9AF8F40A2870}"/>
                </a:ext>
              </a:extLst>
            </p:cNvPr>
            <p:cNvSpPr/>
            <p:nvPr/>
          </p:nvSpPr>
          <p:spPr>
            <a:xfrm>
              <a:off x="6209728" y="2524760"/>
              <a:ext cx="2588716" cy="1371600"/>
            </a:xfrm>
            <a:custGeom>
              <a:avLst/>
              <a:gdLst>
                <a:gd name="connsiteX0" fmla="*/ 0 w 2588716"/>
                <a:gd name="connsiteY0" fmla="*/ 0 h 1756800"/>
                <a:gd name="connsiteX1" fmla="*/ 2588716 w 2588716"/>
                <a:gd name="connsiteY1" fmla="*/ 0 h 1756800"/>
                <a:gd name="connsiteX2" fmla="*/ 2588716 w 2588716"/>
                <a:gd name="connsiteY2" fmla="*/ 1756800 h 1756800"/>
                <a:gd name="connsiteX3" fmla="*/ 0 w 2588716"/>
                <a:gd name="connsiteY3" fmla="*/ 1756800 h 1756800"/>
                <a:gd name="connsiteX4" fmla="*/ 0 w 2588716"/>
                <a:gd name="connsiteY4" fmla="*/ 0 h 175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716" h="1756800">
                  <a:moveTo>
                    <a:pt x="0" y="0"/>
                  </a:moveTo>
                  <a:lnTo>
                    <a:pt x="2588716" y="0"/>
                  </a:lnTo>
                  <a:lnTo>
                    <a:pt x="2588716" y="1756800"/>
                  </a:lnTo>
                  <a:lnTo>
                    <a:pt x="0" y="1756800"/>
                  </a:lnTo>
                  <a:lnTo>
                    <a:pt x="0" y="0"/>
                  </a:lnTo>
                  <a:close/>
                </a:path>
              </a:pathLst>
            </a:custGeom>
            <a:solidFill>
              <a:schemeClr val="accent1">
                <a:lumMod val="40000"/>
                <a:lumOff val="60000"/>
                <a:alpha val="90000"/>
              </a:schemeClr>
            </a:solidFill>
            <a:ln>
              <a:solidFill>
                <a:schemeClr val="accent1">
                  <a:lumMod val="40000"/>
                  <a:lumOff val="60000"/>
                  <a:alpha val="90000"/>
                </a:scheme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65760" tIns="0" rIns="365760" bIns="0" numCol="1" spcCol="127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1" indent="0" algn="ctr" defTabSz="948243">
                <a:lnSpc>
                  <a:spcPct val="90000"/>
                </a:lnSpc>
                <a:spcBef>
                  <a:spcPct val="0"/>
                </a:spcBef>
                <a:spcAft>
                  <a:spcPct val="15000"/>
                </a:spcAft>
                <a:buNone/>
              </a:pPr>
              <a:r>
                <a:rPr lang="en-US" sz="1867" b="1" kern="1200"/>
                <a:t>Double</a:t>
              </a:r>
              <a:r>
                <a:rPr lang="en-US" sz="1867" kern="1200"/>
                <a:t> the number of </a:t>
              </a:r>
              <a:r>
                <a:rPr lang="en-US" sz="1867" b="1" kern="1200"/>
                <a:t>available kidneys </a:t>
              </a:r>
              <a:r>
                <a:rPr lang="en-US" sz="1867" kern="1200"/>
                <a:t>for transplant </a:t>
              </a:r>
              <a:r>
                <a:rPr lang="en-US" sz="1867" b="1" kern="1200"/>
                <a:t>by 2030</a:t>
              </a:r>
            </a:p>
          </p:txBody>
        </p:sp>
      </p:grpSp>
      <p:sp>
        <p:nvSpPr>
          <p:cNvPr id="4" name="Text Placeholder 3">
            <a:extLst>
              <a:ext uri="{FF2B5EF4-FFF2-40B4-BE49-F238E27FC236}">
                <a16:creationId xmlns:a16="http://schemas.microsoft.com/office/drawing/2014/main" id="{99131179-48BF-4CCC-A8C2-4F8720E6823C}"/>
              </a:ext>
            </a:extLst>
          </p:cNvPr>
          <p:cNvSpPr>
            <a:spLocks noGrp="1"/>
          </p:cNvSpPr>
          <p:nvPr>
            <p:ph type="body" sz="quarter" idx="10"/>
          </p:nvPr>
        </p:nvSpPr>
        <p:spPr>
          <a:xfrm>
            <a:off x="271982" y="6207608"/>
            <a:ext cx="8465618" cy="650392"/>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070" baseline="30000" dirty="0"/>
              <a:t>1</a:t>
            </a:r>
            <a:r>
              <a:rPr lang="en-US" sz="1070" dirty="0"/>
              <a:t>Rosenberg ME, Ibrahim T. Winning the War on Kidney Disease, Perspective from the American Society of Nephrology. CJASN 14: 1792-1794, 2019.</a:t>
            </a:r>
          </a:p>
          <a:p>
            <a:pPr marL="74082" indent="-74082"/>
            <a:r>
              <a:rPr lang="en-US" sz="1070" b="1" dirty="0"/>
              <a:t>*</a:t>
            </a:r>
            <a:r>
              <a:rPr lang="en-US" sz="1070" i="1" dirty="0"/>
              <a:t>USRDS historically reports that 30% of ESRD patients have a functioning graft. Facilities and managing clinicians will need 50% of patients using home dialysis in order to achieve a goal of 80% by 2025.</a:t>
            </a:r>
          </a:p>
        </p:txBody>
      </p:sp>
      <p:sp>
        <p:nvSpPr>
          <p:cNvPr id="5" name="TextBox 4">
            <a:extLst>
              <a:ext uri="{FF2B5EF4-FFF2-40B4-BE49-F238E27FC236}">
                <a16:creationId xmlns:a16="http://schemas.microsoft.com/office/drawing/2014/main" id="{DB4A5117-3F2F-4D3F-AE36-5AC413CE96DA}"/>
              </a:ext>
            </a:extLst>
          </p:cNvPr>
          <p:cNvSpPr txBox="1"/>
          <p:nvPr/>
        </p:nvSpPr>
        <p:spPr>
          <a:xfrm>
            <a:off x="521053" y="1753651"/>
            <a:ext cx="4488163" cy="37965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867" b="1" dirty="0"/>
              <a:t>Objectives and targets:</a:t>
            </a:r>
          </a:p>
        </p:txBody>
      </p:sp>
      <p:sp>
        <p:nvSpPr>
          <p:cNvPr id="12" name="Title 2">
            <a:extLst>
              <a:ext uri="{FF2B5EF4-FFF2-40B4-BE49-F238E27FC236}">
                <a16:creationId xmlns:a16="http://schemas.microsoft.com/office/drawing/2014/main" id="{357F336F-066B-4D4A-83A6-76DD92E195E6}"/>
              </a:ext>
            </a:extLst>
          </p:cNvPr>
          <p:cNvSpPr txBox="1">
            <a:spLocks/>
          </p:cNvSpPr>
          <p:nvPr/>
        </p:nvSpPr>
        <p:spPr>
          <a:xfrm>
            <a:off x="498475" y="749300"/>
            <a:ext cx="8239125" cy="576263"/>
          </a:xfrm>
          <a:prstGeom prst="rect">
            <a:avLst/>
          </a:prstGeom>
        </p:spPr>
        <p:txBody>
          <a:bodyPr vert="horz" wrap="square" lIns="91440" tIns="45720" rIns="91440" bIns="45720" rtlCol="0" anchor="ctr" anchorCtr="0">
            <a:noAutofit/>
          </a:bodyPr>
          <a:lstStyle>
            <a:defPPr>
              <a:defRPr lang="en-US"/>
            </a:defPPr>
            <a:lvl1pPr marL="0" algn="l" defTabSz="609585" rtl="0" eaLnBrk="1" latinLnBrk="0" hangingPunct="1">
              <a:lnSpc>
                <a:spcPct val="90000"/>
              </a:lnSpc>
              <a:spcBef>
                <a:spcPct val="0"/>
              </a:spcBef>
              <a:buNone/>
              <a:defRPr sz="2400" b="1"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fontAlgn="auto">
              <a:spcAft>
                <a:spcPts val="0"/>
              </a:spcAft>
            </a:pPr>
            <a:r>
              <a:rPr lang="en-US" sz="2000" b="0" dirty="0">
                <a:latin typeface="+mj-lt"/>
                <a:ea typeface="+mj-ea"/>
                <a:cs typeface="+mj-cs"/>
              </a:rPr>
              <a:t>US Administration’s Response</a:t>
            </a:r>
            <a:br>
              <a:rPr lang="en-US" sz="2000" b="0" dirty="0">
                <a:latin typeface="+mj-lt"/>
                <a:ea typeface="+mj-ea"/>
                <a:cs typeface="+mj-cs"/>
              </a:rPr>
            </a:br>
            <a:r>
              <a:rPr lang="en-US" sz="3199" b="0" dirty="0">
                <a:latin typeface="+mj-lt"/>
                <a:ea typeface="+mj-ea"/>
                <a:cs typeface="+mj-cs"/>
              </a:rPr>
              <a:t>Advancing American Kidney Health Executive Order</a:t>
            </a:r>
            <a:r>
              <a:rPr lang="en-US" sz="3199" b="0" baseline="30000" dirty="0">
                <a:latin typeface="+mj-lt"/>
                <a:ea typeface="+mj-ea"/>
                <a:cs typeface="+mj-cs"/>
              </a:rPr>
              <a:t>1</a:t>
            </a:r>
          </a:p>
        </p:txBody>
      </p:sp>
    </p:spTree>
    <p:custDataLst>
      <p:tags r:id="rId1"/>
    </p:custDataLst>
    <p:extLst>
      <p:ext uri="{BB962C8B-B14F-4D97-AF65-F5344CB8AC3E}">
        <p14:creationId xmlns:p14="http://schemas.microsoft.com/office/powerpoint/2010/main" val="158699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535037-0108-4621-859D-85E11CB4174F}"/>
              </a:ext>
            </a:extLst>
          </p:cNvPr>
          <p:cNvSpPr/>
          <p:nvPr/>
        </p:nvSpPr>
        <p:spPr>
          <a:xfrm>
            <a:off x="794" y="1506125"/>
            <a:ext cx="12190413" cy="5351875"/>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numCol="1"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457189">
              <a:defRPr/>
            </a:pPr>
            <a:endParaRPr lang="en-US" sz="1800" dirty="0">
              <a:solidFill>
                <a:prstClr val="white"/>
              </a:solidFill>
              <a:latin typeface="Arial"/>
            </a:endParaRPr>
          </a:p>
        </p:txBody>
      </p:sp>
      <p:sp>
        <p:nvSpPr>
          <p:cNvPr id="8" name="Title 7">
            <a:extLst>
              <a:ext uri="{FF2B5EF4-FFF2-40B4-BE49-F238E27FC236}">
                <a16:creationId xmlns:a16="http://schemas.microsoft.com/office/drawing/2014/main" id="{E0E66BA3-6792-40DB-A65A-1B65EDD0F904}"/>
              </a:ext>
            </a:extLst>
          </p:cNvPr>
          <p:cNvSpPr>
            <a:spLocks noGrp="1"/>
          </p:cNvSpPr>
          <p:nvPr>
            <p:ph type="title"/>
          </p:nvPr>
        </p:nvSpPr>
        <p:spPr>
          <a:xfrm>
            <a:off x="838199" y="366185"/>
            <a:ext cx="10179757" cy="1325033"/>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17"/>
            <a:r>
              <a:rPr lang="en-US" sz="2000" dirty="0">
                <a:latin typeface="+mj-lt"/>
                <a:ea typeface="+mj-ea"/>
                <a:cs typeface="+mj-cs"/>
              </a:rPr>
              <a:t>Potential Benefits of More Frequent Home Therapies </a:t>
            </a:r>
            <a:br>
              <a:rPr lang="en-US" sz="3199" dirty="0">
                <a:latin typeface="+mj-lt"/>
                <a:ea typeface="+mj-ea"/>
                <a:cs typeface="+mj-cs"/>
              </a:rPr>
            </a:br>
            <a:r>
              <a:rPr lang="en-US" sz="3199" dirty="0">
                <a:latin typeface="+mj-lt"/>
                <a:ea typeface="+mj-ea"/>
                <a:cs typeface="+mj-cs"/>
              </a:rPr>
              <a:t>Peritoneal Dialysis and 5+ HHD Treatments/Week</a:t>
            </a:r>
          </a:p>
        </p:txBody>
      </p:sp>
      <p:grpSp>
        <p:nvGrpSpPr>
          <p:cNvPr id="15" name="Group 14">
            <a:extLst>
              <a:ext uri="{FF2B5EF4-FFF2-40B4-BE49-F238E27FC236}">
                <a16:creationId xmlns:a16="http://schemas.microsoft.com/office/drawing/2014/main" id="{A3A53BC6-F275-9648-A944-366D97A5782C}"/>
              </a:ext>
            </a:extLst>
          </p:cNvPr>
          <p:cNvGrpSpPr/>
          <p:nvPr/>
        </p:nvGrpSpPr>
        <p:grpSpPr>
          <a:xfrm>
            <a:off x="614975" y="3702815"/>
            <a:ext cx="2004075" cy="1901198"/>
            <a:chOff x="5083319" y="4298213"/>
            <a:chExt cx="2004335" cy="1901446"/>
          </a:xfrm>
        </p:grpSpPr>
        <p:sp>
          <p:nvSpPr>
            <p:cNvPr id="16" name="TextBox 15">
              <a:extLst>
                <a:ext uri="{FF2B5EF4-FFF2-40B4-BE49-F238E27FC236}">
                  <a16:creationId xmlns:a16="http://schemas.microsoft.com/office/drawing/2014/main" id="{7DBEDDAE-EB87-354B-B35F-96DB0568133D}"/>
                </a:ext>
              </a:extLst>
            </p:cNvPr>
            <p:cNvSpPr txBox="1"/>
            <p:nvPr/>
          </p:nvSpPr>
          <p:spPr>
            <a:xfrm>
              <a:off x="5083319" y="5614808"/>
              <a:ext cx="2004335" cy="584851"/>
            </a:xfrm>
            <a:prstGeom prst="rect">
              <a:avLst/>
            </a:prstGeom>
            <a:noFill/>
          </p:spPr>
          <p:txBody>
            <a:bodyPr wrap="none" numCol="1"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Ability to </a:t>
              </a:r>
              <a:r>
                <a:rPr kumimoji="0" lang="en-US" sz="1600" b="1" i="0" u="none" strike="noStrike" kern="1200" cap="none" spc="0" normalizeH="0" baseline="0" noProof="0" dirty="0">
                  <a:ln>
                    <a:noFill/>
                  </a:ln>
                  <a:solidFill>
                    <a:schemeClr val="bg1"/>
                  </a:solidFill>
                  <a:effectLst/>
                  <a:uLnTx/>
                  <a:uFillTx/>
                  <a:latin typeface="Arial" charset="0"/>
                  <a:ea typeface="Arial" charset="0"/>
                  <a:cs typeface="Arial" charset="0"/>
                </a:rPr>
                <a:t>Work</a:t>
              </a:r>
              <a:b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b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or </a:t>
              </a:r>
              <a:r>
                <a:rPr kumimoji="0" lang="en-US" sz="1600" b="1" i="0" u="none" strike="noStrike" kern="1200" cap="none" spc="0" normalizeH="0" baseline="0" noProof="0" dirty="0">
                  <a:ln>
                    <a:noFill/>
                  </a:ln>
                  <a:solidFill>
                    <a:schemeClr val="bg1"/>
                  </a:solidFill>
                  <a:effectLst/>
                  <a:uLnTx/>
                  <a:uFillTx/>
                  <a:latin typeface="Arial" charset="0"/>
                  <a:ea typeface="Arial" charset="0"/>
                  <a:cs typeface="Arial" charset="0"/>
                </a:rPr>
                <a:t>Attend School</a:t>
              </a:r>
              <a:r>
                <a:rPr lang="en-US" sz="1600" b="1" baseline="30000" dirty="0">
                  <a:solidFill>
                    <a:schemeClr val="bg1"/>
                  </a:solidFill>
                  <a:latin typeface="Arial" charset="0"/>
                  <a:ea typeface="Arial" charset="0"/>
                  <a:cs typeface="Arial" charset="0"/>
                </a:rPr>
                <a:t>6,7</a:t>
              </a:r>
              <a:endParaRPr kumimoji="0" lang="en-US" sz="1600" b="1" i="0" u="none" strike="noStrike" kern="1200" cap="none" spc="0" normalizeH="0" baseline="30000" noProof="0" dirty="0">
                <a:ln>
                  <a:noFill/>
                </a:ln>
                <a:solidFill>
                  <a:schemeClr val="bg1"/>
                </a:solidFill>
                <a:effectLst/>
                <a:uLnTx/>
                <a:uFillTx/>
                <a:latin typeface="Arial" charset="0"/>
                <a:ea typeface="Arial" charset="0"/>
                <a:cs typeface="Arial" charset="0"/>
              </a:endParaRPr>
            </a:p>
          </p:txBody>
        </p:sp>
        <p:pic>
          <p:nvPicPr>
            <p:cNvPr id="17" name="Picture 16">
              <a:extLst>
                <a:ext uri="{FF2B5EF4-FFF2-40B4-BE49-F238E27FC236}">
                  <a16:creationId xmlns:a16="http://schemas.microsoft.com/office/drawing/2014/main" id="{D9E72F1B-5894-B141-8826-E58AD8FD0F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3630" y="4298213"/>
              <a:ext cx="1323714" cy="1175536"/>
            </a:xfrm>
            <a:prstGeom prst="rect">
              <a:avLst/>
            </a:prstGeom>
          </p:spPr>
        </p:pic>
      </p:grpSp>
      <p:grpSp>
        <p:nvGrpSpPr>
          <p:cNvPr id="66" name="Group 65">
            <a:extLst>
              <a:ext uri="{FF2B5EF4-FFF2-40B4-BE49-F238E27FC236}">
                <a16:creationId xmlns:a16="http://schemas.microsoft.com/office/drawing/2014/main" id="{625B49FF-FBFB-2643-92A1-9FCBAA77616B}"/>
              </a:ext>
            </a:extLst>
          </p:cNvPr>
          <p:cNvGrpSpPr/>
          <p:nvPr/>
        </p:nvGrpSpPr>
        <p:grpSpPr>
          <a:xfrm>
            <a:off x="9524324" y="1497311"/>
            <a:ext cx="2044149" cy="1913112"/>
            <a:chOff x="543232" y="3617372"/>
            <a:chExt cx="2044415" cy="1913360"/>
          </a:xfrm>
        </p:grpSpPr>
        <p:pic>
          <p:nvPicPr>
            <p:cNvPr id="57" name="Picture 56">
              <a:extLst>
                <a:ext uri="{FF2B5EF4-FFF2-40B4-BE49-F238E27FC236}">
                  <a16:creationId xmlns:a16="http://schemas.microsoft.com/office/drawing/2014/main" id="{F92FE86F-ECF0-B342-B824-3315B93D7734}"/>
                </a:ext>
              </a:extLst>
            </p:cNvPr>
            <p:cNvPicPr>
              <a:picLocks noChangeAspect="1"/>
            </p:cNvPicPr>
            <p:nvPr/>
          </p:nvPicPr>
          <p:blipFill>
            <a:blip r:embed="rId5"/>
            <a:stretch>
              <a:fillRect/>
            </a:stretch>
          </p:blipFill>
          <p:spPr>
            <a:xfrm>
              <a:off x="696643" y="3617372"/>
              <a:ext cx="1737585" cy="1737586"/>
            </a:xfrm>
            <a:prstGeom prst="rect">
              <a:avLst/>
            </a:prstGeom>
          </p:spPr>
        </p:pic>
        <p:sp>
          <p:nvSpPr>
            <p:cNvPr id="58" name="TextBox 57">
              <a:extLst>
                <a:ext uri="{FF2B5EF4-FFF2-40B4-BE49-F238E27FC236}">
                  <a16:creationId xmlns:a16="http://schemas.microsoft.com/office/drawing/2014/main" id="{9EF1D5BC-06F9-7442-9BDB-52B94E72AE69}"/>
                </a:ext>
              </a:extLst>
            </p:cNvPr>
            <p:cNvSpPr txBox="1"/>
            <p:nvPr/>
          </p:nvSpPr>
          <p:spPr>
            <a:xfrm>
              <a:off x="543232" y="5192134"/>
              <a:ext cx="2044415" cy="338598"/>
            </a:xfrm>
            <a:prstGeom prst="rect">
              <a:avLst/>
            </a:prstGeom>
            <a:noFill/>
          </p:spPr>
          <p:txBody>
            <a:bodyPr wrap="none" numCol="1"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Schedule </a:t>
              </a:r>
              <a:r>
                <a:rPr kumimoji="0" lang="en-US" sz="1600" b="1" i="0" u="none" strike="noStrike" kern="1200" cap="none" spc="0" normalizeH="0" baseline="0" noProof="0" dirty="0">
                  <a:ln>
                    <a:noFill/>
                  </a:ln>
                  <a:solidFill>
                    <a:schemeClr val="bg1"/>
                  </a:solidFill>
                  <a:effectLst/>
                  <a:uLnTx/>
                  <a:uFillTx/>
                  <a:latin typeface="Arial" charset="0"/>
                  <a:ea typeface="Arial" charset="0"/>
                  <a:cs typeface="Arial" charset="0"/>
                </a:rPr>
                <a:t>Flexibility</a:t>
              </a:r>
            </a:p>
          </p:txBody>
        </p:sp>
      </p:grpSp>
      <p:grpSp>
        <p:nvGrpSpPr>
          <p:cNvPr id="6" name="Group 5">
            <a:extLst>
              <a:ext uri="{FF2B5EF4-FFF2-40B4-BE49-F238E27FC236}">
                <a16:creationId xmlns:a16="http://schemas.microsoft.com/office/drawing/2014/main" id="{639A6B46-2AE2-48B0-8B91-62AC0E33856A}"/>
              </a:ext>
            </a:extLst>
          </p:cNvPr>
          <p:cNvGrpSpPr/>
          <p:nvPr/>
        </p:nvGrpSpPr>
        <p:grpSpPr>
          <a:xfrm>
            <a:off x="3405395" y="1860696"/>
            <a:ext cx="2387193" cy="1549726"/>
            <a:chOff x="3611632" y="1308507"/>
            <a:chExt cx="1790395" cy="1162295"/>
          </a:xfrm>
        </p:grpSpPr>
        <p:pic>
          <p:nvPicPr>
            <p:cNvPr id="60" name="Picture 59">
              <a:extLst>
                <a:ext uri="{FF2B5EF4-FFF2-40B4-BE49-F238E27FC236}">
                  <a16:creationId xmlns:a16="http://schemas.microsoft.com/office/drawing/2014/main" id="{3CF4795D-D948-BE47-889E-BE7ADDDCBE2B}"/>
                </a:ext>
              </a:extLst>
            </p:cNvPr>
            <p:cNvPicPr>
              <a:picLocks noChangeAspect="1"/>
            </p:cNvPicPr>
            <p:nvPr/>
          </p:nvPicPr>
          <p:blipFill>
            <a:blip r:embed="rId6"/>
            <a:stretch>
              <a:fillRect/>
            </a:stretch>
          </p:blipFill>
          <p:spPr>
            <a:xfrm>
              <a:off x="3897442" y="1308507"/>
              <a:ext cx="1218776" cy="822960"/>
            </a:xfrm>
            <a:prstGeom prst="rect">
              <a:avLst/>
            </a:prstGeom>
          </p:spPr>
        </p:pic>
        <p:sp>
          <p:nvSpPr>
            <p:cNvPr id="61" name="TextBox 60">
              <a:extLst>
                <a:ext uri="{FF2B5EF4-FFF2-40B4-BE49-F238E27FC236}">
                  <a16:creationId xmlns:a16="http://schemas.microsoft.com/office/drawing/2014/main" id="{EEB6DE44-1E3C-FF43-9BFF-04CBEAFD0DE5}"/>
                </a:ext>
              </a:extLst>
            </p:cNvPr>
            <p:cNvSpPr txBox="1"/>
            <p:nvPr/>
          </p:nvSpPr>
          <p:spPr>
            <a:xfrm>
              <a:off x="3611632" y="2216886"/>
              <a:ext cx="1790395" cy="253916"/>
            </a:xfrm>
            <a:prstGeom prst="rect">
              <a:avLst/>
            </a:prstGeom>
            <a:noFill/>
          </p:spPr>
          <p:txBody>
            <a:bodyPr wrap="none" numCol="1"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Greater </a:t>
              </a:r>
              <a:r>
                <a:rPr kumimoji="0" lang="en-US" sz="1600" b="1" i="0" u="none" strike="noStrike" kern="1200" cap="none" spc="0" normalizeH="0" baseline="0" noProof="0" dirty="0">
                  <a:ln>
                    <a:noFill/>
                  </a:ln>
                  <a:solidFill>
                    <a:schemeClr val="bg1"/>
                  </a:solidFill>
                  <a:effectLst/>
                  <a:uLnTx/>
                  <a:uFillTx/>
                  <a:latin typeface="Arial" charset="0"/>
                  <a:ea typeface="Arial" charset="0"/>
                  <a:cs typeface="Arial" charset="0"/>
                </a:rPr>
                <a:t>Quality of Life</a:t>
              </a:r>
              <a:r>
                <a:rPr kumimoji="0" lang="en-US" sz="1600" b="1" i="0" u="none" strike="noStrike" kern="1200" cap="none" spc="0" normalizeH="0" baseline="30000" noProof="0" dirty="0">
                  <a:ln>
                    <a:noFill/>
                  </a:ln>
                  <a:solidFill>
                    <a:schemeClr val="bg1"/>
                  </a:solidFill>
                  <a:effectLst/>
                  <a:uLnTx/>
                  <a:uFillTx/>
                  <a:latin typeface="Arial" charset="0"/>
                  <a:ea typeface="Arial" charset="0"/>
                  <a:cs typeface="Arial" charset="0"/>
                </a:rPr>
                <a:t>3</a:t>
              </a:r>
            </a:p>
          </p:txBody>
        </p:sp>
      </p:grpSp>
      <p:grpSp>
        <p:nvGrpSpPr>
          <p:cNvPr id="3" name="Group 2">
            <a:extLst>
              <a:ext uri="{FF2B5EF4-FFF2-40B4-BE49-F238E27FC236}">
                <a16:creationId xmlns:a16="http://schemas.microsoft.com/office/drawing/2014/main" id="{F9D5DB48-0CA1-4BEB-A9A1-D62D12BE31E1}"/>
              </a:ext>
            </a:extLst>
          </p:cNvPr>
          <p:cNvGrpSpPr/>
          <p:nvPr/>
        </p:nvGrpSpPr>
        <p:grpSpPr>
          <a:xfrm>
            <a:off x="6579001" y="3796010"/>
            <a:ext cx="2108643" cy="1777227"/>
            <a:chOff x="6953519" y="2824326"/>
            <a:chExt cx="1581482" cy="1332920"/>
          </a:xfrm>
        </p:grpSpPr>
        <p:pic>
          <p:nvPicPr>
            <p:cNvPr id="7" name="Picture 6">
              <a:extLst>
                <a:ext uri="{FF2B5EF4-FFF2-40B4-BE49-F238E27FC236}">
                  <a16:creationId xmlns:a16="http://schemas.microsoft.com/office/drawing/2014/main" id="{9252550D-57B2-4169-9CEA-2D0B7D213928}"/>
                </a:ext>
              </a:extLst>
            </p:cNvPr>
            <p:cNvPicPr>
              <a:picLocks noChangeAspect="1"/>
            </p:cNvPicPr>
            <p:nvPr/>
          </p:nvPicPr>
          <p:blipFill>
            <a:blip r:embed="rId7"/>
            <a:stretch>
              <a:fillRect/>
            </a:stretch>
          </p:blipFill>
          <p:spPr>
            <a:xfrm>
              <a:off x="7281096" y="2824326"/>
              <a:ext cx="926326" cy="960120"/>
            </a:xfrm>
            <a:prstGeom prst="rect">
              <a:avLst/>
            </a:prstGeom>
          </p:spPr>
        </p:pic>
        <p:sp>
          <p:nvSpPr>
            <p:cNvPr id="32" name="TextBox 31">
              <a:extLst>
                <a:ext uri="{FF2B5EF4-FFF2-40B4-BE49-F238E27FC236}">
                  <a16:creationId xmlns:a16="http://schemas.microsoft.com/office/drawing/2014/main" id="{4FECD6F7-80B1-44C8-AA30-223AA5EDAB14}"/>
                </a:ext>
              </a:extLst>
            </p:cNvPr>
            <p:cNvSpPr txBox="1"/>
            <p:nvPr/>
          </p:nvSpPr>
          <p:spPr>
            <a:xfrm>
              <a:off x="6953519" y="3903330"/>
              <a:ext cx="1581482" cy="253916"/>
            </a:xfrm>
            <a:prstGeom prst="rect">
              <a:avLst/>
            </a:prstGeom>
            <a:noFill/>
          </p:spPr>
          <p:txBody>
            <a:bodyPr wrap="square" numCol="1"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Increased </a:t>
              </a:r>
              <a:r>
                <a:rPr kumimoji="0" lang="en-US" sz="1600" b="1" i="0" u="none" strike="noStrike" kern="1200" cap="none" spc="0" normalizeH="0" baseline="0" noProof="0" dirty="0">
                  <a:ln>
                    <a:noFill/>
                  </a:ln>
                  <a:solidFill>
                    <a:schemeClr val="bg1"/>
                  </a:solidFill>
                  <a:effectLst/>
                  <a:uLnTx/>
                  <a:uFillTx/>
                  <a:latin typeface="Arial" charset="0"/>
                  <a:ea typeface="Arial" charset="0"/>
                  <a:cs typeface="Arial" charset="0"/>
                </a:rPr>
                <a:t>Control</a:t>
              </a:r>
              <a:r>
                <a:rPr lang="en-US" sz="1600" b="1" baseline="30000" dirty="0">
                  <a:solidFill>
                    <a:schemeClr val="bg1"/>
                  </a:solidFill>
                  <a:latin typeface="Arial" charset="0"/>
                  <a:ea typeface="Arial" charset="0"/>
                  <a:cs typeface="Arial" charset="0"/>
                </a:rPr>
                <a:t>8,9</a:t>
              </a:r>
              <a:endParaRPr kumimoji="0" lang="en-US" sz="1600" b="1" i="0" u="none" strike="noStrike" kern="1200" cap="none" spc="0" normalizeH="0" baseline="30000" noProof="0" dirty="0">
                <a:ln>
                  <a:noFill/>
                </a:ln>
                <a:solidFill>
                  <a:schemeClr val="bg1"/>
                </a:solidFill>
                <a:effectLst/>
                <a:uLnTx/>
                <a:uFillTx/>
                <a:latin typeface="Arial" charset="0"/>
                <a:ea typeface="Arial" charset="0"/>
                <a:cs typeface="Arial" charset="0"/>
              </a:endParaRPr>
            </a:p>
          </p:txBody>
        </p:sp>
      </p:grpSp>
      <p:grpSp>
        <p:nvGrpSpPr>
          <p:cNvPr id="23" name="Group 22">
            <a:extLst>
              <a:ext uri="{FF2B5EF4-FFF2-40B4-BE49-F238E27FC236}">
                <a16:creationId xmlns:a16="http://schemas.microsoft.com/office/drawing/2014/main" id="{181A71CB-4385-4EF9-8826-FB05DF484E57}"/>
              </a:ext>
            </a:extLst>
          </p:cNvPr>
          <p:cNvGrpSpPr/>
          <p:nvPr/>
        </p:nvGrpSpPr>
        <p:grpSpPr>
          <a:xfrm>
            <a:off x="308316" y="1700093"/>
            <a:ext cx="2497800" cy="1710328"/>
            <a:chOff x="7249439" y="1645434"/>
            <a:chExt cx="2498126" cy="1710551"/>
          </a:xfrm>
        </p:grpSpPr>
        <p:pic>
          <p:nvPicPr>
            <p:cNvPr id="24" name="Picture 23">
              <a:extLst>
                <a:ext uri="{FF2B5EF4-FFF2-40B4-BE49-F238E27FC236}">
                  <a16:creationId xmlns:a16="http://schemas.microsoft.com/office/drawing/2014/main" id="{2E5B9503-180C-42CC-9833-9B070234B6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11219" y="1645434"/>
              <a:ext cx="1775781" cy="1371778"/>
            </a:xfrm>
            <a:prstGeom prst="rect">
              <a:avLst/>
            </a:prstGeom>
          </p:spPr>
        </p:pic>
        <p:sp>
          <p:nvSpPr>
            <p:cNvPr id="25" name="TextBox 24">
              <a:extLst>
                <a:ext uri="{FF2B5EF4-FFF2-40B4-BE49-F238E27FC236}">
                  <a16:creationId xmlns:a16="http://schemas.microsoft.com/office/drawing/2014/main" id="{303438BD-A242-4898-9B40-F10E655059FF}"/>
                </a:ext>
              </a:extLst>
            </p:cNvPr>
            <p:cNvSpPr txBox="1"/>
            <p:nvPr/>
          </p:nvSpPr>
          <p:spPr>
            <a:xfrm>
              <a:off x="7249439" y="3017387"/>
              <a:ext cx="2498126" cy="338598"/>
            </a:xfrm>
            <a:prstGeom prst="rect">
              <a:avLst/>
            </a:prstGeom>
            <a:noFill/>
          </p:spPr>
          <p:txBody>
            <a:bodyPr wrap="none" numCol="1"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Improved 5-yr </a:t>
              </a:r>
              <a:r>
                <a:rPr kumimoji="0" lang="en-US" sz="1600" b="1" i="0" u="none" strike="noStrike" kern="1200" cap="none" spc="0" normalizeH="0" baseline="0" noProof="0" dirty="0">
                  <a:ln>
                    <a:noFill/>
                  </a:ln>
                  <a:solidFill>
                    <a:schemeClr val="bg1"/>
                  </a:solidFill>
                  <a:effectLst/>
                  <a:uLnTx/>
                  <a:uFillTx/>
                  <a:latin typeface="Arial" charset="0"/>
                  <a:ea typeface="Arial" charset="0"/>
                  <a:cs typeface="Arial" charset="0"/>
                </a:rPr>
                <a:t>Survival</a:t>
              </a:r>
              <a:r>
                <a:rPr kumimoji="0" lang="en-US" sz="1600" b="1" i="0" u="none" strike="noStrike" kern="1200" cap="none" spc="0" normalizeH="0" baseline="30000" noProof="0" dirty="0">
                  <a:ln>
                    <a:noFill/>
                  </a:ln>
                  <a:solidFill>
                    <a:schemeClr val="bg1"/>
                  </a:solidFill>
                  <a:effectLst/>
                  <a:uLnTx/>
                  <a:uFillTx/>
                  <a:latin typeface="Arial" charset="0"/>
                  <a:ea typeface="Arial" charset="0"/>
                  <a:cs typeface="Arial" charset="0"/>
                </a:rPr>
                <a:t>1,2</a:t>
              </a:r>
              <a:endParaRPr kumimoji="0" lang="en-US" sz="1600" b="0" i="0" u="none" strike="noStrike" kern="1200" cap="none" spc="0" normalizeH="0" baseline="30000" noProof="0" dirty="0">
                <a:ln>
                  <a:noFill/>
                </a:ln>
                <a:solidFill>
                  <a:schemeClr val="bg1"/>
                </a:solidFill>
                <a:effectLst/>
                <a:uLnTx/>
                <a:uFillTx/>
                <a:latin typeface="Arial" charset="0"/>
                <a:ea typeface="Arial" charset="0"/>
                <a:cs typeface="Arial" charset="0"/>
              </a:endParaRPr>
            </a:p>
          </p:txBody>
        </p:sp>
      </p:grpSp>
      <p:grpSp>
        <p:nvGrpSpPr>
          <p:cNvPr id="9" name="Group 8">
            <a:extLst>
              <a:ext uri="{FF2B5EF4-FFF2-40B4-BE49-F238E27FC236}">
                <a16:creationId xmlns:a16="http://schemas.microsoft.com/office/drawing/2014/main" id="{6F8E9A04-CD3E-4876-B3B1-97020EA66F7A}"/>
              </a:ext>
            </a:extLst>
          </p:cNvPr>
          <p:cNvGrpSpPr/>
          <p:nvPr/>
        </p:nvGrpSpPr>
        <p:grpSpPr>
          <a:xfrm>
            <a:off x="9197984" y="3520886"/>
            <a:ext cx="2739317" cy="2083127"/>
            <a:chOff x="6133555" y="-145949"/>
            <a:chExt cx="1399177" cy="1111882"/>
          </a:xfrm>
        </p:grpSpPr>
        <p:pic>
          <p:nvPicPr>
            <p:cNvPr id="27" name="Picture 26">
              <a:extLst>
                <a:ext uri="{FF2B5EF4-FFF2-40B4-BE49-F238E27FC236}">
                  <a16:creationId xmlns:a16="http://schemas.microsoft.com/office/drawing/2014/main" id="{6A71F4C5-F24F-4431-B814-CF3E2AA9DF43}"/>
                </a:ext>
              </a:extLst>
            </p:cNvPr>
            <p:cNvPicPr>
              <a:picLocks noChangeAspect="1"/>
            </p:cNvPicPr>
            <p:nvPr/>
          </p:nvPicPr>
          <p:blipFill rotWithShape="1">
            <a:blip r:embed="rId9">
              <a:duotone>
                <a:schemeClr val="bg2">
                  <a:shade val="45000"/>
                  <a:satMod val="135000"/>
                </a:schemeClr>
                <a:prstClr val="white"/>
              </a:duotone>
            </a:blip>
            <a:srcRect l="17601" r="15941" b="23249"/>
            <a:stretch/>
          </p:blipFill>
          <p:spPr>
            <a:xfrm>
              <a:off x="6360178" y="-145949"/>
              <a:ext cx="924226" cy="774866"/>
            </a:xfrm>
            <a:prstGeom prst="rect">
              <a:avLst/>
            </a:prstGeom>
          </p:spPr>
        </p:pic>
        <p:sp>
          <p:nvSpPr>
            <p:cNvPr id="30" name="TextBox 29">
              <a:extLst>
                <a:ext uri="{FF2B5EF4-FFF2-40B4-BE49-F238E27FC236}">
                  <a16:creationId xmlns:a16="http://schemas.microsoft.com/office/drawing/2014/main" id="{4E1547E3-A922-4177-9E5C-8AD34849CD15}"/>
                </a:ext>
              </a:extLst>
            </p:cNvPr>
            <p:cNvSpPr txBox="1"/>
            <p:nvPr/>
          </p:nvSpPr>
          <p:spPr>
            <a:xfrm>
              <a:off x="6133555" y="653806"/>
              <a:ext cx="1399177" cy="312127"/>
            </a:xfrm>
            <a:prstGeom prst="rect">
              <a:avLst/>
            </a:prstGeom>
            <a:noFill/>
          </p:spPr>
          <p:txBody>
            <a:bodyPr wrap="square" numCol="1"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22850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charset="0"/>
                  <a:ea typeface="Arial" charset="0"/>
                  <a:cs typeface="Arial" charset="0"/>
                </a:rPr>
                <a:t>Reduce Potential Exposure &amp; Self-Isolate</a:t>
              </a:r>
              <a:r>
                <a:rPr kumimoji="0" lang="en-US" sz="1600" b="1" i="0" u="none" strike="noStrike" kern="1200" cap="none" spc="0" normalizeH="0" baseline="30000" noProof="0" dirty="0">
                  <a:ln>
                    <a:noFill/>
                  </a:ln>
                  <a:solidFill>
                    <a:schemeClr val="bg1"/>
                  </a:solidFill>
                  <a:effectLst/>
                  <a:uLnTx/>
                  <a:uFillTx/>
                  <a:latin typeface="Arial" charset="0"/>
                  <a:ea typeface="Arial" charset="0"/>
                  <a:cs typeface="Arial" charset="0"/>
                </a:rPr>
                <a:t>10</a:t>
              </a:r>
            </a:p>
          </p:txBody>
        </p:sp>
      </p:grpSp>
      <p:sp>
        <p:nvSpPr>
          <p:cNvPr id="5" name="Text Placeholder 4">
            <a:extLst>
              <a:ext uri="{FF2B5EF4-FFF2-40B4-BE49-F238E27FC236}">
                <a16:creationId xmlns:a16="http://schemas.microsoft.com/office/drawing/2014/main" id="{520E2341-0467-734A-9742-58B0FEBADE41}"/>
              </a:ext>
            </a:extLst>
          </p:cNvPr>
          <p:cNvSpPr>
            <a:spLocks noGrp="1"/>
          </p:cNvSpPr>
          <p:nvPr>
            <p:ph type="body" sz="quarter" idx="13"/>
          </p:nvPr>
        </p:nvSpPr>
        <p:spPr>
          <a:xfrm>
            <a:off x="0" y="5461755"/>
            <a:ext cx="12191999" cy="1396245"/>
          </a:xfrm>
        </p:spPr>
        <p:txBody>
          <a:bodyPr anchor="b">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lnSpc>
                <a:spcPct val="90000"/>
              </a:lnSpc>
              <a:spcBef>
                <a:spcPts val="0"/>
              </a:spcBef>
              <a:buClr>
                <a:schemeClr val="bg1"/>
              </a:buClr>
            </a:pPr>
            <a:r>
              <a:rPr lang="en-US" sz="900" b="1" dirty="0">
                <a:solidFill>
                  <a:schemeClr val="bg1"/>
                </a:solidFill>
                <a:latin typeface="Arial Black" panose="020B0A04020102020204" pitchFamily="34" charset="0"/>
              </a:rPr>
              <a:t>1. </a:t>
            </a:r>
            <a:r>
              <a:rPr lang="en-US" sz="900" dirty="0">
                <a:solidFill>
                  <a:schemeClr val="bg1"/>
                </a:solidFill>
              </a:rPr>
              <a:t>U.S. Renal Data System, USRDS 2015 Annual Data Report: Table 6.3. </a:t>
            </a:r>
            <a:r>
              <a:rPr lang="en-US" sz="900" b="1" dirty="0">
                <a:solidFill>
                  <a:schemeClr val="bg1"/>
                </a:solidFill>
                <a:latin typeface="Arial Black" panose="020B0A04020102020204" pitchFamily="34" charset="0"/>
              </a:rPr>
              <a:t>2. </a:t>
            </a:r>
            <a:r>
              <a:rPr lang="en-US" sz="900" dirty="0">
                <a:solidFill>
                  <a:schemeClr val="bg1"/>
                </a:solidFill>
              </a:rPr>
              <a:t>USRDS 2016 Annual Data Report: Table 6.3 (1996 – 2012) &amp; matched 2012 NxStage patient data on file. </a:t>
            </a:r>
            <a:r>
              <a:rPr lang="en-US" sz="900" dirty="0">
                <a:solidFill>
                  <a:schemeClr val="bg1"/>
                </a:solidFill>
                <a:latin typeface="Arial Black" panose="020B0A04020102020204" pitchFamily="34" charset="0"/>
              </a:rPr>
              <a:t>3. </a:t>
            </a:r>
            <a:r>
              <a:rPr lang="en-US" sz="900" dirty="0" err="1">
                <a:solidFill>
                  <a:schemeClr val="bg1"/>
                </a:solidFill>
              </a:rPr>
              <a:t>Bonenkamp</a:t>
            </a:r>
            <a:r>
              <a:rPr lang="en-US" sz="900" dirty="0">
                <a:solidFill>
                  <a:schemeClr val="bg1"/>
                </a:solidFill>
              </a:rPr>
              <a:t> AA et al. Health-Related Quality of Life in Home Dialysis Patients Compared to In-Center Hemodialysis Patients: A Systematic Review and Meta-analysis. Kidney Med. Published online 2,2020. </a:t>
            </a:r>
            <a:r>
              <a:rPr lang="en-US" sz="900" dirty="0">
                <a:solidFill>
                  <a:schemeClr val="bg1"/>
                </a:solidFill>
                <a:latin typeface="Arial Black" panose="020B0A04020102020204" pitchFamily="34" charset="0"/>
              </a:rPr>
              <a:t>4. </a:t>
            </a:r>
            <a:r>
              <a:rPr lang="en-US" sz="900" dirty="0">
                <a:solidFill>
                  <a:schemeClr val="bg1"/>
                </a:solidFill>
              </a:rPr>
              <a:t>Rydell, H., Ivarsson, K., </a:t>
            </a:r>
            <a:r>
              <a:rPr lang="en-US" sz="900" dirty="0" err="1">
                <a:solidFill>
                  <a:schemeClr val="bg1"/>
                </a:solidFill>
              </a:rPr>
              <a:t>Almquist</a:t>
            </a:r>
            <a:r>
              <a:rPr lang="en-US" sz="900" dirty="0">
                <a:solidFill>
                  <a:schemeClr val="bg1"/>
                </a:solidFill>
              </a:rPr>
              <a:t>, M., Clyne, N., &amp; </a:t>
            </a:r>
            <a:r>
              <a:rPr lang="en-US" sz="900" dirty="0" err="1">
                <a:solidFill>
                  <a:schemeClr val="bg1"/>
                </a:solidFill>
              </a:rPr>
              <a:t>Segelmark</a:t>
            </a:r>
            <a:r>
              <a:rPr lang="en-US" sz="900" dirty="0">
                <a:solidFill>
                  <a:schemeClr val="bg1"/>
                </a:solidFill>
              </a:rPr>
              <a:t>, M. (2019). Fewer hospitalizations and prolonged technique survival with home hemodialysis- a matched cohort study from the Swedish Renal Registry. BMC Nephrology, 20(1), 1–8. </a:t>
            </a:r>
            <a:r>
              <a:rPr lang="en-US" sz="900" b="1" dirty="0">
                <a:solidFill>
                  <a:schemeClr val="bg1"/>
                </a:solidFill>
                <a:latin typeface="Arial Black" panose="020B0A04020102020204" pitchFamily="34" charset="0"/>
              </a:rPr>
              <a:t>5. </a:t>
            </a:r>
            <a:r>
              <a:rPr lang="en-US" sz="900" dirty="0">
                <a:solidFill>
                  <a:schemeClr val="bg1"/>
                </a:solidFill>
              </a:rPr>
              <a:t>Mehrotra R, Chiu YW, </a:t>
            </a:r>
            <a:r>
              <a:rPr lang="en-US" sz="900" dirty="0" err="1">
                <a:solidFill>
                  <a:schemeClr val="bg1"/>
                </a:solidFill>
              </a:rPr>
              <a:t>Kalantar</a:t>
            </a:r>
            <a:r>
              <a:rPr lang="en-US" sz="900" dirty="0">
                <a:solidFill>
                  <a:schemeClr val="bg1"/>
                </a:solidFill>
              </a:rPr>
              <a:t>-Zadeh K, </a:t>
            </a:r>
            <a:r>
              <a:rPr lang="en-US" sz="900" dirty="0" err="1">
                <a:solidFill>
                  <a:schemeClr val="bg1"/>
                </a:solidFill>
              </a:rPr>
              <a:t>Bargman</a:t>
            </a:r>
            <a:r>
              <a:rPr lang="en-US" sz="900" dirty="0">
                <a:solidFill>
                  <a:schemeClr val="bg1"/>
                </a:solidFill>
              </a:rPr>
              <a:t> J, </a:t>
            </a:r>
            <a:r>
              <a:rPr lang="en-US" sz="900" dirty="0" err="1">
                <a:solidFill>
                  <a:schemeClr val="bg1"/>
                </a:solidFill>
              </a:rPr>
              <a:t>Vonesh</a:t>
            </a:r>
            <a:r>
              <a:rPr lang="en-US" sz="900" dirty="0">
                <a:solidFill>
                  <a:schemeClr val="bg1"/>
                </a:solidFill>
              </a:rPr>
              <a:t> E. Similar outcomes with hemodialysis and peritoneal dialysis in patients with end-stage renal disease. Arch Intern Med. 2011;171(2):110-118. </a:t>
            </a:r>
            <a:r>
              <a:rPr lang="en-US" sz="900" b="1" dirty="0">
                <a:solidFill>
                  <a:schemeClr val="bg1"/>
                </a:solidFill>
                <a:latin typeface="Arial Black" panose="020B0A04020102020204" pitchFamily="34" charset="0"/>
              </a:rPr>
              <a:t>6. </a:t>
            </a:r>
            <a:r>
              <a:rPr lang="en-US" sz="900" dirty="0">
                <a:solidFill>
                  <a:schemeClr val="bg1"/>
                </a:solidFill>
              </a:rPr>
              <a:t>Purnell TS, Auguste P, Crews DC, et al. Comparison of Life Participation Activities Among Adults Treated by Hemodialysis, Peritoneal Dialysis, and Kidney Transplantation: A Systematic Review. Am J Kidney Dis. 2013;62(5):953-973. </a:t>
            </a:r>
            <a:r>
              <a:rPr lang="en-US" sz="900" b="1" dirty="0">
                <a:solidFill>
                  <a:schemeClr val="bg1"/>
                </a:solidFill>
                <a:latin typeface="Arial Black" panose="020B0A04020102020204" pitchFamily="34" charset="0"/>
              </a:rPr>
              <a:t>7. </a:t>
            </a:r>
            <a:r>
              <a:rPr lang="en-US" sz="900" dirty="0">
                <a:solidFill>
                  <a:schemeClr val="bg1"/>
                </a:solidFill>
              </a:rPr>
              <a:t>Walker RC, Howard K, Morton RL. Home hemodialysis: a comprehensive review of patient-centered and economic considerations. </a:t>
            </a:r>
            <a:r>
              <a:rPr lang="en-US" sz="900" dirty="0" err="1">
                <a:solidFill>
                  <a:schemeClr val="bg1"/>
                </a:solidFill>
              </a:rPr>
              <a:t>Clinicoecon</a:t>
            </a:r>
            <a:r>
              <a:rPr lang="en-US" sz="900" dirty="0">
                <a:solidFill>
                  <a:schemeClr val="bg1"/>
                </a:solidFill>
              </a:rPr>
              <a:t> Outcomes Res. 2017;9:149-161. </a:t>
            </a:r>
            <a:r>
              <a:rPr lang="en-US" sz="900" b="1" dirty="0">
                <a:solidFill>
                  <a:schemeClr val="bg1"/>
                </a:solidFill>
                <a:latin typeface="Arial Black" panose="020B0A04020102020204" pitchFamily="34" charset="0"/>
              </a:rPr>
              <a:t>8. </a:t>
            </a:r>
            <a:r>
              <a:rPr lang="en-US" sz="900" dirty="0" err="1">
                <a:solidFill>
                  <a:schemeClr val="bg1"/>
                </a:solidFill>
              </a:rPr>
              <a:t>Heidenheim</a:t>
            </a:r>
            <a:r>
              <a:rPr lang="en-US" sz="900" dirty="0">
                <a:solidFill>
                  <a:schemeClr val="bg1"/>
                </a:solidFill>
              </a:rPr>
              <a:t> PA, </a:t>
            </a:r>
            <a:r>
              <a:rPr lang="en-US" sz="900" dirty="0" err="1">
                <a:solidFill>
                  <a:schemeClr val="bg1"/>
                </a:solidFill>
              </a:rPr>
              <a:t>Muirhead</a:t>
            </a:r>
            <a:r>
              <a:rPr lang="en-US" sz="900" dirty="0">
                <a:solidFill>
                  <a:schemeClr val="bg1"/>
                </a:solidFill>
              </a:rPr>
              <a:t> N, Moist L, Lindsay RM. Patient quality of life on quotidian hemodialysis. Am J Kidney Dis. 2003;42(S1)(S1):S36-S41.  </a:t>
            </a:r>
            <a:r>
              <a:rPr lang="en-US" sz="900" dirty="0">
                <a:solidFill>
                  <a:schemeClr val="bg1"/>
                </a:solidFill>
                <a:latin typeface="Arial Black" panose="020B0A04020102020204" pitchFamily="34" charset="0"/>
              </a:rPr>
              <a:t>9. </a:t>
            </a:r>
            <a:r>
              <a:rPr lang="en-US" sz="900" dirty="0" err="1">
                <a:solidFill>
                  <a:schemeClr val="bg1"/>
                </a:solidFill>
              </a:rPr>
              <a:t>Manera</a:t>
            </a:r>
            <a:r>
              <a:rPr lang="en-US" sz="900" dirty="0">
                <a:solidFill>
                  <a:schemeClr val="bg1"/>
                </a:solidFill>
              </a:rPr>
              <a:t> KE, Johnson DW, Craig JC, et al. Patient and caregiver priorities for outcomes in peritoneal dialysis multinational nominal group technique study. Clin J Am Soc Nephrol. 2019;14:74-83. </a:t>
            </a:r>
            <a:r>
              <a:rPr lang="en-US" sz="900" dirty="0">
                <a:solidFill>
                  <a:schemeClr val="bg1"/>
                </a:solidFill>
                <a:latin typeface="Arial Black" panose="020B0A04020102020204" pitchFamily="34" charset="0"/>
              </a:rPr>
              <a:t>10.</a:t>
            </a:r>
            <a:r>
              <a:rPr lang="en-US" sz="900" dirty="0">
                <a:solidFill>
                  <a:schemeClr val="bg1"/>
                </a:solidFill>
              </a:rPr>
              <a:t>https://www.renalandurologynews.com/home/news/nephrology/hemodialysis/covid-19-crisis-could-speed-adoption-of-home-dialysis/ accessed online, 7/13/2021.</a:t>
            </a:r>
          </a:p>
        </p:txBody>
      </p:sp>
      <p:grpSp>
        <p:nvGrpSpPr>
          <p:cNvPr id="12" name="Group 11">
            <a:extLst>
              <a:ext uri="{FF2B5EF4-FFF2-40B4-BE49-F238E27FC236}">
                <a16:creationId xmlns:a16="http://schemas.microsoft.com/office/drawing/2014/main" id="{95A2905E-CAB4-4AB6-A352-71A445AC25DE}"/>
              </a:ext>
            </a:extLst>
          </p:cNvPr>
          <p:cNvGrpSpPr/>
          <p:nvPr/>
        </p:nvGrpSpPr>
        <p:grpSpPr>
          <a:xfrm>
            <a:off x="6426165" y="1497659"/>
            <a:ext cx="2414315" cy="1969821"/>
            <a:chOff x="4854460" y="894644"/>
            <a:chExt cx="1810736" cy="1477366"/>
          </a:xfrm>
        </p:grpSpPr>
        <p:pic>
          <p:nvPicPr>
            <p:cNvPr id="11" name="Picture 10">
              <a:extLst>
                <a:ext uri="{FF2B5EF4-FFF2-40B4-BE49-F238E27FC236}">
                  <a16:creationId xmlns:a16="http://schemas.microsoft.com/office/drawing/2014/main" id="{2C2AED2D-34D8-44D9-BB5D-8A391711B7CB}"/>
                </a:ext>
              </a:extLst>
            </p:cNvPr>
            <p:cNvPicPr>
              <a:picLocks noChangeAspect="1"/>
            </p:cNvPicPr>
            <p:nvPr/>
          </p:nvPicPr>
          <p:blipFill>
            <a:blip r:embed="rId10">
              <a:lum bright="70000" contrast="-70000"/>
            </a:blip>
            <a:stretch>
              <a:fillRect/>
            </a:stretch>
          </p:blipFill>
          <p:spPr>
            <a:xfrm>
              <a:off x="5160223" y="894644"/>
              <a:ext cx="1199209" cy="1199209"/>
            </a:xfrm>
            <a:prstGeom prst="rect">
              <a:avLst/>
            </a:prstGeom>
          </p:spPr>
        </p:pic>
        <p:sp>
          <p:nvSpPr>
            <p:cNvPr id="31" name="TextBox 30">
              <a:extLst>
                <a:ext uri="{FF2B5EF4-FFF2-40B4-BE49-F238E27FC236}">
                  <a16:creationId xmlns:a16="http://schemas.microsoft.com/office/drawing/2014/main" id="{AE8F587C-C934-4B09-A407-7EFF90696E3C}"/>
                </a:ext>
              </a:extLst>
            </p:cNvPr>
            <p:cNvSpPr txBox="1"/>
            <p:nvPr/>
          </p:nvSpPr>
          <p:spPr>
            <a:xfrm>
              <a:off x="4854460" y="1933429"/>
              <a:ext cx="1810736" cy="438581"/>
            </a:xfrm>
            <a:prstGeom prst="rect">
              <a:avLst/>
            </a:prstGeom>
            <a:noFill/>
          </p:spPr>
          <p:txBody>
            <a:bodyPr wrap="none" numCol="1"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More</a:t>
              </a:r>
              <a:r>
                <a:rPr lang="en-US" sz="1600" dirty="0">
                  <a:solidFill>
                    <a:schemeClr val="bg1"/>
                  </a:solidFill>
                  <a:latin typeface="Arial" charset="0"/>
                  <a:ea typeface="Arial" charset="0"/>
                  <a:cs typeface="Arial" charset="0"/>
                </a:rPr>
                <a:t> Likely to </a:t>
              </a:r>
              <a:br>
                <a:rPr lang="en-US" sz="1600" dirty="0">
                  <a:solidFill>
                    <a:schemeClr val="bg1"/>
                  </a:solidFill>
                  <a:latin typeface="Arial" charset="0"/>
                  <a:ea typeface="Arial" charset="0"/>
                  <a:cs typeface="Arial" charset="0"/>
                </a:rPr>
              </a:br>
              <a:r>
                <a:rPr lang="en-US" sz="1600" b="1" dirty="0">
                  <a:solidFill>
                    <a:schemeClr val="bg1"/>
                  </a:solidFill>
                  <a:latin typeface="Arial" charset="0"/>
                  <a:ea typeface="Arial" charset="0"/>
                  <a:cs typeface="Arial" charset="0"/>
                </a:rPr>
                <a:t>Receive a Transplant</a:t>
              </a:r>
              <a:r>
                <a:rPr lang="en-US" sz="1600" b="1" baseline="30000" dirty="0">
                  <a:solidFill>
                    <a:schemeClr val="bg1"/>
                  </a:solidFill>
                  <a:latin typeface="Arial" charset="0"/>
                  <a:ea typeface="Arial" charset="0"/>
                  <a:cs typeface="Arial" charset="0"/>
                </a:rPr>
                <a:t>4,5</a:t>
              </a:r>
              <a:endParaRPr kumimoji="0" lang="en-US" sz="1600" b="1" i="0" u="none" strike="noStrike" kern="1200" cap="none" spc="0" normalizeH="0" baseline="30000" noProof="0" dirty="0">
                <a:ln>
                  <a:noFill/>
                </a:ln>
                <a:solidFill>
                  <a:schemeClr val="bg1"/>
                </a:solidFill>
                <a:effectLst/>
                <a:uLnTx/>
                <a:uFillTx/>
                <a:latin typeface="Arial" charset="0"/>
                <a:ea typeface="Arial" charset="0"/>
                <a:cs typeface="Arial" charset="0"/>
              </a:endParaRPr>
            </a:p>
          </p:txBody>
        </p:sp>
      </p:grpSp>
      <p:grpSp>
        <p:nvGrpSpPr>
          <p:cNvPr id="18" name="Group 17">
            <a:extLst>
              <a:ext uri="{FF2B5EF4-FFF2-40B4-BE49-F238E27FC236}">
                <a16:creationId xmlns:a16="http://schemas.microsoft.com/office/drawing/2014/main" id="{C311C5AC-28F6-4EBC-BBCF-E72A043EEF50}"/>
              </a:ext>
            </a:extLst>
          </p:cNvPr>
          <p:cNvGrpSpPr/>
          <p:nvPr/>
        </p:nvGrpSpPr>
        <p:grpSpPr>
          <a:xfrm>
            <a:off x="3517286" y="3685635"/>
            <a:ext cx="2163413" cy="1887600"/>
            <a:chOff x="2445618" y="2592776"/>
            <a:chExt cx="1622560" cy="1415700"/>
          </a:xfrm>
        </p:grpSpPr>
        <p:grpSp>
          <p:nvGrpSpPr>
            <p:cNvPr id="64" name="Group 63">
              <a:extLst>
                <a:ext uri="{FF2B5EF4-FFF2-40B4-BE49-F238E27FC236}">
                  <a16:creationId xmlns:a16="http://schemas.microsoft.com/office/drawing/2014/main" id="{396B5726-42F2-774A-9461-C1B18D9DCAF0}"/>
                </a:ext>
              </a:extLst>
            </p:cNvPr>
            <p:cNvGrpSpPr/>
            <p:nvPr/>
          </p:nvGrpSpPr>
          <p:grpSpPr>
            <a:xfrm>
              <a:off x="2445618" y="2592776"/>
              <a:ext cx="1622560" cy="1415700"/>
              <a:chOff x="8971348" y="1458546"/>
              <a:chExt cx="2163697" cy="1887846"/>
            </a:xfrm>
          </p:grpSpPr>
          <p:sp>
            <p:nvSpPr>
              <p:cNvPr id="49" name="TextBox 48">
                <a:extLst>
                  <a:ext uri="{FF2B5EF4-FFF2-40B4-BE49-F238E27FC236}">
                    <a16:creationId xmlns:a16="http://schemas.microsoft.com/office/drawing/2014/main" id="{0D47ECD4-D0CC-CE4D-8501-08CCACE54CC8}"/>
                  </a:ext>
                </a:extLst>
              </p:cNvPr>
              <p:cNvSpPr txBox="1"/>
              <p:nvPr/>
            </p:nvSpPr>
            <p:spPr>
              <a:xfrm>
                <a:off x="8971348" y="3007793"/>
                <a:ext cx="2163697" cy="338599"/>
              </a:xfrm>
              <a:prstGeom prst="rect">
                <a:avLst/>
              </a:prstGeom>
              <a:noFill/>
            </p:spPr>
            <p:txBody>
              <a:bodyPr wrap="square" numCol="1"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charset="0"/>
                    <a:ea typeface="Arial" charset="0"/>
                    <a:cs typeface="Arial" charset="0"/>
                  </a:rPr>
                  <a:t>Portability for</a:t>
                </a: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 </a:t>
                </a:r>
                <a:r>
                  <a:rPr kumimoji="0" lang="en-US" sz="1600" b="1" i="0" u="none" strike="noStrike" kern="1200" cap="none" spc="0" normalizeH="0" baseline="0" noProof="0" dirty="0">
                    <a:ln>
                      <a:noFill/>
                    </a:ln>
                    <a:solidFill>
                      <a:schemeClr val="bg1"/>
                    </a:solidFill>
                    <a:effectLst/>
                    <a:uLnTx/>
                    <a:uFillTx/>
                    <a:latin typeface="Arial" charset="0"/>
                    <a:ea typeface="Arial" charset="0"/>
                    <a:cs typeface="Arial" charset="0"/>
                  </a:rPr>
                  <a:t>Travel</a:t>
                </a:r>
              </a:p>
            </p:txBody>
          </p:sp>
          <p:pic>
            <p:nvPicPr>
              <p:cNvPr id="55" name="Picture 54">
                <a:extLst>
                  <a:ext uri="{FF2B5EF4-FFF2-40B4-BE49-F238E27FC236}">
                    <a16:creationId xmlns:a16="http://schemas.microsoft.com/office/drawing/2014/main" id="{89E5B3FA-3FC0-6F40-91FD-D221AE4051C8}"/>
                  </a:ext>
                </a:extLst>
              </p:cNvPr>
              <p:cNvPicPr>
                <a:picLocks noChangeAspect="1"/>
              </p:cNvPicPr>
              <p:nvPr/>
            </p:nvPicPr>
            <p:blipFill>
              <a:blip r:embed="rId11"/>
              <a:stretch>
                <a:fillRect/>
              </a:stretch>
            </p:blipFill>
            <p:spPr>
              <a:xfrm>
                <a:off x="9158731" y="1458546"/>
                <a:ext cx="1788932" cy="1392139"/>
              </a:xfrm>
              <a:prstGeom prst="rect">
                <a:avLst/>
              </a:prstGeom>
            </p:spPr>
          </p:pic>
        </p:grpSp>
        <p:pic>
          <p:nvPicPr>
            <p:cNvPr id="14" name="Picture 13">
              <a:extLst>
                <a:ext uri="{FF2B5EF4-FFF2-40B4-BE49-F238E27FC236}">
                  <a16:creationId xmlns:a16="http://schemas.microsoft.com/office/drawing/2014/main" id="{1BECFADB-A47F-4C69-A37F-E5A4C1B6A68D}"/>
                </a:ext>
              </a:extLst>
            </p:cNvPr>
            <p:cNvPicPr>
              <a:picLocks noChangeAspect="1"/>
            </p:cNvPicPr>
            <p:nvPr/>
          </p:nvPicPr>
          <p:blipFill>
            <a:blip r:embed="rId12">
              <a:lum bright="70000" contrast="-70000"/>
            </a:blip>
            <a:stretch>
              <a:fillRect/>
            </a:stretch>
          </p:blipFill>
          <p:spPr>
            <a:xfrm>
              <a:off x="2991493" y="3171007"/>
              <a:ext cx="530811" cy="211183"/>
            </a:xfrm>
            <a:prstGeom prst="rect">
              <a:avLst/>
            </a:prstGeom>
          </p:spPr>
        </p:pic>
      </p:grpSp>
    </p:spTree>
    <p:custDataLst>
      <p:tags r:id="rId1"/>
    </p:custDataLst>
    <p:extLst>
      <p:ext uri="{BB962C8B-B14F-4D97-AF65-F5344CB8AC3E}">
        <p14:creationId xmlns:p14="http://schemas.microsoft.com/office/powerpoint/2010/main" val="39280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17F9417-2C55-4E51-8C60-4D93409D8406}"/>
              </a:ext>
            </a:extLst>
          </p:cNvPr>
          <p:cNvGrpSpPr/>
          <p:nvPr/>
        </p:nvGrpSpPr>
        <p:grpSpPr>
          <a:xfrm>
            <a:off x="1653077" y="2078788"/>
            <a:ext cx="8427551" cy="4188663"/>
            <a:chOff x="1239807" y="1559091"/>
            <a:chExt cx="6320663" cy="3141497"/>
          </a:xfrm>
        </p:grpSpPr>
        <p:sp>
          <p:nvSpPr>
            <p:cNvPr id="42" name="TextBox 41"/>
            <p:cNvSpPr txBox="1"/>
            <p:nvPr/>
          </p:nvSpPr>
          <p:spPr>
            <a:xfrm>
              <a:off x="1239807" y="1719479"/>
              <a:ext cx="3188262" cy="1121281"/>
            </a:xfrm>
            <a:prstGeom prst="rect">
              <a:avLst/>
            </a:prstGeom>
            <a:noFill/>
          </p:spPr>
          <p:txBody>
            <a:bodyPr wrap="square" lIns="0" tIns="0" rIns="0" bIns="0" rtlCol="0" anchor="t">
              <a:noAutofit/>
            </a:bodyPr>
            <a:lstStyle/>
            <a:p>
              <a:pPr algn="ctr">
                <a:lnSpc>
                  <a:spcPct val="90000"/>
                </a:lnSpc>
                <a:spcAft>
                  <a:spcPts val="400"/>
                </a:spcAft>
              </a:pPr>
              <a:r>
                <a:rPr lang="en-US" sz="1600" dirty="0">
                  <a:latin typeface="+mn-lt"/>
                </a:rPr>
                <a:t>Greater quality of life and schedule flexibility</a:t>
              </a:r>
              <a:r>
                <a:rPr lang="en-US" sz="1600" baseline="30000" dirty="0">
                  <a:latin typeface="+mn-lt"/>
                </a:rPr>
                <a:t>1-6</a:t>
              </a:r>
              <a:r>
                <a:rPr lang="en-US" sz="1600" dirty="0">
                  <a:latin typeface="+mn-lt"/>
                </a:rPr>
                <a:t> </a:t>
              </a:r>
            </a:p>
            <a:p>
              <a:pPr algn="ctr">
                <a:lnSpc>
                  <a:spcPct val="90000"/>
                </a:lnSpc>
                <a:spcAft>
                  <a:spcPts val="400"/>
                </a:spcAft>
              </a:pPr>
              <a:r>
                <a:rPr lang="en-US" sz="1600" dirty="0">
                  <a:latin typeface="+mn-lt"/>
                </a:rPr>
                <a:t>Better preservation of residual renal function</a:t>
              </a:r>
              <a:r>
                <a:rPr lang="en-US" sz="1600" baseline="30000" dirty="0">
                  <a:latin typeface="+mn-lt"/>
                </a:rPr>
                <a:t>7,8</a:t>
              </a:r>
            </a:p>
            <a:p>
              <a:pPr algn="ctr">
                <a:lnSpc>
                  <a:spcPct val="90000"/>
                </a:lnSpc>
                <a:spcAft>
                  <a:spcPts val="400"/>
                </a:spcAft>
              </a:pPr>
              <a:r>
                <a:rPr lang="en-US" sz="1600" dirty="0">
                  <a:latin typeface="+mn-lt"/>
                </a:rPr>
                <a:t>Shorter time to transplantation</a:t>
              </a:r>
              <a:r>
                <a:rPr lang="en-US" sz="1600" baseline="30000" dirty="0">
                  <a:latin typeface="+mn-lt"/>
                </a:rPr>
                <a:t>9</a:t>
              </a:r>
            </a:p>
            <a:p>
              <a:pPr algn="ctr">
                <a:lnSpc>
                  <a:spcPct val="90000"/>
                </a:lnSpc>
                <a:spcAft>
                  <a:spcPts val="400"/>
                </a:spcAft>
              </a:pPr>
              <a:r>
                <a:rPr lang="en-US" sz="1600" dirty="0">
                  <a:latin typeface="+mn-lt"/>
                </a:rPr>
                <a:t>Less delayed graft function post transplant</a:t>
              </a:r>
              <a:r>
                <a:rPr lang="en-US" sz="1600" baseline="30000" dirty="0">
                  <a:latin typeface="+mn-lt"/>
                </a:rPr>
                <a:t>8</a:t>
              </a:r>
            </a:p>
            <a:p>
              <a:pPr algn="ctr" fontAlgn="base">
                <a:lnSpc>
                  <a:spcPct val="90000"/>
                </a:lnSpc>
              </a:pPr>
              <a:r>
                <a:rPr lang="en-US" sz="1600" dirty="0">
                  <a:latin typeface="+mn-lt"/>
                </a:rPr>
                <a:t>No vascular access needed</a:t>
              </a:r>
              <a:r>
                <a:rPr lang="en-US" sz="1600" baseline="30000" dirty="0">
                  <a:latin typeface="+mn-lt"/>
                </a:rPr>
                <a:t>7</a:t>
              </a:r>
              <a:endParaRPr lang="en-US" sz="1200" baseline="30000" dirty="0">
                <a:latin typeface="+mn-lt"/>
              </a:endParaRPr>
            </a:p>
          </p:txBody>
        </p:sp>
        <p:grpSp>
          <p:nvGrpSpPr>
            <p:cNvPr id="2" name="Group 1"/>
            <p:cNvGrpSpPr/>
            <p:nvPr/>
          </p:nvGrpSpPr>
          <p:grpSpPr>
            <a:xfrm>
              <a:off x="1903812" y="2800640"/>
              <a:ext cx="1870472" cy="1284686"/>
              <a:chOff x="2538413" y="3207657"/>
              <a:chExt cx="2493963" cy="1712916"/>
            </a:xfrm>
          </p:grpSpPr>
          <p:sp>
            <p:nvSpPr>
              <p:cNvPr id="8" name="Rectangle 7"/>
              <p:cNvSpPr>
                <a:spLocks noChangeArrowheads="1"/>
              </p:cNvSpPr>
              <p:nvPr/>
            </p:nvSpPr>
            <p:spPr bwMode="auto">
              <a:xfrm>
                <a:off x="3586162" y="4479249"/>
                <a:ext cx="398463" cy="441324"/>
              </a:xfrm>
              <a:prstGeom prst="rect">
                <a:avLst/>
              </a:prstGeom>
              <a:solidFill>
                <a:schemeClr val="tx2">
                  <a:lumMod val="75000"/>
                </a:schemeClr>
              </a:solidFill>
              <a:ln>
                <a:noFill/>
              </a:ln>
            </p:spPr>
            <p:txBody>
              <a:bodyPr vert="horz" wrap="square" lIns="121920" tIns="60960" rIns="121920" bIns="60960" numCol="1" anchor="t" anchorCtr="0" compatLnSpc="1">
                <a:prstTxWarp prst="textNoShape">
                  <a:avLst/>
                </a:prstTxWarp>
                <a:normAutofit fontScale="77500" lnSpcReduction="20000"/>
              </a:bodyPr>
              <a:lstStyle/>
              <a:p>
                <a:endParaRPr lang="en-US" sz="3200">
                  <a:latin typeface="+mn-lt"/>
                </a:endParaRPr>
              </a:p>
            </p:txBody>
          </p:sp>
          <p:sp>
            <p:nvSpPr>
              <p:cNvPr id="11" name="Freeform 9"/>
              <p:cNvSpPr>
                <a:spLocks/>
              </p:cNvSpPr>
              <p:nvPr/>
            </p:nvSpPr>
            <p:spPr bwMode="auto">
              <a:xfrm>
                <a:off x="2538413" y="4248150"/>
                <a:ext cx="2493963" cy="342900"/>
              </a:xfrm>
              <a:custGeom>
                <a:avLst/>
                <a:gdLst>
                  <a:gd name="T0" fmla="*/ 0 w 664"/>
                  <a:gd name="T1" fmla="*/ 0 h 91"/>
                  <a:gd name="T2" fmla="*/ 332 w 664"/>
                  <a:gd name="T3" fmla="*/ 91 h 91"/>
                  <a:gd name="T4" fmla="*/ 664 w 664"/>
                  <a:gd name="T5" fmla="*/ 0 h 91"/>
                  <a:gd name="T6" fmla="*/ 0 w 664"/>
                  <a:gd name="T7" fmla="*/ 0 h 91"/>
                </a:gdLst>
                <a:ahLst/>
                <a:cxnLst>
                  <a:cxn ang="0">
                    <a:pos x="T0" y="T1"/>
                  </a:cxn>
                  <a:cxn ang="0">
                    <a:pos x="T2" y="T3"/>
                  </a:cxn>
                  <a:cxn ang="0">
                    <a:pos x="T4" y="T5"/>
                  </a:cxn>
                  <a:cxn ang="0">
                    <a:pos x="T6" y="T7"/>
                  </a:cxn>
                </a:cxnLst>
                <a:rect l="0" t="0" r="r" b="b"/>
                <a:pathLst>
                  <a:path w="664" h="91">
                    <a:moveTo>
                      <a:pt x="0" y="0"/>
                    </a:moveTo>
                    <a:cubicBezTo>
                      <a:pt x="73" y="56"/>
                      <a:pt x="218" y="91"/>
                      <a:pt x="332" y="91"/>
                    </a:cubicBezTo>
                    <a:cubicBezTo>
                      <a:pt x="446" y="91"/>
                      <a:pt x="591" y="56"/>
                      <a:pt x="664" y="0"/>
                    </a:cubicBezTo>
                    <a:lnTo>
                      <a:pt x="0" y="0"/>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normAutofit fontScale="55000" lnSpcReduction="20000"/>
              </a:bodyPr>
              <a:lstStyle/>
              <a:p>
                <a:endParaRPr lang="en-US" sz="3200">
                  <a:latin typeface="+mn-lt"/>
                </a:endParaRPr>
              </a:p>
            </p:txBody>
          </p:sp>
          <p:sp>
            <p:nvSpPr>
              <p:cNvPr id="17" name="Trapezoid 16"/>
              <p:cNvSpPr/>
              <p:nvPr/>
            </p:nvSpPr>
            <p:spPr>
              <a:xfrm flipV="1">
                <a:off x="2754880" y="3207657"/>
                <a:ext cx="2061028" cy="1039802"/>
              </a:xfrm>
              <a:prstGeom prst="trapezoid">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rtlCol="0" anchor="ctr">
                <a:normAutofit/>
              </a:bodyPr>
              <a:lstStyle/>
              <a:p>
                <a:pPr algn="ctr"/>
                <a:endParaRPr lang="en-US" sz="3200" dirty="0"/>
              </a:p>
            </p:txBody>
          </p:sp>
        </p:grpSp>
        <p:sp>
          <p:nvSpPr>
            <p:cNvPr id="43" name="TextBox 42"/>
            <p:cNvSpPr txBox="1"/>
            <p:nvPr/>
          </p:nvSpPr>
          <p:spPr>
            <a:xfrm>
              <a:off x="5045870" y="1559091"/>
              <a:ext cx="2514600" cy="702227"/>
            </a:xfrm>
            <a:prstGeom prst="rect">
              <a:avLst/>
            </a:prstGeom>
            <a:noFill/>
          </p:spPr>
          <p:txBody>
            <a:bodyPr wrap="square" lIns="0" tIns="0" rIns="0" bIns="0" rtlCol="0" anchor="t">
              <a:normAutofit/>
            </a:bodyPr>
            <a:lstStyle/>
            <a:p>
              <a:pPr algn="ctr">
                <a:lnSpc>
                  <a:spcPct val="90000"/>
                </a:lnSpc>
                <a:spcAft>
                  <a:spcPts val="400"/>
                </a:spcAft>
              </a:pPr>
              <a:r>
                <a:rPr lang="en-US" sz="1600" dirty="0">
                  <a:latin typeface="+mn-lt"/>
                </a:rPr>
                <a:t>Risk of infection/peritonitis</a:t>
              </a:r>
              <a:r>
                <a:rPr lang="en-US" sz="1600" baseline="30000" dirty="0">
                  <a:latin typeface="+mn-lt"/>
                </a:rPr>
                <a:t>8</a:t>
              </a:r>
            </a:p>
            <a:p>
              <a:pPr algn="ctr">
                <a:lnSpc>
                  <a:spcPct val="90000"/>
                </a:lnSpc>
                <a:spcAft>
                  <a:spcPts val="400"/>
                </a:spcAft>
              </a:pPr>
              <a:r>
                <a:rPr lang="en-US" altLang="en-US" sz="1600" dirty="0">
                  <a:latin typeface="+mn-lt"/>
                </a:rPr>
                <a:t>Weight gain</a:t>
              </a:r>
              <a:r>
                <a:rPr lang="en-US" altLang="en-US" sz="1600" baseline="30000" dirty="0">
                  <a:latin typeface="+mn-lt"/>
                </a:rPr>
                <a:t>8</a:t>
              </a:r>
            </a:p>
            <a:p>
              <a:pPr algn="ctr">
                <a:lnSpc>
                  <a:spcPct val="90000"/>
                </a:lnSpc>
                <a:spcAft>
                  <a:spcPts val="400"/>
                </a:spcAft>
              </a:pPr>
              <a:r>
                <a:rPr lang="en-US" sz="1600" dirty="0">
                  <a:latin typeface="+mn-lt"/>
                </a:rPr>
                <a:t>Technique survival</a:t>
              </a:r>
              <a:r>
                <a:rPr lang="en-US" sz="1600" baseline="30000" dirty="0">
                  <a:latin typeface="+mn-lt"/>
                </a:rPr>
                <a:t>8</a:t>
              </a:r>
            </a:p>
            <a:p>
              <a:pPr algn="ctr">
                <a:lnSpc>
                  <a:spcPct val="90000"/>
                </a:lnSpc>
                <a:spcAft>
                  <a:spcPts val="400"/>
                </a:spcAft>
              </a:pPr>
              <a:endParaRPr lang="en-US" sz="1600" dirty="0">
                <a:latin typeface="+mn-lt"/>
              </a:endParaRPr>
            </a:p>
          </p:txBody>
        </p:sp>
        <p:grpSp>
          <p:nvGrpSpPr>
            <p:cNvPr id="3" name="Group 2"/>
            <p:cNvGrpSpPr/>
            <p:nvPr/>
          </p:nvGrpSpPr>
          <p:grpSpPr>
            <a:xfrm>
              <a:off x="5369720" y="2232233"/>
              <a:ext cx="1870472" cy="1235786"/>
              <a:chOff x="7159626" y="3727558"/>
              <a:chExt cx="2493963" cy="1647717"/>
            </a:xfrm>
          </p:grpSpPr>
          <p:sp>
            <p:nvSpPr>
              <p:cNvPr id="7" name="Rectangle 6"/>
              <p:cNvSpPr>
                <a:spLocks noChangeArrowheads="1"/>
              </p:cNvSpPr>
              <p:nvPr/>
            </p:nvSpPr>
            <p:spPr bwMode="auto">
              <a:xfrm>
                <a:off x="8207376" y="4933950"/>
                <a:ext cx="393700" cy="441325"/>
              </a:xfrm>
              <a:prstGeom prst="rect">
                <a:avLst/>
              </a:prstGeom>
              <a:solidFill>
                <a:schemeClr val="tx2">
                  <a:lumMod val="75000"/>
                </a:schemeClr>
              </a:solidFill>
              <a:ln>
                <a:noFill/>
              </a:ln>
            </p:spPr>
            <p:txBody>
              <a:bodyPr vert="horz" wrap="square" lIns="121920" tIns="60960" rIns="121920" bIns="60960" numCol="1" anchor="t" anchorCtr="0" compatLnSpc="1">
                <a:prstTxWarp prst="textNoShape">
                  <a:avLst/>
                </a:prstTxWarp>
                <a:normAutofit fontScale="77500" lnSpcReduction="20000"/>
              </a:bodyPr>
              <a:lstStyle/>
              <a:p>
                <a:endParaRPr lang="en-US" sz="3200">
                  <a:latin typeface="+mn-lt"/>
                </a:endParaRPr>
              </a:p>
            </p:txBody>
          </p:sp>
          <p:sp>
            <p:nvSpPr>
              <p:cNvPr id="12" name="Freeform 10"/>
              <p:cNvSpPr>
                <a:spLocks/>
              </p:cNvSpPr>
              <p:nvPr/>
            </p:nvSpPr>
            <p:spPr bwMode="auto">
              <a:xfrm>
                <a:off x="7159626" y="4764088"/>
                <a:ext cx="2493963" cy="342900"/>
              </a:xfrm>
              <a:custGeom>
                <a:avLst/>
                <a:gdLst>
                  <a:gd name="T0" fmla="*/ 0 w 664"/>
                  <a:gd name="T1" fmla="*/ 0 h 91"/>
                  <a:gd name="T2" fmla="*/ 332 w 664"/>
                  <a:gd name="T3" fmla="*/ 91 h 91"/>
                  <a:gd name="T4" fmla="*/ 664 w 664"/>
                  <a:gd name="T5" fmla="*/ 0 h 91"/>
                  <a:gd name="T6" fmla="*/ 0 w 664"/>
                  <a:gd name="T7" fmla="*/ 0 h 91"/>
                </a:gdLst>
                <a:ahLst/>
                <a:cxnLst>
                  <a:cxn ang="0">
                    <a:pos x="T0" y="T1"/>
                  </a:cxn>
                  <a:cxn ang="0">
                    <a:pos x="T2" y="T3"/>
                  </a:cxn>
                  <a:cxn ang="0">
                    <a:pos x="T4" y="T5"/>
                  </a:cxn>
                  <a:cxn ang="0">
                    <a:pos x="T6" y="T7"/>
                  </a:cxn>
                </a:cxnLst>
                <a:rect l="0" t="0" r="r" b="b"/>
                <a:pathLst>
                  <a:path w="664" h="91">
                    <a:moveTo>
                      <a:pt x="0" y="0"/>
                    </a:moveTo>
                    <a:cubicBezTo>
                      <a:pt x="73" y="56"/>
                      <a:pt x="218" y="91"/>
                      <a:pt x="332" y="91"/>
                    </a:cubicBezTo>
                    <a:cubicBezTo>
                      <a:pt x="446" y="91"/>
                      <a:pt x="591" y="56"/>
                      <a:pt x="664" y="0"/>
                    </a:cubicBezTo>
                    <a:lnTo>
                      <a:pt x="0" y="0"/>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normAutofit fontScale="55000" lnSpcReduction="20000"/>
              </a:bodyPr>
              <a:lstStyle/>
              <a:p>
                <a:endParaRPr lang="en-US" sz="3200">
                  <a:latin typeface="+mn-lt"/>
                </a:endParaRPr>
              </a:p>
            </p:txBody>
          </p:sp>
          <p:sp>
            <p:nvSpPr>
              <p:cNvPr id="40" name="Trapezoid 39"/>
              <p:cNvSpPr/>
              <p:nvPr/>
            </p:nvSpPr>
            <p:spPr>
              <a:xfrm flipV="1">
                <a:off x="7373712" y="3727558"/>
                <a:ext cx="2061028" cy="1039802"/>
              </a:xfrm>
              <a:prstGeom prst="trapezoi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sz="3200"/>
              </a:p>
            </p:txBody>
          </p:sp>
        </p:grpSp>
        <p:sp>
          <p:nvSpPr>
            <p:cNvPr id="16" name="Rectangle 15"/>
            <p:cNvSpPr/>
            <p:nvPr/>
          </p:nvSpPr>
          <p:spPr>
            <a:xfrm>
              <a:off x="2557958" y="3720050"/>
              <a:ext cx="4011421" cy="230802"/>
            </a:xfrm>
            <a:custGeom>
              <a:avLst/>
              <a:gdLst/>
              <a:ahLst/>
              <a:cxnLst/>
              <a:rect l="l" t="t" r="r" b="b"/>
              <a:pathLst>
                <a:path w="5348561" h="307736">
                  <a:moveTo>
                    <a:pt x="119649" y="9"/>
                  </a:moveTo>
                  <a:cubicBezTo>
                    <a:pt x="5233610" y="31114"/>
                    <a:pt x="5233610" y="31114"/>
                    <a:pt x="5233610" y="31114"/>
                  </a:cubicBezTo>
                  <a:cubicBezTo>
                    <a:pt x="5297905" y="31890"/>
                    <a:pt x="5349070" y="87084"/>
                    <a:pt x="5348334" y="151555"/>
                  </a:cubicBezTo>
                  <a:cubicBezTo>
                    <a:pt x="5348561" y="189409"/>
                    <a:pt x="5348561" y="189409"/>
                    <a:pt x="5348561" y="189409"/>
                  </a:cubicBezTo>
                  <a:cubicBezTo>
                    <a:pt x="5347825" y="253881"/>
                    <a:pt x="5296942" y="308504"/>
                    <a:pt x="5232646" y="307728"/>
                  </a:cubicBezTo>
                  <a:lnTo>
                    <a:pt x="118290" y="272877"/>
                  </a:lnTo>
                  <a:cubicBezTo>
                    <a:pt x="50259" y="272497"/>
                    <a:pt x="-510" y="221048"/>
                    <a:pt x="226" y="156577"/>
                  </a:cubicBezTo>
                  <a:cubicBezTo>
                    <a:pt x="0" y="118723"/>
                    <a:pt x="0" y="118723"/>
                    <a:pt x="0" y="118723"/>
                  </a:cubicBezTo>
                  <a:cubicBezTo>
                    <a:pt x="340" y="50506"/>
                    <a:pt x="55353" y="-767"/>
                    <a:pt x="119649" y="9"/>
                  </a:cubicBezTo>
                  <a:close/>
                </a:path>
              </a:pathLst>
            </a:custGeom>
            <a:solidFill>
              <a:schemeClr val="tx2"/>
            </a:solidFill>
            <a:ln>
              <a:no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normAutofit fontScale="47500" lnSpcReduction="20000"/>
            </a:bodyPr>
            <a:lstStyle/>
            <a:p>
              <a:pPr algn="ctr"/>
              <a:endParaRPr lang="en-US" sz="3200"/>
            </a:p>
          </p:txBody>
        </p:sp>
        <p:sp>
          <p:nvSpPr>
            <p:cNvPr id="5" name="Oval 5"/>
            <p:cNvSpPr>
              <a:spLocks noChangeArrowheads="1"/>
            </p:cNvSpPr>
            <p:nvPr/>
          </p:nvSpPr>
          <p:spPr bwMode="auto">
            <a:xfrm>
              <a:off x="3764884" y="4527947"/>
              <a:ext cx="1622822" cy="172641"/>
            </a:xfrm>
            <a:prstGeom prst="ellipse">
              <a:avLst/>
            </a:prstGeom>
            <a:solidFill>
              <a:schemeClr val="bg1">
                <a:lumMod val="85000"/>
              </a:schemeClr>
            </a:solidFill>
            <a:ln>
              <a:noFill/>
            </a:ln>
          </p:spPr>
          <p:txBody>
            <a:bodyPr vert="horz" wrap="square" lIns="91439" tIns="45719" rIns="91439" bIns="45719" numCol="1" anchor="t" anchorCtr="0" compatLnSpc="1">
              <a:prstTxWarp prst="textNoShape">
                <a:avLst/>
              </a:prstTxWarp>
              <a:normAutofit fontScale="25000" lnSpcReduction="20000"/>
            </a:bodyPr>
            <a:lstStyle/>
            <a:p>
              <a:endParaRPr lang="en-US" sz="3200">
                <a:latin typeface="+mn-lt"/>
              </a:endParaRPr>
            </a:p>
          </p:txBody>
        </p:sp>
        <p:sp>
          <p:nvSpPr>
            <p:cNvPr id="13" name="Freeform 11"/>
            <p:cNvSpPr>
              <a:spLocks/>
            </p:cNvSpPr>
            <p:nvPr/>
          </p:nvSpPr>
          <p:spPr bwMode="auto">
            <a:xfrm>
              <a:off x="4192192" y="3301603"/>
              <a:ext cx="771525" cy="1229916"/>
            </a:xfrm>
            <a:custGeom>
              <a:avLst/>
              <a:gdLst>
                <a:gd name="T0" fmla="*/ 274 w 274"/>
                <a:gd name="T1" fmla="*/ 435 h 435"/>
                <a:gd name="T2" fmla="*/ 249 w 274"/>
                <a:gd name="T3" fmla="*/ 109 h 435"/>
                <a:gd name="T4" fmla="*/ 152 w 274"/>
                <a:gd name="T5" fmla="*/ 0 h 435"/>
                <a:gd name="T6" fmla="*/ 122 w 274"/>
                <a:gd name="T7" fmla="*/ 0 h 435"/>
                <a:gd name="T8" fmla="*/ 25 w 274"/>
                <a:gd name="T9" fmla="*/ 109 h 435"/>
                <a:gd name="T10" fmla="*/ 0 w 274"/>
                <a:gd name="T11" fmla="*/ 435 h 435"/>
                <a:gd name="T12" fmla="*/ 274 w 274"/>
                <a:gd name="T13" fmla="*/ 435 h 435"/>
              </a:gdLst>
              <a:ahLst/>
              <a:cxnLst>
                <a:cxn ang="0">
                  <a:pos x="T0" y="T1"/>
                </a:cxn>
                <a:cxn ang="0">
                  <a:pos x="T2" y="T3"/>
                </a:cxn>
                <a:cxn ang="0">
                  <a:pos x="T4" y="T5"/>
                </a:cxn>
                <a:cxn ang="0">
                  <a:pos x="T6" y="T7"/>
                </a:cxn>
                <a:cxn ang="0">
                  <a:pos x="T8" y="T9"/>
                </a:cxn>
                <a:cxn ang="0">
                  <a:pos x="T10" y="T11"/>
                </a:cxn>
                <a:cxn ang="0">
                  <a:pos x="T12" y="T13"/>
                </a:cxn>
              </a:cxnLst>
              <a:rect l="0" t="0" r="r" b="b"/>
              <a:pathLst>
                <a:path w="274" h="435">
                  <a:moveTo>
                    <a:pt x="274" y="435"/>
                  </a:moveTo>
                  <a:cubicBezTo>
                    <a:pt x="249" y="109"/>
                    <a:pt x="249" y="109"/>
                    <a:pt x="249" y="109"/>
                  </a:cubicBezTo>
                  <a:cubicBezTo>
                    <a:pt x="249" y="56"/>
                    <a:pt x="206" y="0"/>
                    <a:pt x="152" y="0"/>
                  </a:cubicBezTo>
                  <a:cubicBezTo>
                    <a:pt x="122" y="0"/>
                    <a:pt x="122" y="0"/>
                    <a:pt x="122" y="0"/>
                  </a:cubicBezTo>
                  <a:cubicBezTo>
                    <a:pt x="69" y="0"/>
                    <a:pt x="25" y="56"/>
                    <a:pt x="25" y="109"/>
                  </a:cubicBezTo>
                  <a:cubicBezTo>
                    <a:pt x="0" y="435"/>
                    <a:pt x="0" y="435"/>
                    <a:pt x="0" y="435"/>
                  </a:cubicBezTo>
                  <a:lnTo>
                    <a:pt x="274" y="435"/>
                  </a:lnTo>
                  <a:close/>
                </a:path>
              </a:pathLst>
            </a:custGeom>
            <a:solidFill>
              <a:schemeClr val="tx2">
                <a:lumMod val="75000"/>
              </a:schemeClr>
            </a:solidFill>
            <a:ln>
              <a:noFill/>
            </a:ln>
          </p:spPr>
          <p:txBody>
            <a:bodyPr vert="horz" wrap="square" lIns="91439" tIns="45719" rIns="91439" bIns="45719" numCol="1" anchor="t" anchorCtr="0" compatLnSpc="1">
              <a:prstTxWarp prst="textNoShape">
                <a:avLst/>
              </a:prstTxWarp>
              <a:normAutofit/>
            </a:bodyPr>
            <a:lstStyle/>
            <a:p>
              <a:endParaRPr lang="en-US" sz="3200">
                <a:latin typeface="+mn-lt"/>
              </a:endParaRPr>
            </a:p>
          </p:txBody>
        </p:sp>
        <p:sp>
          <p:nvSpPr>
            <p:cNvPr id="14" name="Oval 12"/>
            <p:cNvSpPr>
              <a:spLocks noChangeArrowheads="1"/>
            </p:cNvSpPr>
            <p:nvPr/>
          </p:nvSpPr>
          <p:spPr bwMode="auto">
            <a:xfrm>
              <a:off x="4431507" y="3688558"/>
              <a:ext cx="292894" cy="294085"/>
            </a:xfrm>
            <a:prstGeom prst="ellipse">
              <a:avLst/>
            </a:prstGeom>
            <a:solidFill>
              <a:schemeClr val="bg1"/>
            </a:solidFill>
            <a:ln>
              <a:noFill/>
            </a:ln>
          </p:spPr>
          <p:txBody>
            <a:bodyPr vert="horz" wrap="square" lIns="91439" tIns="45719" rIns="91439" bIns="45719" numCol="1" anchor="t" anchorCtr="0" compatLnSpc="1">
              <a:prstTxWarp prst="textNoShape">
                <a:avLst/>
              </a:prstTxWarp>
              <a:normAutofit fontScale="47500" lnSpcReduction="20000"/>
            </a:bodyPr>
            <a:lstStyle/>
            <a:p>
              <a:endParaRPr lang="en-US" sz="3200">
                <a:latin typeface="+mn-lt"/>
              </a:endParaRPr>
            </a:p>
          </p:txBody>
        </p:sp>
        <p:sp>
          <p:nvSpPr>
            <p:cNvPr id="15" name="Freeform 13"/>
            <p:cNvSpPr>
              <a:spLocks/>
            </p:cNvSpPr>
            <p:nvPr/>
          </p:nvSpPr>
          <p:spPr bwMode="auto">
            <a:xfrm>
              <a:off x="4085036" y="4486276"/>
              <a:ext cx="957263" cy="123825"/>
            </a:xfrm>
            <a:custGeom>
              <a:avLst/>
              <a:gdLst>
                <a:gd name="T0" fmla="*/ 19 w 340"/>
                <a:gd name="T1" fmla="*/ 44 h 44"/>
                <a:gd name="T2" fmla="*/ 0 w 340"/>
                <a:gd name="T3" fmla="*/ 25 h 44"/>
                <a:gd name="T4" fmla="*/ 0 w 340"/>
                <a:gd name="T5" fmla="*/ 19 h 44"/>
                <a:gd name="T6" fmla="*/ 19 w 340"/>
                <a:gd name="T7" fmla="*/ 0 h 44"/>
                <a:gd name="T8" fmla="*/ 321 w 340"/>
                <a:gd name="T9" fmla="*/ 0 h 44"/>
                <a:gd name="T10" fmla="*/ 340 w 340"/>
                <a:gd name="T11" fmla="*/ 19 h 44"/>
                <a:gd name="T12" fmla="*/ 340 w 340"/>
                <a:gd name="T13" fmla="*/ 25 h 44"/>
                <a:gd name="T14" fmla="*/ 321 w 340"/>
                <a:gd name="T15" fmla="*/ 44 h 44"/>
                <a:gd name="T16" fmla="*/ 19 w 34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44">
                  <a:moveTo>
                    <a:pt x="19" y="44"/>
                  </a:moveTo>
                  <a:cubicBezTo>
                    <a:pt x="9" y="44"/>
                    <a:pt x="0" y="35"/>
                    <a:pt x="0" y="25"/>
                  </a:cubicBezTo>
                  <a:cubicBezTo>
                    <a:pt x="0" y="19"/>
                    <a:pt x="0" y="19"/>
                    <a:pt x="0" y="19"/>
                  </a:cubicBezTo>
                  <a:cubicBezTo>
                    <a:pt x="0" y="8"/>
                    <a:pt x="9" y="0"/>
                    <a:pt x="19" y="0"/>
                  </a:cubicBezTo>
                  <a:cubicBezTo>
                    <a:pt x="321" y="0"/>
                    <a:pt x="321" y="0"/>
                    <a:pt x="321" y="0"/>
                  </a:cubicBezTo>
                  <a:cubicBezTo>
                    <a:pt x="332" y="0"/>
                    <a:pt x="340" y="8"/>
                    <a:pt x="340" y="19"/>
                  </a:cubicBezTo>
                  <a:cubicBezTo>
                    <a:pt x="340" y="25"/>
                    <a:pt x="340" y="25"/>
                    <a:pt x="340" y="25"/>
                  </a:cubicBezTo>
                  <a:cubicBezTo>
                    <a:pt x="340" y="35"/>
                    <a:pt x="332" y="44"/>
                    <a:pt x="321" y="44"/>
                  </a:cubicBezTo>
                  <a:lnTo>
                    <a:pt x="19" y="44"/>
                  </a:lnTo>
                  <a:close/>
                </a:path>
              </a:pathLst>
            </a:custGeom>
            <a:solidFill>
              <a:schemeClr val="tx2"/>
            </a:solidFill>
            <a:ln>
              <a:noFill/>
            </a:ln>
          </p:spPr>
          <p:txBody>
            <a:bodyPr vert="horz" wrap="square" lIns="91439" tIns="45719" rIns="91439" bIns="45719" numCol="1" anchor="t" anchorCtr="0" compatLnSpc="1">
              <a:prstTxWarp prst="textNoShape">
                <a:avLst/>
              </a:prstTxWarp>
              <a:normAutofit fontScale="25000" lnSpcReduction="20000"/>
            </a:bodyPr>
            <a:lstStyle/>
            <a:p>
              <a:endParaRPr lang="en-US" sz="3200">
                <a:latin typeface="+mn-lt"/>
              </a:endParaRPr>
            </a:p>
          </p:txBody>
        </p:sp>
      </p:grpSp>
      <p:sp>
        <p:nvSpPr>
          <p:cNvPr id="18" name="Title 17">
            <a:extLst>
              <a:ext uri="{FF2B5EF4-FFF2-40B4-BE49-F238E27FC236}">
                <a16:creationId xmlns:a16="http://schemas.microsoft.com/office/drawing/2014/main" id="{5FC7E166-A182-44CA-A7A1-AE3CF3DE2C9F}"/>
              </a:ext>
            </a:extLst>
          </p:cNvPr>
          <p:cNvSpPr>
            <a:spLocks noGrp="1"/>
          </p:cNvSpPr>
          <p:nvPr>
            <p:ph type="title"/>
          </p:nvPr>
        </p:nvSpPr>
        <p:spPr>
          <a:xfrm>
            <a:off x="838200" y="749015"/>
            <a:ext cx="10515600" cy="576470"/>
          </a:xfrm>
        </p:spPr>
        <p:txBody>
          <a:bodyPr>
            <a:noAutofit/>
          </a:bodyPr>
          <a:lstStyle/>
          <a:p>
            <a:r>
              <a:rPr lang="en-US" sz="2000" dirty="0"/>
              <a:t>Comparing </a:t>
            </a:r>
            <a:br>
              <a:rPr lang="en-US" sz="3200" dirty="0"/>
            </a:br>
            <a:r>
              <a:rPr lang="en-US" sz="3200" dirty="0"/>
              <a:t>Peritoneal Dialysis to Conventional HD</a:t>
            </a:r>
          </a:p>
        </p:txBody>
      </p:sp>
      <p:sp>
        <p:nvSpPr>
          <p:cNvPr id="22" name="Rectangle 21">
            <a:extLst>
              <a:ext uri="{FF2B5EF4-FFF2-40B4-BE49-F238E27FC236}">
                <a16:creationId xmlns:a16="http://schemas.microsoft.com/office/drawing/2014/main" id="{945F754C-4D90-4E1C-A357-5A00E1E15D21}"/>
              </a:ext>
            </a:extLst>
          </p:cNvPr>
          <p:cNvSpPr/>
          <p:nvPr/>
        </p:nvSpPr>
        <p:spPr>
          <a:xfrm>
            <a:off x="822785" y="6225616"/>
            <a:ext cx="4623931" cy="523220"/>
          </a:xfrm>
          <a:prstGeom prst="rect">
            <a:avLst/>
          </a:prstGeom>
        </p:spPr>
        <p:txBody>
          <a:bodyPr wrap="square">
            <a:spAutoFit/>
          </a:bodyPr>
          <a:lstStyle/>
          <a:p>
            <a:pPr defTabSz="457189">
              <a:defRPr/>
            </a:pPr>
            <a:r>
              <a:rPr lang="en-US" sz="1400" dirty="0">
                <a:latin typeface="+mn-lt"/>
                <a:cs typeface="Arial" panose="020B0604020202020204" pitchFamily="34" charset="0"/>
              </a:rPr>
              <a:t>Patients should consult with their physician to determine the medical necessity of more frequent dialysis.</a:t>
            </a:r>
          </a:p>
        </p:txBody>
      </p:sp>
      <p:sp>
        <p:nvSpPr>
          <p:cNvPr id="4" name="TextBox 3">
            <a:extLst>
              <a:ext uri="{FF2B5EF4-FFF2-40B4-BE49-F238E27FC236}">
                <a16:creationId xmlns:a16="http://schemas.microsoft.com/office/drawing/2014/main" id="{8BCEEEDB-8050-43AB-A8F7-DD5E404B6AAF}"/>
              </a:ext>
            </a:extLst>
          </p:cNvPr>
          <p:cNvSpPr txBox="1"/>
          <p:nvPr/>
        </p:nvSpPr>
        <p:spPr>
          <a:xfrm>
            <a:off x="3034847" y="4046113"/>
            <a:ext cx="1502229" cy="400110"/>
          </a:xfrm>
          <a:prstGeom prst="rect">
            <a:avLst/>
          </a:prstGeom>
          <a:noFill/>
        </p:spPr>
        <p:txBody>
          <a:bodyPr wrap="square" rtlCol="0" anchor="ctr">
            <a:spAutoFit/>
          </a:bodyPr>
          <a:lstStyle/>
          <a:p>
            <a:pPr algn="ctr"/>
            <a:r>
              <a:rPr lang="en-US" sz="2000" b="1" dirty="0">
                <a:solidFill>
                  <a:schemeClr val="bg1"/>
                </a:solidFill>
                <a:latin typeface="+mn-lt"/>
              </a:rPr>
              <a:t>Benefits</a:t>
            </a:r>
          </a:p>
        </p:txBody>
      </p:sp>
      <p:sp>
        <p:nvSpPr>
          <p:cNvPr id="23" name="TextBox 22">
            <a:extLst>
              <a:ext uri="{FF2B5EF4-FFF2-40B4-BE49-F238E27FC236}">
                <a16:creationId xmlns:a16="http://schemas.microsoft.com/office/drawing/2014/main" id="{1E7CC1AF-B39C-403E-88F8-217DA58B7FBD}"/>
              </a:ext>
            </a:extLst>
          </p:cNvPr>
          <p:cNvSpPr txBox="1"/>
          <p:nvPr/>
        </p:nvSpPr>
        <p:spPr>
          <a:xfrm>
            <a:off x="7653111" y="3298355"/>
            <a:ext cx="1502229" cy="400110"/>
          </a:xfrm>
          <a:prstGeom prst="rect">
            <a:avLst/>
          </a:prstGeom>
          <a:noFill/>
        </p:spPr>
        <p:txBody>
          <a:bodyPr wrap="square" rtlCol="0" anchor="ctr">
            <a:spAutoFit/>
          </a:bodyPr>
          <a:lstStyle/>
          <a:p>
            <a:pPr algn="ctr"/>
            <a:r>
              <a:rPr lang="en-US" sz="2000" b="1" dirty="0">
                <a:solidFill>
                  <a:schemeClr val="bg1"/>
                </a:solidFill>
                <a:latin typeface="+mn-lt"/>
              </a:rPr>
              <a:t>Risks</a:t>
            </a:r>
          </a:p>
        </p:txBody>
      </p:sp>
      <p:sp>
        <p:nvSpPr>
          <p:cNvPr id="24" name="Rectangle 23">
            <a:extLst>
              <a:ext uri="{FF2B5EF4-FFF2-40B4-BE49-F238E27FC236}">
                <a16:creationId xmlns:a16="http://schemas.microsoft.com/office/drawing/2014/main" id="{721F6F14-8F4A-49F2-81AF-D98BC03620A3}"/>
              </a:ext>
            </a:extLst>
          </p:cNvPr>
          <p:cNvSpPr/>
          <p:nvPr/>
        </p:nvSpPr>
        <p:spPr>
          <a:xfrm>
            <a:off x="5446716" y="6225617"/>
            <a:ext cx="3237190" cy="523219"/>
          </a:xfrm>
          <a:prstGeom prst="rect">
            <a:avLst/>
          </a:prstGeom>
        </p:spPr>
        <p:txBody>
          <a:bodyPr wrap="square" anchor="ctr">
            <a:noAutofit/>
          </a:bodyPr>
          <a:lstStyle/>
          <a:p>
            <a:pPr marL="228594" indent="-228594" defTabSz="457189">
              <a:buFont typeface="Arial" panose="020B0604020202020204" pitchFamily="34" charset="0"/>
              <a:buChar char="♦"/>
              <a:defRPr/>
            </a:pPr>
            <a:r>
              <a:rPr lang="en-US" sz="1400" dirty="0">
                <a:latin typeface="+mn-lt"/>
                <a:cs typeface="Arial"/>
              </a:rPr>
              <a:t>Please see citations for scientific publications listed on slide 32</a:t>
            </a:r>
            <a:endParaRPr lang="en-US" sz="1400" dirty="0">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5989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FC7E166-A182-44CA-A7A1-AE3CF3DE2C9F}"/>
              </a:ext>
            </a:extLst>
          </p:cNvPr>
          <p:cNvSpPr>
            <a:spLocks noGrp="1"/>
          </p:cNvSpPr>
          <p:nvPr>
            <p:ph type="title"/>
          </p:nvPr>
        </p:nvSpPr>
        <p:spPr>
          <a:xfrm>
            <a:off x="822784" y="749015"/>
            <a:ext cx="10531015" cy="576470"/>
          </a:xfrm>
        </p:spPr>
        <p:txBody>
          <a:bodyPr>
            <a:normAutofit fontScale="90000"/>
          </a:bodyPr>
          <a:lstStyle/>
          <a:p>
            <a:r>
              <a:rPr lang="en-US" sz="2200" dirty="0"/>
              <a:t>Comparing </a:t>
            </a:r>
            <a:br>
              <a:rPr lang="en-US" dirty="0"/>
            </a:br>
            <a:r>
              <a:rPr lang="en-US" sz="3600" dirty="0"/>
              <a:t>5+ HHD Treatments/Week to Conventional HD</a:t>
            </a:r>
          </a:p>
        </p:txBody>
      </p:sp>
      <p:grpSp>
        <p:nvGrpSpPr>
          <p:cNvPr id="19" name="Group 18">
            <a:extLst>
              <a:ext uri="{FF2B5EF4-FFF2-40B4-BE49-F238E27FC236}">
                <a16:creationId xmlns:a16="http://schemas.microsoft.com/office/drawing/2014/main" id="{3B4073E0-678D-41CB-8147-EABCDE049BCE}"/>
              </a:ext>
            </a:extLst>
          </p:cNvPr>
          <p:cNvGrpSpPr/>
          <p:nvPr/>
        </p:nvGrpSpPr>
        <p:grpSpPr>
          <a:xfrm>
            <a:off x="970775" y="1332138"/>
            <a:ext cx="9109845" cy="4935314"/>
            <a:chOff x="728081" y="999103"/>
            <a:chExt cx="6832384" cy="3701485"/>
          </a:xfrm>
        </p:grpSpPr>
        <p:grpSp>
          <p:nvGrpSpPr>
            <p:cNvPr id="9" name="Group 8">
              <a:extLst>
                <a:ext uri="{FF2B5EF4-FFF2-40B4-BE49-F238E27FC236}">
                  <a16:creationId xmlns:a16="http://schemas.microsoft.com/office/drawing/2014/main" id="{B51681A9-1848-4044-AF6C-4DEF69A9CEC2}"/>
                </a:ext>
              </a:extLst>
            </p:cNvPr>
            <p:cNvGrpSpPr/>
            <p:nvPr/>
          </p:nvGrpSpPr>
          <p:grpSpPr>
            <a:xfrm>
              <a:off x="728081" y="999103"/>
              <a:ext cx="6832384" cy="3701485"/>
              <a:chOff x="728086" y="999103"/>
              <a:chExt cx="6832384" cy="3701485"/>
            </a:xfrm>
          </p:grpSpPr>
          <p:grpSp>
            <p:nvGrpSpPr>
              <p:cNvPr id="6" name="Group 5">
                <a:extLst>
                  <a:ext uri="{FF2B5EF4-FFF2-40B4-BE49-F238E27FC236}">
                    <a16:creationId xmlns:a16="http://schemas.microsoft.com/office/drawing/2014/main" id="{FD0DBF6D-2230-4C6A-B8A8-22014BC03759}"/>
                  </a:ext>
                </a:extLst>
              </p:cNvPr>
              <p:cNvGrpSpPr/>
              <p:nvPr/>
            </p:nvGrpSpPr>
            <p:grpSpPr>
              <a:xfrm>
                <a:off x="728086" y="999103"/>
                <a:ext cx="6832384" cy="3701485"/>
                <a:chOff x="728086" y="999103"/>
                <a:chExt cx="6832384" cy="3701485"/>
              </a:xfrm>
            </p:grpSpPr>
            <p:grpSp>
              <p:nvGrpSpPr>
                <p:cNvPr id="4" name="Group 3"/>
                <p:cNvGrpSpPr/>
                <p:nvPr/>
              </p:nvGrpSpPr>
              <p:grpSpPr>
                <a:xfrm>
                  <a:off x="728086" y="999103"/>
                  <a:ext cx="4218959" cy="3060095"/>
                  <a:chOff x="970787" y="937355"/>
                  <a:chExt cx="5625278" cy="4080115"/>
                </a:xfrm>
              </p:grpSpPr>
              <p:sp>
                <p:nvSpPr>
                  <p:cNvPr id="42" name="TextBox 41"/>
                  <p:cNvSpPr txBox="1"/>
                  <p:nvPr/>
                </p:nvSpPr>
                <p:spPr>
                  <a:xfrm>
                    <a:off x="970787" y="937355"/>
                    <a:ext cx="5625278" cy="2237271"/>
                  </a:xfrm>
                  <a:prstGeom prst="rect">
                    <a:avLst/>
                  </a:prstGeom>
                  <a:noFill/>
                </p:spPr>
                <p:txBody>
                  <a:bodyPr wrap="square" lIns="0" tIns="0" rIns="0" bIns="0" rtlCol="0" anchor="b">
                    <a:noAutofit/>
                  </a:bodyPr>
                  <a:lstStyle/>
                  <a:p>
                    <a:pPr algn="ctr">
                      <a:lnSpc>
                        <a:spcPct val="90000"/>
                      </a:lnSpc>
                      <a:spcAft>
                        <a:spcPts val="400"/>
                      </a:spcAft>
                    </a:pPr>
                    <a:r>
                      <a:rPr lang="en-US" sz="1600" dirty="0">
                        <a:latin typeface="+mn-lt"/>
                      </a:rPr>
                      <a:t>Greater quality of life and schedule flexibility</a:t>
                    </a:r>
                    <a:r>
                      <a:rPr lang="en-US" sz="1600" baseline="30000" dirty="0">
                        <a:latin typeface="+mn-lt"/>
                      </a:rPr>
                      <a:t>1-7</a:t>
                    </a:r>
                    <a:r>
                      <a:rPr lang="en-US" sz="1600" dirty="0">
                        <a:latin typeface="+mn-lt"/>
                      </a:rPr>
                      <a:t> </a:t>
                    </a:r>
                  </a:p>
                  <a:p>
                    <a:pPr algn="ctr">
                      <a:lnSpc>
                        <a:spcPct val="90000"/>
                      </a:lnSpc>
                      <a:spcAft>
                        <a:spcPts val="400"/>
                      </a:spcAft>
                    </a:pPr>
                    <a:r>
                      <a:rPr lang="en-US" sz="1600" dirty="0">
                        <a:latin typeface="+mn-lt"/>
                      </a:rPr>
                      <a:t>Improved fluid management</a:t>
                    </a:r>
                    <a:r>
                      <a:rPr lang="en-US" sz="1600" baseline="30000" dirty="0">
                        <a:latin typeface="+mn-lt"/>
                      </a:rPr>
                      <a:t>8,9</a:t>
                    </a:r>
                  </a:p>
                  <a:p>
                    <a:pPr algn="ctr">
                      <a:lnSpc>
                        <a:spcPct val="90000"/>
                      </a:lnSpc>
                      <a:spcAft>
                        <a:spcPts val="400"/>
                      </a:spcAft>
                    </a:pPr>
                    <a:r>
                      <a:rPr lang="en-US" sz="1600" dirty="0">
                        <a:latin typeface="+mn-lt"/>
                      </a:rPr>
                      <a:t>Avoids the two-day treatment gap</a:t>
                    </a:r>
                    <a:r>
                      <a:rPr lang="en-US" sz="1600" baseline="30000" dirty="0">
                        <a:latin typeface="+mn-lt"/>
                      </a:rPr>
                      <a:t>10</a:t>
                    </a:r>
                  </a:p>
                  <a:p>
                    <a:pPr algn="ctr">
                      <a:lnSpc>
                        <a:spcPct val="90000"/>
                      </a:lnSpc>
                      <a:spcAft>
                        <a:spcPts val="400"/>
                      </a:spcAft>
                    </a:pPr>
                    <a:r>
                      <a:rPr lang="en-US" sz="1600" dirty="0">
                        <a:latin typeface="+mn-lt"/>
                      </a:rPr>
                      <a:t>Better blood pressure control with fewer medications</a:t>
                    </a:r>
                    <a:r>
                      <a:rPr lang="en-US" sz="1600" baseline="30000" dirty="0">
                        <a:latin typeface="+mn-lt"/>
                      </a:rPr>
                      <a:t>8</a:t>
                    </a:r>
                  </a:p>
                  <a:p>
                    <a:pPr algn="ctr">
                      <a:lnSpc>
                        <a:spcPct val="90000"/>
                      </a:lnSpc>
                      <a:spcAft>
                        <a:spcPts val="400"/>
                      </a:spcAft>
                    </a:pPr>
                    <a:r>
                      <a:rPr lang="en-US" sz="1600" dirty="0">
                        <a:latin typeface="+mn-lt"/>
                      </a:rPr>
                      <a:t>Reduced cardiovascular​ injury, hospitalization, and mortality</a:t>
                    </a:r>
                    <a:r>
                      <a:rPr lang="en-US" sz="1600" baseline="30000" dirty="0">
                        <a:latin typeface="+mn-lt"/>
                      </a:rPr>
                      <a:t>11</a:t>
                    </a:r>
                    <a:endParaRPr lang="en-US" sz="1600" dirty="0">
                      <a:latin typeface="+mn-lt"/>
                    </a:endParaRPr>
                  </a:p>
                  <a:p>
                    <a:pPr algn="ctr">
                      <a:lnSpc>
                        <a:spcPct val="90000"/>
                      </a:lnSpc>
                      <a:spcAft>
                        <a:spcPts val="400"/>
                      </a:spcAft>
                    </a:pPr>
                    <a:r>
                      <a:rPr lang="en-US" sz="1600" dirty="0">
                        <a:latin typeface="+mn-lt"/>
                      </a:rPr>
                      <a:t>Improved post-dialysis recovery time</a:t>
                    </a:r>
                    <a:r>
                      <a:rPr lang="en-US" sz="1600" baseline="30000" dirty="0">
                        <a:latin typeface="+mn-lt"/>
                      </a:rPr>
                      <a:t>9</a:t>
                    </a:r>
                  </a:p>
                  <a:p>
                    <a:pPr algn="ctr">
                      <a:lnSpc>
                        <a:spcPct val="90000"/>
                      </a:lnSpc>
                      <a:spcAft>
                        <a:spcPts val="400"/>
                      </a:spcAft>
                    </a:pPr>
                    <a:r>
                      <a:rPr lang="en-US" sz="1600" dirty="0">
                        <a:latin typeface="+mn-lt"/>
                      </a:rPr>
                      <a:t>Increased likelihood to be on the kidney transplant list</a:t>
                    </a:r>
                    <a:r>
                      <a:rPr lang="en-US" sz="1600" baseline="30000" dirty="0">
                        <a:latin typeface="+mn-lt"/>
                      </a:rPr>
                      <a:t>12</a:t>
                    </a:r>
                  </a:p>
                </p:txBody>
              </p:sp>
              <p:grpSp>
                <p:nvGrpSpPr>
                  <p:cNvPr id="2" name="Group 1"/>
                  <p:cNvGrpSpPr/>
                  <p:nvPr/>
                </p:nvGrpSpPr>
                <p:grpSpPr>
                  <a:xfrm>
                    <a:off x="2538412" y="3339390"/>
                    <a:ext cx="2493963" cy="1678080"/>
                    <a:chOff x="2538412" y="3207657"/>
                    <a:chExt cx="2493963" cy="1678080"/>
                  </a:xfrm>
                </p:grpSpPr>
                <p:sp>
                  <p:nvSpPr>
                    <p:cNvPr id="8" name="Rectangle 7"/>
                    <p:cNvSpPr>
                      <a:spLocks noChangeArrowheads="1"/>
                    </p:cNvSpPr>
                    <p:nvPr/>
                  </p:nvSpPr>
                  <p:spPr bwMode="auto">
                    <a:xfrm>
                      <a:off x="3584196" y="4444412"/>
                      <a:ext cx="398463" cy="441325"/>
                    </a:xfrm>
                    <a:prstGeom prst="rect">
                      <a:avLst/>
                    </a:prstGeom>
                    <a:solidFill>
                      <a:schemeClr val="tx2">
                        <a:lumMod val="75000"/>
                      </a:schemeClr>
                    </a:solidFill>
                    <a:ln>
                      <a:noFill/>
                    </a:ln>
                  </p:spPr>
                  <p:txBody>
                    <a:bodyPr vert="horz" wrap="square" lIns="121920" tIns="60960" rIns="121920" bIns="60960" numCol="1" anchor="t" anchorCtr="0" compatLnSpc="1">
                      <a:prstTxWarp prst="textNoShape">
                        <a:avLst/>
                      </a:prstTxWarp>
                      <a:normAutofit fontScale="77500" lnSpcReduction="20000"/>
                    </a:bodyPr>
                    <a:lstStyle/>
                    <a:p>
                      <a:endParaRPr lang="en-US" sz="3200">
                        <a:latin typeface="+mn-lt"/>
                      </a:endParaRPr>
                    </a:p>
                  </p:txBody>
                </p:sp>
                <p:sp>
                  <p:nvSpPr>
                    <p:cNvPr id="11" name="Freeform 9"/>
                    <p:cNvSpPr>
                      <a:spLocks/>
                    </p:cNvSpPr>
                    <p:nvPr/>
                  </p:nvSpPr>
                  <p:spPr bwMode="auto">
                    <a:xfrm>
                      <a:off x="2538412" y="4248150"/>
                      <a:ext cx="2493963" cy="342900"/>
                    </a:xfrm>
                    <a:custGeom>
                      <a:avLst/>
                      <a:gdLst>
                        <a:gd name="T0" fmla="*/ 0 w 664"/>
                        <a:gd name="T1" fmla="*/ 0 h 91"/>
                        <a:gd name="T2" fmla="*/ 332 w 664"/>
                        <a:gd name="T3" fmla="*/ 91 h 91"/>
                        <a:gd name="T4" fmla="*/ 664 w 664"/>
                        <a:gd name="T5" fmla="*/ 0 h 91"/>
                        <a:gd name="T6" fmla="*/ 0 w 664"/>
                        <a:gd name="T7" fmla="*/ 0 h 91"/>
                      </a:gdLst>
                      <a:ahLst/>
                      <a:cxnLst>
                        <a:cxn ang="0">
                          <a:pos x="T0" y="T1"/>
                        </a:cxn>
                        <a:cxn ang="0">
                          <a:pos x="T2" y="T3"/>
                        </a:cxn>
                        <a:cxn ang="0">
                          <a:pos x="T4" y="T5"/>
                        </a:cxn>
                        <a:cxn ang="0">
                          <a:pos x="T6" y="T7"/>
                        </a:cxn>
                      </a:cxnLst>
                      <a:rect l="0" t="0" r="r" b="b"/>
                      <a:pathLst>
                        <a:path w="664" h="91">
                          <a:moveTo>
                            <a:pt x="0" y="0"/>
                          </a:moveTo>
                          <a:cubicBezTo>
                            <a:pt x="73" y="56"/>
                            <a:pt x="218" y="91"/>
                            <a:pt x="332" y="91"/>
                          </a:cubicBezTo>
                          <a:cubicBezTo>
                            <a:pt x="446" y="91"/>
                            <a:pt x="591" y="56"/>
                            <a:pt x="664" y="0"/>
                          </a:cubicBezTo>
                          <a:lnTo>
                            <a:pt x="0" y="0"/>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normAutofit fontScale="55000" lnSpcReduction="20000"/>
                    </a:bodyPr>
                    <a:lstStyle/>
                    <a:p>
                      <a:endParaRPr lang="en-US" sz="3200">
                        <a:latin typeface="+mn-lt"/>
                      </a:endParaRPr>
                    </a:p>
                  </p:txBody>
                </p:sp>
                <p:sp>
                  <p:nvSpPr>
                    <p:cNvPr id="17" name="Trapezoid 16"/>
                    <p:cNvSpPr/>
                    <p:nvPr/>
                  </p:nvSpPr>
                  <p:spPr>
                    <a:xfrm flipV="1">
                      <a:off x="2752912" y="3207657"/>
                      <a:ext cx="2061030" cy="1039802"/>
                    </a:xfrm>
                    <a:prstGeom prst="trapezoid">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sz="3200"/>
                    </a:p>
                  </p:txBody>
                </p:sp>
              </p:grpSp>
            </p:grpSp>
            <p:grpSp>
              <p:nvGrpSpPr>
                <p:cNvPr id="10" name="Group 9"/>
                <p:cNvGrpSpPr/>
                <p:nvPr/>
              </p:nvGrpSpPr>
              <p:grpSpPr>
                <a:xfrm>
                  <a:off x="5045870" y="1274094"/>
                  <a:ext cx="2514600" cy="2193921"/>
                  <a:chOff x="6727826" y="2411303"/>
                  <a:chExt cx="3352800" cy="2925227"/>
                </a:xfrm>
              </p:grpSpPr>
              <p:sp>
                <p:nvSpPr>
                  <p:cNvPr id="43" name="TextBox 42"/>
                  <p:cNvSpPr txBox="1"/>
                  <p:nvPr/>
                </p:nvSpPr>
                <p:spPr>
                  <a:xfrm>
                    <a:off x="6727826" y="2411303"/>
                    <a:ext cx="3352800" cy="1171824"/>
                  </a:xfrm>
                  <a:prstGeom prst="rect">
                    <a:avLst/>
                  </a:prstGeom>
                  <a:noFill/>
                </p:spPr>
                <p:txBody>
                  <a:bodyPr wrap="square" lIns="0" tIns="0" rIns="0" bIns="0" rtlCol="0" anchor="b">
                    <a:normAutofit/>
                  </a:bodyPr>
                  <a:lstStyle/>
                  <a:p>
                    <a:pPr algn="ctr">
                      <a:lnSpc>
                        <a:spcPct val="90000"/>
                      </a:lnSpc>
                      <a:spcAft>
                        <a:spcPts val="400"/>
                      </a:spcAft>
                    </a:pPr>
                    <a:r>
                      <a:rPr lang="en-US" sz="1600" dirty="0">
                        <a:latin typeface="+mn-lt"/>
                      </a:rPr>
                      <a:t>Vascular access complications</a:t>
                    </a:r>
                    <a:r>
                      <a:rPr lang="en-US" sz="1600" baseline="30000" dirty="0">
                        <a:latin typeface="+mn-lt"/>
                      </a:rPr>
                      <a:t>13</a:t>
                    </a:r>
                    <a:r>
                      <a:rPr lang="en-US" sz="1600" dirty="0">
                        <a:latin typeface="+mn-lt"/>
                      </a:rPr>
                      <a:t>​</a:t>
                    </a:r>
                  </a:p>
                  <a:p>
                    <a:pPr algn="ctr">
                      <a:lnSpc>
                        <a:spcPct val="90000"/>
                      </a:lnSpc>
                      <a:spcAft>
                        <a:spcPts val="400"/>
                      </a:spcAft>
                    </a:pPr>
                    <a:r>
                      <a:rPr lang="en-US" sz="1600" dirty="0">
                        <a:latin typeface="+mn-lt"/>
                      </a:rPr>
                      <a:t>Technique survival</a:t>
                    </a:r>
                    <a:r>
                      <a:rPr lang="en-US" sz="1600" baseline="30000" dirty="0">
                        <a:latin typeface="+mn-lt"/>
                      </a:rPr>
                      <a:t>13</a:t>
                    </a:r>
                  </a:p>
                  <a:p>
                    <a:pPr algn="ctr">
                      <a:lnSpc>
                        <a:spcPct val="90000"/>
                      </a:lnSpc>
                      <a:spcAft>
                        <a:spcPts val="400"/>
                      </a:spcAft>
                    </a:pPr>
                    <a:r>
                      <a:rPr lang="en-US" sz="1600" dirty="0">
                        <a:latin typeface="+mn-lt"/>
                      </a:rPr>
                      <a:t>Infection risk</a:t>
                    </a:r>
                    <a:r>
                      <a:rPr lang="en-US" sz="1600" baseline="30000" dirty="0">
                        <a:latin typeface="+mn-lt"/>
                      </a:rPr>
                      <a:t>13</a:t>
                    </a:r>
                  </a:p>
                  <a:p>
                    <a:pPr algn="ctr">
                      <a:lnSpc>
                        <a:spcPct val="90000"/>
                      </a:lnSpc>
                      <a:spcAft>
                        <a:spcPts val="400"/>
                      </a:spcAft>
                    </a:pPr>
                    <a:r>
                      <a:rPr lang="en-US" sz="1600" dirty="0">
                        <a:latin typeface="+mn-lt"/>
                      </a:rPr>
                      <a:t>Burden of therapy</a:t>
                    </a:r>
                    <a:r>
                      <a:rPr lang="en-US" sz="1600" baseline="30000" dirty="0">
                        <a:latin typeface="+mn-lt"/>
                      </a:rPr>
                      <a:t>13</a:t>
                    </a:r>
                    <a:endParaRPr lang="en-US" sz="1600" dirty="0">
                      <a:latin typeface="+mn-lt"/>
                    </a:endParaRPr>
                  </a:p>
                </p:txBody>
              </p:sp>
              <p:grpSp>
                <p:nvGrpSpPr>
                  <p:cNvPr id="3" name="Group 2"/>
                  <p:cNvGrpSpPr/>
                  <p:nvPr/>
                </p:nvGrpSpPr>
                <p:grpSpPr>
                  <a:xfrm>
                    <a:off x="7159626" y="3688813"/>
                    <a:ext cx="2493963" cy="1647717"/>
                    <a:chOff x="7159626" y="3727558"/>
                    <a:chExt cx="2493963" cy="1647717"/>
                  </a:xfrm>
                </p:grpSpPr>
                <p:sp>
                  <p:nvSpPr>
                    <p:cNvPr id="7" name="Rectangle 6"/>
                    <p:cNvSpPr>
                      <a:spLocks noChangeArrowheads="1"/>
                    </p:cNvSpPr>
                    <p:nvPr/>
                  </p:nvSpPr>
                  <p:spPr bwMode="auto">
                    <a:xfrm>
                      <a:off x="8207376" y="4933950"/>
                      <a:ext cx="393700" cy="441325"/>
                    </a:xfrm>
                    <a:prstGeom prst="rect">
                      <a:avLst/>
                    </a:prstGeom>
                    <a:solidFill>
                      <a:schemeClr val="tx2">
                        <a:lumMod val="75000"/>
                      </a:schemeClr>
                    </a:solidFill>
                    <a:ln>
                      <a:noFill/>
                    </a:ln>
                  </p:spPr>
                  <p:txBody>
                    <a:bodyPr vert="horz" wrap="square" lIns="121920" tIns="60960" rIns="121920" bIns="60960" numCol="1" anchor="t" anchorCtr="0" compatLnSpc="1">
                      <a:prstTxWarp prst="textNoShape">
                        <a:avLst/>
                      </a:prstTxWarp>
                      <a:normAutofit fontScale="77500" lnSpcReduction="20000"/>
                    </a:bodyPr>
                    <a:lstStyle/>
                    <a:p>
                      <a:endParaRPr lang="en-US" sz="3200">
                        <a:latin typeface="+mn-lt"/>
                      </a:endParaRPr>
                    </a:p>
                  </p:txBody>
                </p:sp>
                <p:sp>
                  <p:nvSpPr>
                    <p:cNvPr id="12" name="Freeform 10"/>
                    <p:cNvSpPr>
                      <a:spLocks/>
                    </p:cNvSpPr>
                    <p:nvPr/>
                  </p:nvSpPr>
                  <p:spPr bwMode="auto">
                    <a:xfrm>
                      <a:off x="7159626" y="4764088"/>
                      <a:ext cx="2493963" cy="342900"/>
                    </a:xfrm>
                    <a:custGeom>
                      <a:avLst/>
                      <a:gdLst>
                        <a:gd name="T0" fmla="*/ 0 w 664"/>
                        <a:gd name="T1" fmla="*/ 0 h 91"/>
                        <a:gd name="T2" fmla="*/ 332 w 664"/>
                        <a:gd name="T3" fmla="*/ 91 h 91"/>
                        <a:gd name="T4" fmla="*/ 664 w 664"/>
                        <a:gd name="T5" fmla="*/ 0 h 91"/>
                        <a:gd name="T6" fmla="*/ 0 w 664"/>
                        <a:gd name="T7" fmla="*/ 0 h 91"/>
                      </a:gdLst>
                      <a:ahLst/>
                      <a:cxnLst>
                        <a:cxn ang="0">
                          <a:pos x="T0" y="T1"/>
                        </a:cxn>
                        <a:cxn ang="0">
                          <a:pos x="T2" y="T3"/>
                        </a:cxn>
                        <a:cxn ang="0">
                          <a:pos x="T4" y="T5"/>
                        </a:cxn>
                        <a:cxn ang="0">
                          <a:pos x="T6" y="T7"/>
                        </a:cxn>
                      </a:cxnLst>
                      <a:rect l="0" t="0" r="r" b="b"/>
                      <a:pathLst>
                        <a:path w="664" h="91">
                          <a:moveTo>
                            <a:pt x="0" y="0"/>
                          </a:moveTo>
                          <a:cubicBezTo>
                            <a:pt x="73" y="56"/>
                            <a:pt x="218" y="91"/>
                            <a:pt x="332" y="91"/>
                          </a:cubicBezTo>
                          <a:cubicBezTo>
                            <a:pt x="446" y="91"/>
                            <a:pt x="591" y="56"/>
                            <a:pt x="664" y="0"/>
                          </a:cubicBezTo>
                          <a:lnTo>
                            <a:pt x="0" y="0"/>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normAutofit fontScale="55000" lnSpcReduction="20000"/>
                    </a:bodyPr>
                    <a:lstStyle/>
                    <a:p>
                      <a:endParaRPr lang="en-US" sz="3200">
                        <a:latin typeface="+mn-lt"/>
                      </a:endParaRPr>
                    </a:p>
                  </p:txBody>
                </p:sp>
                <p:sp>
                  <p:nvSpPr>
                    <p:cNvPr id="40" name="Trapezoid 39"/>
                    <p:cNvSpPr/>
                    <p:nvPr/>
                  </p:nvSpPr>
                  <p:spPr>
                    <a:xfrm flipV="1">
                      <a:off x="7373712" y="3727558"/>
                      <a:ext cx="2061028" cy="1039802"/>
                    </a:xfrm>
                    <a:prstGeom prst="trapezoi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sz="3200"/>
                    </a:p>
                  </p:txBody>
                </p:sp>
              </p:grpSp>
            </p:grpSp>
            <p:sp>
              <p:nvSpPr>
                <p:cNvPr id="16" name="Rectangle 15"/>
                <p:cNvSpPr/>
                <p:nvPr/>
              </p:nvSpPr>
              <p:spPr>
                <a:xfrm>
                  <a:off x="2557958" y="3720050"/>
                  <a:ext cx="4011421" cy="230802"/>
                </a:xfrm>
                <a:custGeom>
                  <a:avLst/>
                  <a:gdLst/>
                  <a:ahLst/>
                  <a:cxnLst/>
                  <a:rect l="l" t="t" r="r" b="b"/>
                  <a:pathLst>
                    <a:path w="5348561" h="307736">
                      <a:moveTo>
                        <a:pt x="119649" y="9"/>
                      </a:moveTo>
                      <a:cubicBezTo>
                        <a:pt x="5233610" y="31114"/>
                        <a:pt x="5233610" y="31114"/>
                        <a:pt x="5233610" y="31114"/>
                      </a:cubicBezTo>
                      <a:cubicBezTo>
                        <a:pt x="5297905" y="31890"/>
                        <a:pt x="5349070" y="87084"/>
                        <a:pt x="5348334" y="151555"/>
                      </a:cubicBezTo>
                      <a:cubicBezTo>
                        <a:pt x="5348561" y="189409"/>
                        <a:pt x="5348561" y="189409"/>
                        <a:pt x="5348561" y="189409"/>
                      </a:cubicBezTo>
                      <a:cubicBezTo>
                        <a:pt x="5347825" y="253881"/>
                        <a:pt x="5296942" y="308504"/>
                        <a:pt x="5232646" y="307728"/>
                      </a:cubicBezTo>
                      <a:lnTo>
                        <a:pt x="118290" y="272877"/>
                      </a:lnTo>
                      <a:cubicBezTo>
                        <a:pt x="50259" y="272497"/>
                        <a:pt x="-510" y="221048"/>
                        <a:pt x="226" y="156577"/>
                      </a:cubicBezTo>
                      <a:cubicBezTo>
                        <a:pt x="0" y="118723"/>
                        <a:pt x="0" y="118723"/>
                        <a:pt x="0" y="118723"/>
                      </a:cubicBezTo>
                      <a:cubicBezTo>
                        <a:pt x="340" y="50506"/>
                        <a:pt x="55353" y="-767"/>
                        <a:pt x="119649" y="9"/>
                      </a:cubicBezTo>
                      <a:close/>
                    </a:path>
                  </a:pathLst>
                </a:custGeom>
                <a:solidFill>
                  <a:schemeClr val="tx2"/>
                </a:solidFill>
                <a:ln>
                  <a:no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normAutofit fontScale="47500" lnSpcReduction="20000"/>
                </a:bodyPr>
                <a:lstStyle/>
                <a:p>
                  <a:pPr algn="ctr"/>
                  <a:endParaRPr lang="en-US" sz="3200"/>
                </a:p>
              </p:txBody>
            </p:sp>
            <p:sp>
              <p:nvSpPr>
                <p:cNvPr id="5" name="Oval 5"/>
                <p:cNvSpPr>
                  <a:spLocks noChangeArrowheads="1"/>
                </p:cNvSpPr>
                <p:nvPr/>
              </p:nvSpPr>
              <p:spPr bwMode="auto">
                <a:xfrm>
                  <a:off x="3764885" y="4527947"/>
                  <a:ext cx="1622822" cy="172641"/>
                </a:xfrm>
                <a:prstGeom prst="ellipse">
                  <a:avLst/>
                </a:prstGeom>
                <a:solidFill>
                  <a:schemeClr val="bg1">
                    <a:lumMod val="85000"/>
                  </a:schemeClr>
                </a:solidFill>
                <a:ln>
                  <a:noFill/>
                </a:ln>
              </p:spPr>
              <p:txBody>
                <a:bodyPr vert="horz" wrap="square" lIns="91439" tIns="45719" rIns="91439" bIns="45719" numCol="1" anchor="t" anchorCtr="0" compatLnSpc="1">
                  <a:prstTxWarp prst="textNoShape">
                    <a:avLst/>
                  </a:prstTxWarp>
                  <a:normAutofit fontScale="25000" lnSpcReduction="20000"/>
                </a:bodyPr>
                <a:lstStyle/>
                <a:p>
                  <a:endParaRPr lang="en-US" sz="3200">
                    <a:latin typeface="+mn-lt"/>
                  </a:endParaRPr>
                </a:p>
              </p:txBody>
            </p:sp>
            <p:sp>
              <p:nvSpPr>
                <p:cNvPr id="13" name="Freeform 11"/>
                <p:cNvSpPr>
                  <a:spLocks/>
                </p:cNvSpPr>
                <p:nvPr/>
              </p:nvSpPr>
              <p:spPr bwMode="auto">
                <a:xfrm>
                  <a:off x="4192192" y="3301603"/>
                  <a:ext cx="771525" cy="1229916"/>
                </a:xfrm>
                <a:custGeom>
                  <a:avLst/>
                  <a:gdLst>
                    <a:gd name="T0" fmla="*/ 274 w 274"/>
                    <a:gd name="T1" fmla="*/ 435 h 435"/>
                    <a:gd name="T2" fmla="*/ 249 w 274"/>
                    <a:gd name="T3" fmla="*/ 109 h 435"/>
                    <a:gd name="T4" fmla="*/ 152 w 274"/>
                    <a:gd name="T5" fmla="*/ 0 h 435"/>
                    <a:gd name="T6" fmla="*/ 122 w 274"/>
                    <a:gd name="T7" fmla="*/ 0 h 435"/>
                    <a:gd name="T8" fmla="*/ 25 w 274"/>
                    <a:gd name="T9" fmla="*/ 109 h 435"/>
                    <a:gd name="T10" fmla="*/ 0 w 274"/>
                    <a:gd name="T11" fmla="*/ 435 h 435"/>
                    <a:gd name="T12" fmla="*/ 274 w 274"/>
                    <a:gd name="T13" fmla="*/ 435 h 435"/>
                  </a:gdLst>
                  <a:ahLst/>
                  <a:cxnLst>
                    <a:cxn ang="0">
                      <a:pos x="T0" y="T1"/>
                    </a:cxn>
                    <a:cxn ang="0">
                      <a:pos x="T2" y="T3"/>
                    </a:cxn>
                    <a:cxn ang="0">
                      <a:pos x="T4" y="T5"/>
                    </a:cxn>
                    <a:cxn ang="0">
                      <a:pos x="T6" y="T7"/>
                    </a:cxn>
                    <a:cxn ang="0">
                      <a:pos x="T8" y="T9"/>
                    </a:cxn>
                    <a:cxn ang="0">
                      <a:pos x="T10" y="T11"/>
                    </a:cxn>
                    <a:cxn ang="0">
                      <a:pos x="T12" y="T13"/>
                    </a:cxn>
                  </a:cxnLst>
                  <a:rect l="0" t="0" r="r" b="b"/>
                  <a:pathLst>
                    <a:path w="274" h="435">
                      <a:moveTo>
                        <a:pt x="274" y="435"/>
                      </a:moveTo>
                      <a:cubicBezTo>
                        <a:pt x="249" y="109"/>
                        <a:pt x="249" y="109"/>
                        <a:pt x="249" y="109"/>
                      </a:cubicBezTo>
                      <a:cubicBezTo>
                        <a:pt x="249" y="56"/>
                        <a:pt x="206" y="0"/>
                        <a:pt x="152" y="0"/>
                      </a:cubicBezTo>
                      <a:cubicBezTo>
                        <a:pt x="122" y="0"/>
                        <a:pt x="122" y="0"/>
                        <a:pt x="122" y="0"/>
                      </a:cubicBezTo>
                      <a:cubicBezTo>
                        <a:pt x="69" y="0"/>
                        <a:pt x="25" y="56"/>
                        <a:pt x="25" y="109"/>
                      </a:cubicBezTo>
                      <a:cubicBezTo>
                        <a:pt x="0" y="435"/>
                        <a:pt x="0" y="435"/>
                        <a:pt x="0" y="435"/>
                      </a:cubicBezTo>
                      <a:lnTo>
                        <a:pt x="274" y="435"/>
                      </a:lnTo>
                      <a:close/>
                    </a:path>
                  </a:pathLst>
                </a:custGeom>
                <a:solidFill>
                  <a:schemeClr val="tx2">
                    <a:lumMod val="75000"/>
                  </a:schemeClr>
                </a:solidFill>
                <a:ln>
                  <a:noFill/>
                </a:ln>
              </p:spPr>
              <p:txBody>
                <a:bodyPr vert="horz" wrap="square" lIns="91439" tIns="45719" rIns="91439" bIns="45719" numCol="1" anchor="t" anchorCtr="0" compatLnSpc="1">
                  <a:prstTxWarp prst="textNoShape">
                    <a:avLst/>
                  </a:prstTxWarp>
                  <a:normAutofit/>
                </a:bodyPr>
                <a:lstStyle/>
                <a:p>
                  <a:endParaRPr lang="en-US" sz="3200">
                    <a:latin typeface="+mn-lt"/>
                  </a:endParaRPr>
                </a:p>
              </p:txBody>
            </p:sp>
          </p:grpSp>
          <p:sp>
            <p:nvSpPr>
              <p:cNvPr id="15" name="Freeform 13"/>
              <p:cNvSpPr>
                <a:spLocks/>
              </p:cNvSpPr>
              <p:nvPr/>
            </p:nvSpPr>
            <p:spPr bwMode="auto">
              <a:xfrm>
                <a:off x="4085036" y="4486276"/>
                <a:ext cx="957263" cy="123825"/>
              </a:xfrm>
              <a:custGeom>
                <a:avLst/>
                <a:gdLst>
                  <a:gd name="T0" fmla="*/ 19 w 340"/>
                  <a:gd name="T1" fmla="*/ 44 h 44"/>
                  <a:gd name="T2" fmla="*/ 0 w 340"/>
                  <a:gd name="T3" fmla="*/ 25 h 44"/>
                  <a:gd name="T4" fmla="*/ 0 w 340"/>
                  <a:gd name="T5" fmla="*/ 19 h 44"/>
                  <a:gd name="T6" fmla="*/ 19 w 340"/>
                  <a:gd name="T7" fmla="*/ 0 h 44"/>
                  <a:gd name="T8" fmla="*/ 321 w 340"/>
                  <a:gd name="T9" fmla="*/ 0 h 44"/>
                  <a:gd name="T10" fmla="*/ 340 w 340"/>
                  <a:gd name="T11" fmla="*/ 19 h 44"/>
                  <a:gd name="T12" fmla="*/ 340 w 340"/>
                  <a:gd name="T13" fmla="*/ 25 h 44"/>
                  <a:gd name="T14" fmla="*/ 321 w 340"/>
                  <a:gd name="T15" fmla="*/ 44 h 44"/>
                  <a:gd name="T16" fmla="*/ 19 w 34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44">
                    <a:moveTo>
                      <a:pt x="19" y="44"/>
                    </a:moveTo>
                    <a:cubicBezTo>
                      <a:pt x="9" y="44"/>
                      <a:pt x="0" y="35"/>
                      <a:pt x="0" y="25"/>
                    </a:cubicBezTo>
                    <a:cubicBezTo>
                      <a:pt x="0" y="19"/>
                      <a:pt x="0" y="19"/>
                      <a:pt x="0" y="19"/>
                    </a:cubicBezTo>
                    <a:cubicBezTo>
                      <a:pt x="0" y="8"/>
                      <a:pt x="9" y="0"/>
                      <a:pt x="19" y="0"/>
                    </a:cubicBezTo>
                    <a:cubicBezTo>
                      <a:pt x="321" y="0"/>
                      <a:pt x="321" y="0"/>
                      <a:pt x="321" y="0"/>
                    </a:cubicBezTo>
                    <a:cubicBezTo>
                      <a:pt x="332" y="0"/>
                      <a:pt x="340" y="8"/>
                      <a:pt x="340" y="19"/>
                    </a:cubicBezTo>
                    <a:cubicBezTo>
                      <a:pt x="340" y="25"/>
                      <a:pt x="340" y="25"/>
                      <a:pt x="340" y="25"/>
                    </a:cubicBezTo>
                    <a:cubicBezTo>
                      <a:pt x="340" y="35"/>
                      <a:pt x="332" y="44"/>
                      <a:pt x="321" y="44"/>
                    </a:cubicBezTo>
                    <a:lnTo>
                      <a:pt x="19" y="44"/>
                    </a:lnTo>
                    <a:close/>
                  </a:path>
                </a:pathLst>
              </a:custGeom>
              <a:solidFill>
                <a:schemeClr val="tx2"/>
              </a:solidFill>
              <a:ln>
                <a:noFill/>
              </a:ln>
            </p:spPr>
            <p:txBody>
              <a:bodyPr vert="horz" wrap="square" lIns="91439" tIns="45719" rIns="91439" bIns="45719" numCol="1" anchor="t" anchorCtr="0" compatLnSpc="1">
                <a:prstTxWarp prst="textNoShape">
                  <a:avLst/>
                </a:prstTxWarp>
                <a:normAutofit fontScale="25000" lnSpcReduction="20000"/>
              </a:bodyPr>
              <a:lstStyle/>
              <a:p>
                <a:endParaRPr lang="en-US" sz="3200">
                  <a:latin typeface="+mn-lt"/>
                </a:endParaRPr>
              </a:p>
            </p:txBody>
          </p:sp>
        </p:grpSp>
        <p:sp>
          <p:nvSpPr>
            <p:cNvPr id="24" name="Oval 12">
              <a:extLst>
                <a:ext uri="{FF2B5EF4-FFF2-40B4-BE49-F238E27FC236}">
                  <a16:creationId xmlns:a16="http://schemas.microsoft.com/office/drawing/2014/main" id="{A443C6A9-F4B3-4925-BB3D-E8F2254CC2CB}"/>
                </a:ext>
              </a:extLst>
            </p:cNvPr>
            <p:cNvSpPr>
              <a:spLocks noChangeArrowheads="1"/>
            </p:cNvSpPr>
            <p:nvPr/>
          </p:nvSpPr>
          <p:spPr bwMode="auto">
            <a:xfrm>
              <a:off x="4431507" y="3688558"/>
              <a:ext cx="292894" cy="294085"/>
            </a:xfrm>
            <a:prstGeom prst="ellipse">
              <a:avLst/>
            </a:prstGeom>
            <a:solidFill>
              <a:schemeClr val="bg1"/>
            </a:solidFill>
            <a:ln>
              <a:noFill/>
            </a:ln>
          </p:spPr>
          <p:txBody>
            <a:bodyPr vert="horz" wrap="square" lIns="91439" tIns="45719" rIns="91439" bIns="45719" numCol="1" anchor="t" anchorCtr="0" compatLnSpc="1">
              <a:prstTxWarp prst="textNoShape">
                <a:avLst/>
              </a:prstTxWarp>
              <a:normAutofit fontScale="47500" lnSpcReduction="20000"/>
            </a:bodyPr>
            <a:lstStyle/>
            <a:p>
              <a:endParaRPr lang="en-US" sz="3200">
                <a:latin typeface="+mn-lt"/>
              </a:endParaRPr>
            </a:p>
          </p:txBody>
        </p:sp>
      </p:grpSp>
      <p:sp>
        <p:nvSpPr>
          <p:cNvPr id="25" name="TextBox 24">
            <a:extLst>
              <a:ext uri="{FF2B5EF4-FFF2-40B4-BE49-F238E27FC236}">
                <a16:creationId xmlns:a16="http://schemas.microsoft.com/office/drawing/2014/main" id="{996201F4-4493-40F7-ACE9-FC858CA40A08}"/>
              </a:ext>
            </a:extLst>
          </p:cNvPr>
          <p:cNvSpPr txBox="1"/>
          <p:nvPr/>
        </p:nvSpPr>
        <p:spPr>
          <a:xfrm>
            <a:off x="3034847" y="4046113"/>
            <a:ext cx="1502229" cy="400110"/>
          </a:xfrm>
          <a:prstGeom prst="rect">
            <a:avLst/>
          </a:prstGeom>
          <a:noFill/>
        </p:spPr>
        <p:txBody>
          <a:bodyPr wrap="square" rtlCol="0" anchor="ctr">
            <a:spAutoFit/>
          </a:bodyPr>
          <a:lstStyle/>
          <a:p>
            <a:pPr algn="ctr"/>
            <a:r>
              <a:rPr lang="en-US" sz="2000" b="1" dirty="0">
                <a:solidFill>
                  <a:schemeClr val="bg1"/>
                </a:solidFill>
                <a:latin typeface="+mn-lt"/>
              </a:rPr>
              <a:t>Benefits</a:t>
            </a:r>
          </a:p>
        </p:txBody>
      </p:sp>
      <p:sp>
        <p:nvSpPr>
          <p:cNvPr id="26" name="TextBox 25">
            <a:extLst>
              <a:ext uri="{FF2B5EF4-FFF2-40B4-BE49-F238E27FC236}">
                <a16:creationId xmlns:a16="http://schemas.microsoft.com/office/drawing/2014/main" id="{B1E5467B-25D8-4BDD-B651-B380A6501460}"/>
              </a:ext>
            </a:extLst>
          </p:cNvPr>
          <p:cNvSpPr txBox="1"/>
          <p:nvPr/>
        </p:nvSpPr>
        <p:spPr>
          <a:xfrm>
            <a:off x="7653111" y="3298355"/>
            <a:ext cx="1502229" cy="400110"/>
          </a:xfrm>
          <a:prstGeom prst="rect">
            <a:avLst/>
          </a:prstGeom>
          <a:noFill/>
        </p:spPr>
        <p:txBody>
          <a:bodyPr wrap="square" rtlCol="0" anchor="ctr">
            <a:spAutoFit/>
          </a:bodyPr>
          <a:lstStyle/>
          <a:p>
            <a:pPr algn="ctr"/>
            <a:r>
              <a:rPr lang="en-US" sz="2000" b="1" dirty="0">
                <a:solidFill>
                  <a:schemeClr val="bg1"/>
                </a:solidFill>
                <a:latin typeface="+mn-lt"/>
              </a:rPr>
              <a:t>Risks</a:t>
            </a:r>
          </a:p>
        </p:txBody>
      </p:sp>
      <p:sp>
        <p:nvSpPr>
          <p:cNvPr id="32" name="Rectangle 31">
            <a:extLst>
              <a:ext uri="{FF2B5EF4-FFF2-40B4-BE49-F238E27FC236}">
                <a16:creationId xmlns:a16="http://schemas.microsoft.com/office/drawing/2014/main" id="{491BA16B-238A-48B5-A32E-D756A4C6393B}"/>
              </a:ext>
            </a:extLst>
          </p:cNvPr>
          <p:cNvSpPr/>
          <p:nvPr/>
        </p:nvSpPr>
        <p:spPr>
          <a:xfrm>
            <a:off x="822785" y="6225616"/>
            <a:ext cx="4623931" cy="523220"/>
          </a:xfrm>
          <a:prstGeom prst="rect">
            <a:avLst/>
          </a:prstGeom>
        </p:spPr>
        <p:txBody>
          <a:bodyPr wrap="square">
            <a:spAutoFit/>
          </a:bodyPr>
          <a:lstStyle/>
          <a:p>
            <a:pPr defTabSz="457189">
              <a:defRPr/>
            </a:pPr>
            <a:r>
              <a:rPr lang="en-US" sz="1400" dirty="0">
                <a:latin typeface="+mn-lt"/>
                <a:cs typeface="Arial" panose="020B0604020202020204" pitchFamily="34" charset="0"/>
              </a:rPr>
              <a:t>Patients should consult with their physician to determine the medical necessity of more frequent dialysis.</a:t>
            </a:r>
          </a:p>
        </p:txBody>
      </p:sp>
      <p:sp>
        <p:nvSpPr>
          <p:cNvPr id="27" name="Rectangle 26">
            <a:extLst>
              <a:ext uri="{FF2B5EF4-FFF2-40B4-BE49-F238E27FC236}">
                <a16:creationId xmlns:a16="http://schemas.microsoft.com/office/drawing/2014/main" id="{B0AD1DD7-F819-4AF4-9D89-FADAAA3749BB}"/>
              </a:ext>
            </a:extLst>
          </p:cNvPr>
          <p:cNvSpPr/>
          <p:nvPr/>
        </p:nvSpPr>
        <p:spPr>
          <a:xfrm>
            <a:off x="5446716" y="6225617"/>
            <a:ext cx="3237190" cy="523219"/>
          </a:xfrm>
          <a:prstGeom prst="rect">
            <a:avLst/>
          </a:prstGeom>
        </p:spPr>
        <p:txBody>
          <a:bodyPr wrap="square" anchor="ctr">
            <a:noAutofit/>
          </a:bodyPr>
          <a:lstStyle/>
          <a:p>
            <a:pPr marL="228594" indent="-228594" defTabSz="457189">
              <a:buFont typeface="Arial" panose="020B0604020202020204" pitchFamily="34" charset="0"/>
              <a:buChar char="♦"/>
              <a:defRPr/>
            </a:pPr>
            <a:r>
              <a:rPr lang="en-US" sz="1400" dirty="0">
                <a:latin typeface="+mn-lt"/>
                <a:cs typeface="Arial"/>
              </a:rPr>
              <a:t>Please see citations for scientific publications listed on slide 33</a:t>
            </a:r>
            <a:endParaRPr lang="en-US" sz="1400" dirty="0">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66329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IGHLIGHT_COLOR" val="-16711936"/>
  <p:tag name="KPI_PID" val="9b427088-824e-4d86-8294-86b833d6c949"/>
  <p:tag name="KPI_SLIDE_COUNT" val="67"/>
  <p:tag name="KPI_CFG_REPOLL" val="true"/>
  <p:tag name="KPI_CFG_RPCLEARS" val="true"/>
  <p:tag name="KPI_CFG_RESPONSEOVERWRITING" val="true"/>
  <p:tag name="KPI_CFG_FB_TYPE" val="Vote Counter"/>
  <p:tag name="KPI_CFG_FB_MONITOR" val="Slide Show Monitor"/>
  <p:tag name="KPI_CFG_FB_POSITION" val="Bottom Right"/>
  <p:tag name="KPI_CFG_FB_TEXT_SIZE" val="1"/>
  <p:tag name="KPI_CFG_QAA_FB_MONITOR" val="Slide Show Monitor"/>
  <p:tag name="KPI_CFG_INS_CLK" val="true"/>
  <p:tag name="KPI_CFG_PRERENDER_CLOCKS" val="true"/>
  <p:tag name="KPI_CFG_UNITS" val="1"/>
  <p:tag name="KPI_CFG_SPEED" val="false"/>
  <p:tag name="KPI_VERSION" val="2.4.16267.1"/>
  <p:tag name="KPIRECOVERYID" val="9cefa0b3-6587-4d49-a8f7-39eacee41c54"/>
  <p:tag name="KPI_STORAGE" val="&lt;keypoint&quot;&quot;&lt;roster&quot;&quot;&lt;people&quot;&quot;&lt;p(@id:1)&quot;&quot;&lt;f(@i:0)&quot;Keypad&quot;&gt;&lt;f(@i:1)&quot;1&quot;&gt;&gt;&lt;p(@id:2)&quot;&quot;&lt;f(@i:0)&quot;Keypad&quot;&gt;&lt;f(@i:1)&quot;2&quot;&gt;&gt;&lt;p(@id:3)&quot;&quot;&lt;f(@i:0)&quot;Keypad&quot;&gt;&lt;f(@i:1)&quot;3&quot;&gt;&gt;&lt;p(@id:4)&quot;&quot;&lt;f(@i:0)&quot;Keypad&quot;&gt;&lt;f(@i:1)&quot;4&quot;&gt;&gt;&lt;p(@id:5)&quot;&quot;&lt;f(@i:0)&quot;Keypad&quot;&gt;&lt;f(@i:1)&quot;5&quot;&gt;&gt;&lt;p(@id:6)&quot;&quot;&lt;f(@i:0)&quot;Keypad&quot;&gt;&lt;f(@i:1)&quot;6&quot;&gt;&gt;&lt;p(@id:7)&quot;&quot;&lt;f(@i:0)&quot;Keypad&quot;&gt;&lt;f(@i:1)&quot;7&quot;&gt;&gt;&lt;p(@id:8)&quot;&quot;&lt;f(@i:0)&quot;Keypad&quot;&gt;&lt;f(@i:1)&quot;8&quot;&gt;&gt;&lt;p(@id:9)&quot;&quot;&lt;f(@i:0)&quot;Keypad&quot;&gt;&lt;f(@i:1)&quot;9&quot;&gt;&gt;&lt;p(@id:10)&quot;&quot;&lt;f(@i:0)&quot;Keypad&quot;&gt;&lt;f(@i:1)&quot;10&quot;&gt;&gt;&lt;p(@id:11)&quot;&quot;&lt;f(@i:0)&quot;Keypad&quot;&gt;&lt;f(@i:1)&quot;11&quot;&gt;&gt;&lt;p(@id:12)&quot;&quot;&lt;f(@i:0)&quot;Keypad&quot;&gt;&lt;f(@i:1)&quot;12&quot;&gt;&gt;&lt;p(@id:13)&quot;&quot;&lt;f(@i:0)&quot;Keypad&quot;&gt;&lt;f(@i:1)&quot;13&quot;&gt;&gt;&lt;p(@id:14)&quot;&quot;&lt;f(@i:0)&quot;Keypad&quot;&gt;&lt;f(@i:1)&quot;14&quot;&gt;&gt;&lt;p(@id:15)&quot;&quot;&lt;f(@i:0)&quot;Keypad&quot;&gt;&lt;f(@i:1)&quot;15&quot;&gt;&gt;&lt;p(@id:16)&quot;&quot;&lt;f(@i:0)&quot;Keypad&quot;&gt;&lt;f(@i:1)&quot;16&quot;&gt;&gt;&lt;p(@id:17)&quot;&quot;&lt;f(@i:0)&quot;Keypad&quot;&gt;&lt;f(@i:1)&quot;17&quot;&gt;&gt;&lt;p(@id:18)&quot;&quot;&lt;f(@i:0)&quot;Keypad&quot;&gt;&lt;f(@i:1)&quot;18&quot;&gt;&gt;&lt;p(@id:19)&quot;&quot;&lt;f(@i:0)&quot;Keypad&quot;&gt;&lt;f(@i:1)&quot;19&quot;&gt;&gt;&lt;p(@id:20)&quot;&quot;&lt;f(@i:0)&quot;Keypad&quot;&gt;&lt;f(@i:1)&quot;20&quot;&gt;&gt;&lt;p(@id:21)&quot;&quot;&lt;f(@i:0)&quot;Keypad&quot;&gt;&lt;f(@i:1)&quot;21&quot;&gt;&gt;&lt;p(@id:22)&quot;&quot;&lt;f(@i:0)&quot;Keypad&quot;&gt;&lt;f(@i:1)&quot;22&quot;&gt;&gt;&lt;p(@id:23)&quot;&quot;&lt;f(@i:0)&quot;Keypad&quot;&gt;&lt;f(@i:1)&quot;23&quot;&gt;&gt;&lt;p(@id:24)&quot;&quot;&lt;f(@i:0)&quot;Keypad&quot;&gt;&lt;f(@i:1)&quot;24&quot;&gt;&gt;&lt;p(@id:25)&quot;&quot;&lt;f(@i:0)&quot;Keypad&quot;&gt;&lt;f(@i:1)&quot;25&quot;&gt;&gt;&lt;p(@id:26)&quot;&quot;&lt;f(@i:0)&quot;Keypad&quot;&gt;&lt;f(@i:1)&quot;26&quot;&gt;&gt;&lt;p(@id:27)&quot;&quot;&lt;f(@i:0)&quot;Keypad&quot;&gt;&lt;f(@i:1)&quot;27&quot;&gt;&gt;&lt;p(@id:28)&quot;&quot;&lt;f(@i:0)&quot;Keypad&quot;&gt;&lt;f(@i:1)&quot;28&quot;&gt;&gt;&lt;p(@id:29)&quot;&quot;&lt;f(@i:0)&quot;Keypad&quot;&gt;&lt;f(@i:1)&quot;29&quot;&gt;&gt;&lt;p(@id:30)&quot;&quot;&lt;f(@i:0)&quot;Keypad&quot;&gt;&lt;f(@i:1)&quot;30&quot;&gt;&gt;&lt;p(@id:31)&quot;&quot;&lt;f(@i:0)&quot;Keypad&quot;&gt;&lt;f(@i:1)&quot;31&quot;&gt;&gt;&lt;p(@id:32)&quot;&quot;&lt;f(@i:0)&quot;Keypad&quot;&gt;&lt;f(@i:1)&quot;32&quot;&gt;&gt;&lt;p(@id:33)&quot;&quot;&lt;f(@i:0)&quot;Keypad&quot;&gt;&lt;f(@i:1)&quot;33&quot;&gt;&gt;&lt;p(@id:34)&quot;&quot;&lt;f(@i:0)&quot;Keypad&quot;&gt;&lt;f(@i:1)&quot;34&quot;&gt;&gt;&lt;p(@id:35)&quot;&quot;&lt;f(@i:0)&quot;Keypad&quot;&gt;&lt;f(@i:1)&quot;35&quot;&gt;&gt;&lt;p(@id:36)&quot;&quot;&lt;f(@i:0)&quot;Keypad&quot;&gt;&lt;f(@i:1)&quot;36&quot;&gt;&gt;&lt;p(@id:37)&quot;&quot;&lt;f(@i:0)&quot;Keypad&quot;&gt;&lt;f(@i:1)&quot;37&quot;&gt;&gt;&lt;p(@id:38)&quot;&quot;&lt;f(@i:0)&quot;Keypad&quot;&gt;&lt;f(@i:1)&quot;38&quot;&gt;&gt;&lt;p(@id:39)&quot;&quot;&lt;f(@i:0)&quot;Keypad&quot;&gt;&lt;f(@i:1)&quot;39&quot;&gt;&gt;&lt;p(@id:40)&quot;&quot;&lt;f(@i:0)&quot;Keypad&quot;&gt;&lt;f(@i:1)&quot;40&quot;&gt;&gt;&lt;p(@id:41)&quot;&quot;&lt;f(@i:0)&quot;Keypad&quot;&gt;&lt;f(@i:1)&quot;41&quot;&gt;&gt;&lt;p(@id:42)&quot;&quot;&lt;f(@i:0)&quot;Keypad&quot;&gt;&lt;f(@i:1)&quot;42&quot;&gt;&gt;&lt;p(@id:43)&quot;&quot;&lt;f(@i:0)&quot;Keypad&quot;&gt;&lt;f(@i:1)&quot;43&quot;&gt;&gt;&lt;p(@id:44)&quot;&quot;&lt;f(@i:0)&quot;Keypad&quot;&gt;&lt;f(@i:1)&quot;44&quot;&gt;&gt;&lt;p(@id:45)&quot;&quot;&lt;f(@i:0)&quot;Keypad&quot;&gt;&lt;f(@i:1)&quot;45&quot;&gt;&gt;&lt;p(@id:46)&quot;&quot;&lt;f(@i:0)&quot;Keypad&quot;&gt;&lt;f(@i:1)&quot;46&quot;&gt;&gt;&lt;p(@id:47)&quot;&quot;&lt;f(@i:0)&quot;Keypad&quot;&gt;&lt;f(@i:1)&quot;47&quot;&gt;&gt;&lt;p(@id:48)&quot;&quot;&lt;f(@i:0)&quot;Keypad&quot;&gt;&lt;f(@i:1)&quot;48&quot;&gt;&gt;&lt;p(@id:49)&quot;&quot;&lt;f(@i:0)&quot;Keypad&quot;&gt;&lt;f(@i:1)&quot;49&quot;&gt;&gt;&lt;p(@id:50)&quot;&quot;&lt;f(@i:0)&quot;Keypad&quot;&gt;&lt;f(@i:1)&quot;50&quot;&gt;&gt;&lt;p(@id:51)&quot;&quot;&lt;f(@i:0)&quot;Keypad&quot;&gt;&lt;f(@i:1)&quot;51&quot;&gt;&gt;&lt;p(@id:52)&quot;&quot;&lt;f(@i:0)&quot;Keypad&quot;&gt;&lt;f(@i:1)&quot;52&quot;&gt;&gt;&lt;p(@id:53)&quot;&quot;&lt;f(@i:0)&quot;Keypad&quot;&gt;&lt;f(@i:1)&quot;53&quot;&gt;&gt;&lt;p(@id:54)&quot;&quot;&lt;f(@i:0)&quot;Keypad&quot;&gt;&lt;f(@i:1)&quot;54&quot;&gt;&gt;&lt;p(@id:55)&quot;&quot;&lt;f(@i:0)&quot;Keypad&quot;&gt;&lt;f(@i:1)&quot;55&quot;&gt;&gt;&lt;p(@id:56)&quot;&quot;&lt;f(@i:0)&quot;Keypad&quot;&gt;&lt;f(@i:1)&quot;56&quot;&gt;&gt;&lt;p(@id:57)&quot;&quot;&lt;f(@i:0)&quot;Keypad&quot;&gt;&lt;f(@i:1)&quot;57&quot;&gt;&gt;&lt;p(@id:58)&quot;&quot;&lt;f(@i:0)&quot;Keypad&quot;&gt;&lt;f(@i:1)&quot;58&quot;&gt;&gt;&lt;p(@id:59)&quot;&quot;&lt;f(@i:0)&quot;Keypad&quot;&gt;&lt;f(@i:1)&quot;59&quot;&gt;&gt;&lt;p(@id:60)&quot;&quot;&lt;f(@i:0)&quot;Keypad&quot;&gt;&lt;f(@i:1)&quot;60&quot;&gt;&gt;&lt;p(@id:61)&quot;&quot;&lt;f(@i:0)&quot;Keypad&quot;&gt;&lt;f(@i:1)&quot;61&quot;&gt;&gt;&lt;p(@id:62)&quot;&quot;&lt;f(@i:0)&quot;Keypad&quot;&gt;&lt;f(@i:1)&quot;62&quot;&gt;&gt;&lt;p(@id:63)&quot;&quot;&lt;f(@i:0)&quot;Keypad&quot;&gt;&lt;f(@i:1)&quot;63&quot;&gt;&gt;&lt;p(@id:64)&quot;&quot;&lt;f(@i:0)&quot;Keypad&quot;&gt;&lt;f(@i:1)&quot;64&quot;&gt;&gt;&lt;p(@id:65)&quot;&quot;&lt;f(@i:0)&quot;Keypad&quot;&gt;&lt;f(@i:1)&quot;65&quot;&gt;&gt;&lt;p(@id:66)&quot;&quot;&lt;f(@i:0)&quot;Keypad&quot;&gt;&lt;f(@i:1)&quot;66&quot;&gt;&gt;&lt;p(@id:67)&quot;&quot;&lt;f(@i:0)&quot;Keypad&quot;&gt;&lt;f(@i:1)&quot;67&quot;&gt;&gt;&lt;p(@id:68)&quot;&quot;&lt;f(@i:0)&quot;Keypad&quot;&gt;&lt;f(@i:1)&quot;68&quot;&gt;&gt;&lt;p(@id:69)&quot;&quot;&lt;f(@i:0)&quot;Keypad&quot;&gt;&lt;f(@i:1)&quot;69&quot;&gt;&gt;&lt;p(@id:70)&quot;&quot;&lt;f(@i:0)&quot;Keypad&quot;&gt;&lt;f(@i:1)&quot;70&quot;&gt;&gt;&lt;p(@id:71)&quot;&quot;&lt;f(@i:0)&quot;Keypad&quot;&gt;&lt;f(@i:1)&quot;71&quot;&gt;&gt;&lt;p(@id:72)&quot;&quot;&lt;f(@i:0)&quot;Keypad&quot;&gt;&lt;f(@i:1)&quot;72&quot;&gt;&gt;&lt;p(@id:73)&quot;&quot;&lt;f(@i:0)&quot;Keypad&quot;&gt;&lt;f(@i:1)&quot;73&quot;&gt;&gt;&lt;p(@id:74)&quot;&quot;&lt;f(@i:0)&quot;Keypad&quot;&gt;&lt;f(@i:1)&quot;74&quot;&gt;&gt;&lt;p(@id:75)&quot;&quot;&lt;f(@i:0)&quot;Keypad&quot;&gt;&lt;f(@i:1)&quot;75&quot;&gt;&gt;&lt;p(@id:76)&quot;&quot;&lt;f(@i:0)&quot;Keypad&quot;&gt;&lt;f(@i:1)&quot;76&quot;&gt;&gt;&lt;p(@id:77)&quot;&quot;&lt;f(@i:0)&quot;Keypad&quot;&gt;&lt;f(@i:1)&quot;77&quot;&gt;&gt;&lt;p(@id:78)&quot;&quot;&lt;f(@i:0)&quot;Keypad&quot;&gt;&lt;f(@i:1)&quot;78&quot;&gt;&gt;&lt;p(@id:79)&quot;&quot;&lt;f(@i:0)&quot;Keypad&quot;&gt;&lt;f(@i:1)&quot;79&quot;&gt;&gt;&lt;p(@id:80)&quot;&quot;&lt;f(@i:0)&quot;Keypad&quot;&gt;&lt;f(@i:1)&quot;80&quot;&gt;&gt;&lt;p(@id:81)&quot;&quot;&lt;f(@i:0)&quot;Keypad&quot;&gt;&lt;f(@i:1)&quot;81&quot;&gt;&gt;&lt;p(@id:82)&quot;&quot;&lt;f(@i:0)&quot;Keypad&quot;&gt;&lt;f(@i:1)&quot;82&quot;&gt;&gt;&lt;p(@id:83)&quot;&quot;&lt;f(@i:0)&quot;Keypad&quot;&gt;&lt;f(@i:1)&quot;83&quot;&gt;&gt;&lt;p(@id:84)&quot;&quot;&lt;f(@i:0)&quot;Keypad&quot;&gt;&lt;f(@i:1)&quot;84&quot;&gt;&gt;&lt;p(@id:85)&quot;&quot;&lt;f(@i:0)&quot;Keypad&quot;&gt;&lt;f(@i:1)&quot;85&quot;&gt;&gt;&lt;p(@id:86)&quot;&quot;&lt;f(@i:0)&quot;Keypad&quot;&gt;&lt;f(@i:1)&quot;86&quot;&gt;&gt;&lt;p(@id:87)&quot;&quot;&lt;f(@i:0)&quot;Keypad&quot;&gt;&lt;f(@i:1)&quot;87&quot;&gt;&gt;&lt;p(@id:88)&quot;&quot;&lt;f(@i:0)&quot;Keypad&quot;&gt;&lt;f(@i:1)&quot;88&quot;&gt;&gt;&lt;p(@id:89)&quot;&quot;&lt;f(@i:0)&quot;Keypad&quot;&gt;&lt;f(@i:1)&quot;89&quot;&gt;&gt;&lt;p(@id:90)&quot;&quot;&lt;f(@i:0)&quot;Keypad&quot;&gt;&lt;f(@i:1)&quot;90&quot;&gt;&gt;&lt;p(@id:91)&quot;&quot;&lt;f(@i:0)&quot;Keypad&quot;&gt;&lt;f(@i:1)&quot;91&quot;&gt;&gt;&lt;p(@id:92)&quot;&quot;&lt;f(@i:0)&quot;Keypad&quot;&gt;&lt;f(@i:1)&quot;92&quot;&gt;&gt;&lt;p(@id:93)&quot;&quot;&lt;f(@i:0)&quot;Keypad&quot;&gt;&lt;f(@i:1)&quot;93&quot;&gt;&gt;&lt;p(@id:94)&quot;&quot;&lt;f(@i:0)&quot;Keypad&quot;&gt;&lt;f(@i:1)&quot;94&quot;&gt;&gt;&lt;p(@id:95)&quot;&quot;&lt;f(@i:0)&quot;Keypad&quot;&gt;&lt;f(@i:1)&quot;95&quot;&gt;&gt;&lt;p(@id:96)&quot;&quot;&lt;f(@i:0)&quot;Keypad&quot;&gt;&lt;f(@i:1)&quot;96&quot;&gt;&gt;&lt;p(@id:97)&quot;&quot;&lt;f(@i:0)&quot;Keypad&quot;&gt;&lt;f(@i:1)&quot;97&quot;&gt;&gt;&lt;p(@id:98)&quot;&quot;&lt;f(@i:0)&quot;Keypad&quot;&gt;&lt;f(@i:1)&quot;98&quot;&gt;&gt;&lt;p(@id:99)&quot;&quot;&lt;f(@i:0)&quot;Keypad&quot;&gt;&lt;f(@i:1)&quot;99&quot;&gt;&gt;&lt;p(@id:1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lt;currentId&quot;1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gt;&gt;&lt;data&quot;&quot;&lt;d(@id:003)&quot;&quot;&lt;r(@id:73)&quot;&quot;&lt;f(@id:v)&quot;1&quot;&gt;&lt;f(@id:t)&quot;12250&quot;&gt;&gt;&lt;r(@id:71)&quot;&quot;&lt;f(@id:v)&quot;1&quot;&gt;&lt;f(@id:t)&quot;13300&quot;&gt;&gt;&lt;r(@id:20)&quot;&quot;&lt;f(@id:v)&quot;2&quot;&gt;&lt;f(@id:t)&quot;16300&quot;&gt;&gt;&lt;r(@id:5)&quot;&quot;&lt;f(@id:v)&quot;1&quot;&gt;&lt;f(@id:t)&quot;16750&quot;&gt;&gt;&lt;r(@id:12)&quot;&quot;&lt;f(@id:v)&quot;1&quot;&gt;&lt;f(@id:t)&quot;18350&quot;&gt;&gt;&lt;r(@id:52)&quot;&quot;&lt;f(@id:v)&quot;2&quot;&gt;&lt;f(@id:t)&quot;20050&quot;&gt;&gt;&lt;r(@id:51)&quot;&quot;&lt;f(@id:v)&quot;1&quot;&gt;&lt;f(@id:t)&quot;20550&quot;&gt;&gt;&lt;r(@id:26)&quot;&quot;&lt;f(@id:v)&quot;1&quot;&gt;&lt;f(@id:t)&quot;21550&quot;&gt;&gt;&lt;r(@id:65)&quot;&quot;&lt;f(@id:v)&quot;2&quot;&gt;&lt;f(@id:t)&quot;21650&quot;&gt;&gt;&lt;r(@id:53)&quot;&quot;&lt;f(@id:v)&quot;1&quot;&gt;&lt;f(@id:t)&quot;23200&quot;&gt;&gt;&lt;r(@id:98)&quot;&quot;&lt;f(@id:v)&quot;1&quot;&gt;&lt;f(@id:t)&quot;24900&quot;&gt;&gt;&lt;r(@id:29)&quot;&quot;&lt;f(@id:v)&quot;2&quot;&gt;&lt;f(@id:t)&quot;25750&quot;&gt;&gt;&lt;r(@id:69)&quot;&quot;&lt;f(@id:v)&quot;2&quot;&gt;&lt;f(@id:t)&quot;27950&quot;&gt;&gt;&lt;r(@id:30)&quot;&quot;&lt;f(@id:v)&quot;1&quot;&gt;&lt;f(@id:t)&quot;27850&quot;&gt;&gt;&lt;r(@id:60)&quot;&quot;&lt;f(@id:v)&quot;1&quot;&gt;&lt;f(@id:t)&quot;27900&quot;&gt;&gt;&lt;r(@id:91)&quot;&quot;&lt;f(@id:v)&quot;4&quot;&gt;&lt;f(@id:t)&quot;29050&quot;&gt;&gt;&lt;r(@id:81)&quot;&quot;&lt;f(@id:v)&quot;2&quot;&gt;&lt;f(@id:t)&quot;30050&quot;&gt;&gt;&lt;r(@id:83)&quot;&quot;&lt;f(@id:v)&quot;2&quot;&gt;&lt;f(@id:t)&quot;32150&quot;&gt;&gt;&gt;&lt;d(@id:003-002)&quot;&quot;&lt;r(@id:20)&quot;&quot;&lt;f(@id:v)&quot;1&quot;&gt;&lt;f(@id:t)&quot;8450&quot;&gt;&gt;&lt;r(@id:71)&quot;&quot;&lt;f(@id:v)&quot;2&quot;&gt;&lt;f(@id:t)&quot;9650&quot;&gt;&gt;&lt;r(@id:73)&quot;&quot;&lt;f(@id:v)&quot;1&quot;&gt;&lt;f(@id:t)&quot;9650&quot;&gt;&gt;&lt;r(@id:83)&quot;&quot;&lt;f(@id:v)&quot;1&quot;&gt;&lt;f(@id:t)&quot;10200&quot;&gt;&gt;&lt;r(@id:53)&quot;&quot;&lt;f(@id:v)&quot;1&quot;&gt;&lt;f(@id:t)&quot;10650&quot;&gt;&gt;&lt;r(@id:5)&quot;&quot;&lt;f(@id:v)&quot;1&quot;&gt;&lt;f(@id:t)&quot;11550&quot;&gt;&gt;&lt;r(@id:60)&quot;&quot;&lt;f(@id:v)&quot;1&quot;&gt;&lt;f(@id:t)&quot;12750&quot;&gt;&gt;&lt;r(@id:98)&quot;&quot;&lt;f(@id:v)&quot;2&quot;&gt;&lt;f(@id:t)&quot;13900&quot;&gt;&gt;&lt;r(@id:52)&quot;&quot;&lt;f(@id:v)&quot;1&quot;&gt;&lt;f(@id:t)&quot;14300&quot;&gt;&gt;&lt;r(@id:12)&quot;&quot;&lt;f(@id:v)&quot;1&quot;&gt;&lt;f(@id:t)&quot;14700&quot;&gt;&gt;&gt;&lt;d(@id:004)&quot;&quot;&lt;r(@id:91)&quot;&quot;&lt;f(@id:v)&quot;1&quot;&gt;&lt;f(@id:t)&quot;15450&quot;&gt;&gt;&lt;r(@id:20)&quot;&quot;&lt;f(@id:v)&quot;1&quot;&gt;&lt;f(@id:t)&quot;30350&quot;&gt;&gt;&lt;r(@id:60)&quot;&quot;&lt;f(@id:v)&quot;1&quot;&gt;&lt;f(@id:t)&quot;31000&quot;&gt;&gt;&lt;r(@id:65)&quot;&quot;&lt;f(@id:v)&quot;4&quot;&gt;&lt;f(@id:t)&quot;31550&quot;&gt;&gt;&lt;r(@id:29)&quot;&quot;&lt;f(@id:v)&quot;1&quot;&gt;&lt;f(@id:t)&quot;31950&quot;&gt;&gt;&lt;r(@id:98)&quot;&quot;&lt;f(@id:v)&quot;2&quot;&gt;&lt;f(@id:t)&quot;32650&quot;&gt;&gt;&lt;r(@id:53)&quot;&quot;&lt;f(@id:v)&quot;1&quot;&gt;&lt;f(@id:t)&quot;33050&quot;&gt;&gt;&lt;r(@id:73)&quot;&quot;&lt;f(@id:v)&quot;3&quot;&gt;&lt;f(@id:t)&quot;33100&quot;&gt;&gt;&lt;r(@id:71)&quot;&quot;&lt;f(@id:v)&quot;1&quot;&gt;&lt;f(@id:t)&quot;34150&quot;&gt;&gt;&lt;r(@id:5)&quot;&quot;&lt;f(@id:v)&quot;1&quot;&gt;&lt;f(@id:t)&quot;34500&quot;&gt;&gt;&lt;r(@id:30)&quot;&quot;&lt;f(@id:v)&quot;1&quot;&gt;&lt;f(@id:t)&quot;34600&quot;&gt;&gt;&lt;r(@id:70)&quot;&quot;&lt;f(@id:v)&quot;1&quot;&gt;&lt;f(@id:t)&quot;34700&quot;&gt;&gt;&lt;r(@id:12)&quot;&quot;&lt;f(@id:v)&quot;1&quot;&gt;&lt;f(@id:t)&quot;36100&quot;&gt;&gt;&lt;r(@id:81)&quot;&quot;&lt;f(@id:v)&quot;1&quot;&gt;&lt;f(@id:t)&quot;36300&quot;&gt;&gt;&gt;&lt;d(@id:003-003)&quot;&quot;&lt;r(@id:60)&quot;&quot;&lt;f(@id:v)&quot;4&quot;&gt;&lt;f(@id:t)&quot;8500&quot;&gt;&gt;&lt;r(@id:71)&quot;&quot;&lt;f(@id:v)&quot;5&quot;&gt;&lt;f(@id:t)&quot;32100&quot;&gt;&gt;&lt;r(@id:98)&quot;&quot;&lt;f(@id:v)&quot;4&quot;&gt;&lt;f(@id:t)&quot;35850&quot;&gt;&gt;&lt;r(@id:65)&quot;&quot;&lt;f(@id:v)&quot;5&quot;&gt;&lt;f(@id:t)&quot;19000&quot;&gt;&gt;&lt;r(@id:20)&quot;&quot;&lt;f(@id:v)&quot;4&quot;&gt;&lt;f(@id:t)&quot;19400&quot;&gt;&gt;&lt;r(@id:12)&quot;&quot;&lt;f(@id:v)&quot;3&quot;&gt;&lt;f(@id:t)&quot;24050&quot;&gt;&gt;&lt;r(@id:73)&quot;&quot;&lt;f(@id:v)&quot;3&quot;&gt;&lt;f(@id:t)&quot;24250&quot;&gt;&gt;&lt;r(@id:30)&quot;&quot;&lt;f(@id:v)&quot;5&quot;&gt;&lt;f(@id:t)&quot;25150&quot;&gt;&gt;&lt;r(@id:29)&quot;&quot;&lt;f(@id:v)&quot;5&quot;&gt;&lt;f(@id:t)&quot;27250&quot;&gt;&gt;&lt;r(@id:83)&quot;&quot;&lt;f(@id:v)&quot;5&quot;&gt;&lt;f(@id:t)&quot;32650&quot;&gt;&gt;&lt;r(@id:5)&quot;&quot;&lt;f(@id:v)&quot;4&quot;&gt;&lt;f(@id:t)&quot;34000&quot;&gt;&gt;&lt;r(@id:53)&quot;&quot;&lt;f(@id:v)&quot;5&quot;&gt;&lt;f(@id:t)&quot;34150&quot;&gt;&gt;&lt;r(@id:26)&quot;&quot;&lt;f(@id:v)&quot;5&quot;&gt;&lt;f(@id:t)&quot;35100&quot;&gt;&gt;&lt;r(@id:70)&quot;&quot;&lt;f(@id:v)&quot;5&quot;&gt;&lt;f(@id:t)&quot;36300&quot;&gt;&gt;&gt;&lt;d(@id:003-005)&quot;&quot;&lt;r(@id:71)&quot;&quot;&lt;f(@id:v)&quot;1&quot;&gt;&lt;f(@id:t)&quot;29100&quot;&gt;&gt;&lt;r(@id:60)&quot;&quot;&lt;f(@id:v)&quot;3&quot;&gt;&lt;f(@id:t)&quot;19100&quot;&gt;&gt;&lt;r(@id:73)&quot;&quot;&lt;f(@id:v)&quot;3&quot;&gt;&lt;f(@id:t)&quot;19150&quot;&gt;&gt;&lt;r(@id:65)&quot;&quot;&lt;f(@id:v)&quot;3&quot;&gt;&lt;f(@id:t)&quot;20200&quot;&gt;&gt;&lt;r(@id:12)&quot;&quot;&lt;f(@id:v)&quot;4&quot;&gt;&lt;f(@id:t)&quot;21100&quot;&gt;&gt;&lt;r(@id:70)&quot;&quot;&lt;f(@id:v)&quot;2&quot;&gt;&lt;f(@id:t)&quot;21250&quot;&gt;&gt;&lt;r(@id:30)&quot;&quot;&lt;f(@id:v)&quot;4&quot;&gt;&lt;f(@id:t)&quot;21650&quot;&gt;&gt;&lt;r(@id:29)&quot;&quot;&lt;f(@id:v)&quot;3&quot;&gt;&lt;f(@id:t)&quot;24800&quot;&gt;&gt;&lt;r(@id:20)&quot;&quot;&lt;f(@id:v)&quot;3&quot;&gt;&lt;f(@id:t)&quot;25300&quot;&gt;&gt;&lt;r(@id:98)&quot;&quot;&lt;f(@id:v)&quot;3&quot;&gt;&lt;f(@id:t)&quot;26050&quot;&gt;&gt;&lt;r(@id:83)&quot;&quot;&lt;f(@id:v)&quot;2&quot;&gt;&lt;f(@id:t)&quot;31250&quot;&gt;&gt;&lt;r(@id:53)&quot;&quot;&lt;f(@id:v)&quot;4&quot;&gt;&lt;f(@id:t)&quot;29050&quot;&gt;&gt;&lt;r(@id:81)&quot;&quot;&lt;f(@id:v)&quot;1&quot;&gt;&lt;f(@id:t)&quot;30150&quot;&gt;&gt;&lt;r(@id:26)&quot;&quot;&lt;f(@id:v)&quot;2&quot;&gt;&lt;f(@id:t)&quot;31050&quot;&gt;&gt;&gt;&lt;d(@id:003-006)&quot;&quot;&lt;r(@id:60)&quot;&quot;&lt;f(@id:v)&quot;1&quot;&gt;&lt;f(@id:t)&quot;13800&quot;&gt;&gt;&lt;r(@id:98)&quot;&quot;&lt;f(@id:v)&quot;1&quot;&gt;&lt;f(@id:t)&quot;20700&quot;&gt;&gt;&lt;r(@id:20)&quot;&quot;&lt;f(@id:v)&quot;1&quot;&gt;&lt;f(@id:t)&quot;21050&quot;&gt;&gt;&lt;r(@id:70)&quot;&quot;&lt;f(@id:v)&quot;1&quot;&gt;&lt;f(@id:t)&quot;21700&quot;&gt;&gt;&lt;r(@id:71)&quot;&quot;&lt;f(@id:v)&quot;1&quot;&gt;&lt;f(@id:t)&quot;21700&quot;&gt;&gt;&lt;r(@id:53)&quot;&quot;&lt;f(@id:v)&quot;1&quot;&gt;&lt;f(@id:t)&quot;22150&quot;&gt;&gt;&lt;r(@id:12)&quot;&quot;&lt;f(@id:v)&quot;1&quot;&gt;&lt;f(@id:t)&quot;22600&quot;&gt;&gt;&lt;r(@id:81)&quot;&quot;&lt;f(@id:v)&quot;1&quot;&gt;&lt;f(@id:t)&quot;23800&quot;&gt;&gt;&lt;r(@id:73)&quot;&quot;&lt;f(@id:v)&quot;4&quot;&gt;&lt;f(@id:t)&quot;24300&quot;&gt;&gt;&lt;r(@id:5)&quot;&quot;&lt;f(@id:v)&quot;1&quot;&gt;&lt;f(@id:t)&quot;24650&quot;&gt;&gt;&lt;r(@id:26)&quot;&quot;&lt;f(@id:v)&quot;1&quot;&gt;&lt;f(@id:t)&quot;26300&quot;&gt;&gt;&lt;r(@id:29)&quot;&quot;&lt;f(@id:v)&quot;1&quot;&gt;&lt;f(@id:t)&quot;27350&quot;&gt;&gt;&lt;r(@id:30)&quot;&quot;&lt;f(@id:v)&quot;1&quot;&gt;&lt;f(@id:t)&quot;27350&quot;&gt;&gt;&gt;&lt;d(@id:003-007)&quot;&quot;&lt;r(@id:83)&quot;&quot;&lt;f(@id:v)&quot;5&quot;&gt;&lt;f(@id:t)&quot;18750&quot;&gt;&gt;&lt;r(@id:98)&quot;&quot;&lt;f(@id:v)&quot;5&quot;&gt;&lt;f(@id:t)&quot;24000&quot;&gt;&gt;&lt;r(@id:26)&quot;&quot;&lt;f(@id:v)&quot;5&quot;&gt;&lt;f(@id:t)&quot;25400&quot;&gt;&gt;&lt;r(@id:30)&quot;&quot;&lt;f(@id:v)&quot;5&quot;&gt;&lt;f(@id:t)&quot;25400&quot;&gt;&gt;&lt;r(@id:70)&quot;&quot;&lt;f(@id:v)&quot;1&quot;&gt;&lt;f(@id:t)&quot;25500&quot;&gt;&gt;&lt;r(@id:71)&quot;&quot;&lt;f(@id:v)&quot;5&quot;&gt;&lt;f(@id:t)&quot;25500&quot;&gt;&gt;&lt;r(@id:5)&quot;&quot;&lt;f(@id:v)&quot;5&quot;&gt;&lt;f(@id:t)&quot;25850&quot;&gt;&gt;&lt;r(@id:20)&quot;&quot;&lt;f(@id:v)&quot;2&quot;&gt;&lt;f(@id:t)&quot;25900&quot;&gt;&gt;&lt;r(@id:19)&quot;&quot;&lt;f(@id:v)&quot;5&quot;&gt;&lt;f(@id:t)&quot;26400&quot;&gt;&gt;&lt;r(@id:51)&quot;&quot;&lt;f(@id:v)&quot;5&quot;&gt;&lt;f(@id:t)&quot;26500&quot;&gt;&gt;&lt;r(@id:53)&quot;&quot;&lt;f(@id:v)&quot;5&quot;&gt;&lt;f(@id:t)&quot;27550&quot;&gt;&gt;&lt;r(@id:29)&quot;&quot;&lt;f(@id:v)&quot;5&quot;&gt;&lt;f(@id:t)&quot;28000&quot;&gt;&gt;&lt;r(@id:73)&quot;&quot;&lt;f(@id:v)&quot;5&quot;&gt;&lt;f(@id:t)&quot;28150&quot;&gt;&gt;&lt;r(@id:65)&quot;&quot;&lt;f(@id:v)&quot;5&quot;&gt;&lt;f(@id:t)&quot;29150&quot;&gt;&gt;&lt;r(@id:12)&quot;&quot;&lt;f(@id:v)&quot;1&quot;&gt;&lt;f(@id:t)&quot;30050&quot;&gt;&gt;&gt;&lt;d(@id:003-008)&quot;&quot;&lt;r(@id:30)&quot;&quot;&lt;f(@id:v)&quot;5&quot;&gt;&lt;f(@id:t)&quot;31900&quot;&gt;&gt;&lt;r(@id:5)&quot;&quot;&lt;f(@id:v)&quot;5&quot;&gt;&lt;f(@id:t)&quot;32350&quot;&gt;&gt;&lt;r(@id:70)&quot;&quot;&lt;f(@id:v)&quot;5&quot;&gt;&lt;f(@id:t)&quot;32550&quot;&gt;&gt;&lt;r(@id:71)&quot;&quot;&lt;f(@id:v)&quot;5&quot;&gt;&lt;f(@id:t)&quot;32550&quot;&gt;&gt;&lt;r(@id:73)&quot;&quot;&lt;f(@id:v)&quot;5&quot;&gt;&lt;f(@id:t)&quot;32550&quot;&gt;&gt;&lt;r(@id:83)&quot;&quot;&lt;f(@id:v)&quot;5&quot;&gt;&lt;f(@id:t)&quot;33100&quot;&gt;&gt;&lt;r(@id:98)&quot;&quot;&lt;f(@id:v)&quot;5&quot;&gt;&lt;f(@id:t)&quot;33650&quot;&gt;&gt;&lt;r(@id:12)&quot;&quot;&lt;f(@id:v)&quot;5&quot;&gt;&lt;f(@id:t)&quot;33950&quot;&gt;&gt;&lt;r(@id:26)&quot;&quot;&lt;f(@id:v)&quot;5&quot;&gt;&lt;f(@id:t)&quot;34000&quot;&gt;&gt;&lt;r(@id:53)&quot;&quot;&lt;f(@id:v)&quot;5&quot;&gt;&lt;f(@id:t)&quot;34050&quot;&gt;&gt;&lt;r(@id:20)&quot;&quot;&lt;f(@id:v)&quot;5&quot;&gt;&lt;f(@id:t)&quot;35550&quot;&gt;&gt;&lt;r(@id:65)&quot;&quot;&lt;f(@id:v)&quot;5&quot;&gt;&lt;f(@id:t)&quot;35650&quot;&gt;&gt;&lt;r(@id:74)&quot;&quot;&lt;f(@id:v)&quot;5&quot;&gt;&lt;f(@id:t)&quot;36200&quot;&gt;&gt;&lt;r(@id:29)&quot;&quot;&lt;f(@id:v)&quot;5&quot;&gt;&lt;f(@id:t)&quot;37150&quot;&gt;&gt;&lt;r(@id:19)&quot;&quot;&lt;f(@id:v)&quot;5&quot;&gt;&lt;f(@id:t)&quot;37650&quot;&gt;&gt;&lt;r(@id:51)&quot;&quot;&lt;f(@id:v)&quot;5&quot;&gt;&lt;f(@id:t)&quot;39800&quot;&gt;&gt;&lt;r(@id:60)&quot;&quot;&lt;f(@id:v)&quot;5&quot;&gt;&lt;f(@id:t)&quot;39850&quot;&gt;&gt;&gt;&lt;d(@id:003-009)&quot;&quot;&lt;r(@id:60)&quot;&quot;&lt;f(@id:v)&quot;3&quot;&gt;&lt;f(@id:t)&quot;11900&quot;&gt;&gt;&lt;r(@id:29)&quot;&quot;&lt;f(@id:v)&quot;4&quot;&gt;&lt;f(@id:t)&quot;12350&quot;&gt;&gt;&lt;r(@id:65)&quot;&quot;&lt;f(@id:v)&quot;3&quot;&gt;&lt;f(@id:t)&quot;14000&quot;&gt;&gt;&lt;r(@id:73)&quot;&quot;&lt;f(@id:v)&quot;4&quot;&gt;&lt;f(@id:t)&quot;33400&quot;&gt;&gt;&lt;r(@id:26)&quot;&quot;&lt;f(@id:v)&quot;3&quot;&gt;&lt;f(@id:t)&quot;34350&quot;&gt;&gt;&lt;r(@id:12)&quot;&quot;&lt;f(@id:v)&quot;4&quot;&gt;&lt;f(@id:t)&quot;46350&quot;&gt;&gt;&lt;r(@id:30)&quot;&quot;&lt;f(@id:v)&quot;3&quot;&gt;&lt;f(@id:t)&quot;35400&quot;&gt;&gt;&lt;r(@id:83)&quot;&quot;&lt;f(@id:v)&quot;3&quot;&gt;&lt;f(@id:t)&quot;35550&quot;&gt;&gt;&lt;r(@id:98)&quot;&quot;&lt;f(@id:v)&quot;2&quot;&gt;&lt;f(@id:t)&quot;36100&quot;&gt;&gt;&lt;r(@id:19)&quot;&quot;&lt;f(@id:v)&quot;3&quot;&gt;&lt;f(@id:t)&quot;37450&quot;&gt;&gt;&lt;r(@id:20)&quot;&quot;&lt;f(@id:v)&quot;3&quot;&gt;&lt;f(@id:t)&quot;38000&quot;&gt;&gt;&lt;r(@id:53)&quot;&quot;&lt;f(@id:v)&quot;3&quot;&gt;&lt;f(@id:t)&quot;38600&quot;&gt;&gt;&lt;r(@id:70)&quot;&quot;&lt;f(@id:v)&quot;3&quot;&gt;&lt;f(@id:t)&quot;39150&quot;&gt;&gt;&lt;r(@id:71)&quot;&quot;&lt;f(@id:v)&quot;3&quot;&gt;&lt;f(@id:t)&quot;39150&quot;&gt;&gt;&lt;r(@id:5)&quot;&quot;&lt;f(@id:v)&quot;4&quot;&gt;&lt;f(@id:t)&quot;40550&quot;&gt;&gt;&lt;r(@id:51)&quot;&quot;&lt;f(@id:v)&quot;4&quot;&gt;&lt;f(@id:t)&quot;41750&quot;&gt;&gt;&gt;&lt;d(@id:005)&quot;&quot;&lt;r(@id:60)&quot;&quot;&lt;f(@id:v)&quot;4&quot;&gt;&lt;f(@id:t)&quot;17000&quot;&gt;&gt;&lt;r(@id:29)&quot;&quot;&lt;f(@id:v)&quot;4&quot;&gt;&lt;f(@id:t)&quot;22700&quot;&gt;&gt;&lt;r(@id:70)&quot;&quot;&lt;f(@id:v)&quot;4&quot;&gt;&lt;f(@id:t)&quot;29100&quot;&gt;&gt;&lt;r(@id:20)&quot;&quot;&lt;f(@id:v)&quot;4&quot;&gt;&lt;f(@id:t)&quot;29450&quot;&gt;&gt;&lt;r(@id:12)&quot;&quot;&lt;f(@id:v)&quot;4&quot;&gt;&lt;f(@id:t)&quot;30000&quot;&gt;&gt;&lt;r(@id:19)&quot;&quot;&lt;f(@id:v)&quot;4&quot;&gt;&lt;f(@id:t)&quot;31050&quot;&gt;&gt;&lt;r(@id:53)&quot;&quot;&lt;f(@id:v)&quot;4&quot;&gt;&lt;f(@id:t)&quot;31150&quot;&gt;&gt;&lt;r(@id:71)&quot;&quot;&lt;f(@id:v)&quot;4&quot;&gt;&lt;f(@id:t)&quot;31200&quot;&gt;&gt;&lt;r(@id:83)&quot;&quot;&lt;f(@id:v)&quot;4&quot;&gt;&lt;f(@id:t)&quot;31200&quot;&gt;&gt;&lt;r(@id:26)&quot;&quot;&lt;f(@id:v)&quot;4&quot;&gt;&lt;f(@id:t)&quot;31600&quot;&gt;&gt;&lt;r(@id:5)&quot;&quot;&lt;f(@id:v)&quot;4&quot;&gt;&lt;f(@id:t)&quot;32050&quot;&gt;&gt;&lt;r(@id:65)&quot;&quot;&lt;f(@id:v)&quot;4&quot;&gt;&lt;f(@id:t)&quot;32200&quot;&gt;&gt;&lt;r(@id:30)&quot;&quot;&lt;f(@id:v)&quot;4&quot;&gt;&lt;f(@id:t)&quot;33700&quot;&gt;&gt;&lt;r(@id:73)&quot;&quot;&lt;f(@id:v)&quot;4&quot;&gt;&lt;f(@id:t)&quot;34850&quot;&gt;&gt;&gt;&lt;d(@id:006)&quot;&quot;&lt;r(@id:98)&quot;&quot;&lt;f(@id:v)&quot;4&quot;&gt;&lt;f(@id:t)&quot;26100&quot;&gt;&gt;&lt;r(@id:26)&quot;&quot;&lt;f(@id:v)&quot;4&quot;&gt;&lt;f(@id:t)&quot;26450&quot;&gt;&gt;&lt;r(@id:5)&quot;&quot;&lt;f(@id:v)&quot;4&quot;&gt;&lt;f(@id:t)&quot;26900&quot;&gt;&gt;&lt;r(@id:19)&quot;&quot;&lt;f(@id:v)&quot;4&quot;&gt;&lt;f(@id:t)&quot;26950&quot;&gt;&gt;&lt;r(@id:20)&quot;&quot;&lt;f(@id:v)&quot;4&quot;&gt;&lt;f(@id:t)&quot;26950&quot;&gt;&gt;&lt;r(@id:65)&quot;&quot;&lt;f(@id:v)&quot;4&quot;&gt;&lt;f(@id:t)&quot;27100&quot;&gt;&gt;&lt;r(@id:73)&quot;&quot;&lt;f(@id:v)&quot;4&quot;&gt;&lt;f(@id:t)&quot;27100&quot;&gt;&gt;&lt;r(@id:29)&quot;&quot;&lt;f(@id:v)&quot;4&quot;&gt;&lt;f(@id:t)&quot;27500&quot;&gt;&gt;&lt;r(@id:83)&quot;&quot;&lt;f(@id:v)&quot;4&quot;&gt;&lt;f(@id:t)&quot;27650&quot;&gt;&gt;&lt;r(@id:12)&quot;&quot;&lt;f(@id:v)&quot;4&quot;&gt;&lt;f(@id:t)&quot;28500&quot;&gt;&gt;&lt;r(@id:53)&quot;&quot;&lt;f(@id:v)&quot;4&quot;&gt;&lt;f(@id:t)&quot;28600&quot;&gt;&gt;&lt;r(@id:70)&quot;&quot;&lt;f(@id:v)&quot;4&quot;&gt;&lt;f(@id:t)&quot;28650&quot;&gt;&gt;&lt;r(@id:30)&quot;&quot;&lt;f(@id:v)&quot;4&quot;&gt;&lt;f(@id:t)&quot;29100&quot;&gt;&gt;&lt;r(@id:51)&quot;&quot;&lt;f(@id:v)&quot;4&quot;&gt;&lt;f(@id:t)&quot;29150&quot;&gt;&gt;&gt;&gt;&lt;transceivers&quot;&quot;&lt;t(@id:1@tt:KeypointMiniBase@n:Transceiver 1)&quot;&quot;&lt;f(@id:c)&quot;1&quot;&gt;&lt;f(@id:comType)&quot;Usb&quot;&gt;&lt;f(@id:com)&quot;[Auto]&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SOUNDTYPE" val="none"/>
  <p:tag name="KPIPLAYSOUNDTYPE" val="DuringTimer"/>
  <p:tag name="KPICLOCKTEMPLATE" val="tru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lcomeDoc">
  <a:themeElements>
    <a:clrScheme name="AdvancingDialysis">
      <a:dk1>
        <a:srgbClr val="3F3F3F"/>
      </a:dk1>
      <a:lt1>
        <a:srgbClr val="FFFFFF"/>
      </a:lt1>
      <a:dk2>
        <a:srgbClr val="7F7F7F"/>
      </a:dk2>
      <a:lt2>
        <a:srgbClr val="FFFFFF"/>
      </a:lt2>
      <a:accent1>
        <a:srgbClr val="5B9BD5"/>
      </a:accent1>
      <a:accent2>
        <a:srgbClr val="ED6B2A"/>
      </a:accent2>
      <a:accent3>
        <a:srgbClr val="EDAE28"/>
      </a:accent3>
      <a:accent4>
        <a:srgbClr val="312B42"/>
      </a:accent4>
      <a:accent5>
        <a:srgbClr val="B0AEBE"/>
      </a:accent5>
      <a:accent6>
        <a:srgbClr val="FFF8DA"/>
      </a:accent6>
      <a:hlink>
        <a:srgbClr val="5B9BD5"/>
      </a:hlink>
      <a:folHlink>
        <a:srgbClr val="2E75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53F63D4E-6519-4C23-B818-A36EFDABDB2B}" vid="{63AD890A-086C-4F98-896D-2E99EF4C4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AdvancingDialysis Widescreen Template</Template>
  <TotalTime>0</TotalTime>
  <Words>12094</Words>
  <Application>Microsoft Office PowerPoint</Application>
  <PresentationFormat>Widescreen</PresentationFormat>
  <Paragraphs>863</Paragraphs>
  <Slides>36</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Calibri</vt:lpstr>
      <vt:lpstr>Arial Black</vt:lpstr>
      <vt:lpstr>System Font Regular</vt:lpstr>
      <vt:lpstr>Wingdings</vt:lpstr>
      <vt:lpstr>Arial Narrow</vt:lpstr>
      <vt:lpstr>Arial Regular</vt:lpstr>
      <vt:lpstr>Arial Rounded MT Bold</vt:lpstr>
      <vt:lpstr>Arial</vt:lpstr>
      <vt:lpstr>WelcomeDoc</vt:lpstr>
      <vt:lpstr>ESRD Treatment Choices Mandatory Payment Model</vt:lpstr>
      <vt:lpstr>PowerPoint Presentation</vt:lpstr>
      <vt:lpstr>2025 Dialysis Outlook1-3</vt:lpstr>
      <vt:lpstr>PowerPoint Presentation</vt:lpstr>
      <vt:lpstr>PowerPoint Presentation</vt:lpstr>
      <vt:lpstr>PowerPoint Presentation</vt:lpstr>
      <vt:lpstr>Potential Benefits of More Frequent Home Therapies  Peritoneal Dialysis and 5+ HHD Treatments/Week</vt:lpstr>
      <vt:lpstr>Comparing  Peritoneal Dialysis to Conventional HD</vt:lpstr>
      <vt:lpstr>Comparing  5+ HHD Treatments/Week to Conventional HD</vt:lpstr>
      <vt:lpstr>CMS Mandatory Model ESRD Treatment Choices (ETC)1</vt:lpstr>
      <vt:lpstr>ETC Hospital Referral Regions1,2</vt:lpstr>
      <vt:lpstr>PowerPoint Presentation</vt:lpstr>
      <vt:lpstr>2022 ETC Updates1,2</vt:lpstr>
      <vt:lpstr>Kidney Disease Education Medicare Reimbursement</vt:lpstr>
      <vt:lpstr>Kidney Disease Education Medicare Beneficiaries</vt:lpstr>
      <vt:lpstr>Kidney Disease Education Medicare Content Requirement</vt:lpstr>
      <vt:lpstr>2022 ETC Updates1,2</vt:lpstr>
      <vt:lpstr>PowerPoint Presentation</vt:lpstr>
      <vt:lpstr>Modality Performance Rate Calculation Factors Excluded Medicare Beneficiaries1,2</vt:lpstr>
      <vt:lpstr>PowerPoint Presentation</vt:lpstr>
      <vt:lpstr>2022 ETC Updates1,2</vt:lpstr>
      <vt:lpstr>Modality Performance Score Variables1,2</vt:lpstr>
      <vt:lpstr>Benchmark, Measurement, and  Performance Payment Adjustment (PPA) Periods1,2</vt:lpstr>
      <vt:lpstr>Earning Modality Score Points Achievement Performance Evaluation1,2 </vt:lpstr>
      <vt:lpstr>Managing Clinicians Modality Performance Score and Payment Adjustment1</vt:lpstr>
      <vt:lpstr>Improvement Performance Evaluation1 </vt:lpstr>
      <vt:lpstr>Non-ETC Participant Benchmarks</vt:lpstr>
      <vt:lpstr>Non-ETC Participant Benchmarks</vt:lpstr>
      <vt:lpstr>2022 ETC Update Summary1,2</vt:lpstr>
      <vt:lpstr>PowerPoint Presentation</vt:lpstr>
      <vt:lpstr>Future ETC Rulemaking1,2 What Does the Future Hold?</vt:lpstr>
      <vt:lpstr>Comparing Peritoneal Dialysis to Conventional HD</vt:lpstr>
      <vt:lpstr>Comparing  5+ HHD Treatments/Week to Conventional HD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2021-11-23T19:10:05Z</dcterms:created>
  <dcterms:modified xsi:type="dcterms:W3CDTF">2022-02-10T19:42:35Z</dcterms:modified>
  <cp:version/>
</cp:coreProperties>
</file>